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4" r:id="rId4"/>
    <p:sldId id="272" r:id="rId5"/>
    <p:sldId id="273" r:id="rId6"/>
    <p:sldId id="271" r:id="rId7"/>
    <p:sldId id="258" r:id="rId8"/>
    <p:sldId id="259" r:id="rId9"/>
    <p:sldId id="275" r:id="rId10"/>
    <p:sldId id="260" r:id="rId11"/>
    <p:sldId id="267" r:id="rId12"/>
    <p:sldId id="268" r:id="rId13"/>
    <p:sldId id="261" r:id="rId14"/>
    <p:sldId id="269" r:id="rId15"/>
    <p:sldId id="270" r:id="rId16"/>
    <p:sldId id="284" r:id="rId17"/>
    <p:sldId id="276" r:id="rId18"/>
    <p:sldId id="277" r:id="rId19"/>
    <p:sldId id="286" r:id="rId20"/>
    <p:sldId id="285" r:id="rId21"/>
    <p:sldId id="287" r:id="rId22"/>
    <p:sldId id="288" r:id="rId23"/>
    <p:sldId id="262" r:id="rId24"/>
    <p:sldId id="283" r:id="rId25"/>
    <p:sldId id="281" r:id="rId26"/>
    <p:sldId id="282" r:id="rId27"/>
    <p:sldId id="263" r:id="rId28"/>
    <p:sldId id="295" r:id="rId29"/>
    <p:sldId id="291" r:id="rId30"/>
    <p:sldId id="290" r:id="rId31"/>
    <p:sldId id="296" r:id="rId32"/>
    <p:sldId id="289" r:id="rId33"/>
    <p:sldId id="264"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82" autoAdjust="0"/>
  </p:normalViewPr>
  <p:slideViewPr>
    <p:cSldViewPr snapToGrid="0">
      <p:cViewPr varScale="1">
        <p:scale>
          <a:sx n="77" d="100"/>
          <a:sy n="77" d="100"/>
        </p:scale>
        <p:origin x="18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53846-CF33-43E4-BEE9-772ADBEE2213}" type="datetimeFigureOut">
              <a:rPr lang="en-GB" smtClean="0"/>
              <a:t>30/10/2017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2E467-9B5F-49C5-8CAE-08893909EFC2}" type="slidenum">
              <a:rPr lang="en-GB" smtClean="0"/>
              <a:t>‹#›</a:t>
            </a:fld>
            <a:endParaRPr lang="en-GB"/>
          </a:p>
        </p:txBody>
      </p:sp>
    </p:spTree>
    <p:extLst>
      <p:ext uri="{BB962C8B-B14F-4D97-AF65-F5344CB8AC3E}">
        <p14:creationId xmlns:p14="http://schemas.microsoft.com/office/powerpoint/2010/main" val="38099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https://www.pcmag.com/feature/317795/the-top-10-interactive-games-for-story-lovers/5</a:t>
            </a:r>
          </a:p>
        </p:txBody>
      </p:sp>
      <p:sp>
        <p:nvSpPr>
          <p:cNvPr id="4" name="Slide Number Placeholder 3"/>
          <p:cNvSpPr>
            <a:spLocks noGrp="1"/>
          </p:cNvSpPr>
          <p:nvPr>
            <p:ph type="sldNum" sz="quarter" idx="10"/>
          </p:nvPr>
        </p:nvSpPr>
        <p:spPr/>
        <p:txBody>
          <a:bodyPr/>
          <a:lstStyle/>
          <a:p>
            <a:fld id="{8F72E467-9B5F-49C5-8CAE-08893909EFC2}" type="slidenum">
              <a:rPr lang="en-GB" smtClean="0"/>
              <a:t>5</a:t>
            </a:fld>
            <a:endParaRPr lang="en-GB"/>
          </a:p>
        </p:txBody>
      </p:sp>
    </p:spTree>
    <p:extLst>
      <p:ext uri="{BB962C8B-B14F-4D97-AF65-F5344CB8AC3E}">
        <p14:creationId xmlns:p14="http://schemas.microsoft.com/office/powerpoint/2010/main" val="21229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Fable</a:t>
            </a:r>
            <a:r>
              <a:rPr lang="en-GB" dirty="0"/>
              <a:t>:</a:t>
            </a:r>
            <a:r>
              <a:rPr lang="en-GB" baseline="0" dirty="0"/>
              <a:t> </a:t>
            </a:r>
            <a:r>
              <a:rPr lang="en-US" sz="1200" b="0" i="0" kern="1200" dirty="0">
                <a:solidFill>
                  <a:schemeClr val="tx1"/>
                </a:solidFill>
                <a:effectLst/>
                <a:latin typeface="+mn-lt"/>
                <a:ea typeface="+mn-ea"/>
                <a:cs typeface="+mn-cs"/>
              </a:rPr>
              <a:t>a short tale to teach a moral lesson, often with animals or inanimate objects as characters; apologue: Not founded in fact</a:t>
            </a:r>
          </a:p>
          <a:p>
            <a:r>
              <a:rPr lang="en-US" sz="1200" b="1" i="0" kern="1200" dirty="0">
                <a:solidFill>
                  <a:schemeClr val="tx1"/>
                </a:solidFill>
                <a:effectLst/>
                <a:latin typeface="+mn-lt"/>
                <a:ea typeface="+mn-ea"/>
                <a:cs typeface="+mn-cs"/>
              </a:rPr>
              <a:t>Myth</a:t>
            </a:r>
            <a:r>
              <a:rPr lang="en-US" sz="1200" b="0" i="0" kern="1200" dirty="0">
                <a:solidFill>
                  <a:schemeClr val="tx1"/>
                </a:solidFill>
                <a:effectLst/>
                <a:latin typeface="+mn-lt"/>
                <a:ea typeface="+mn-ea"/>
                <a:cs typeface="+mn-cs"/>
              </a:rPr>
              <a:t>: a traditional story, especially one concerning the early history of a people or explaining a natural or social phenomenon, and typically involving supernatural beings or events. A widely held but false belief or idea.</a:t>
            </a:r>
          </a:p>
          <a:p>
            <a:r>
              <a:rPr lang="en-US" sz="1200" b="1" i="0" kern="1200" dirty="0">
                <a:solidFill>
                  <a:schemeClr val="tx1"/>
                </a:solidFill>
                <a:effectLst/>
                <a:latin typeface="+mn-lt"/>
                <a:ea typeface="+mn-ea"/>
                <a:cs typeface="+mn-cs"/>
              </a:rPr>
              <a:t>Legend: </a:t>
            </a:r>
            <a:r>
              <a:rPr lang="en-US" sz="1200" b="0" i="0" kern="1200" dirty="0">
                <a:solidFill>
                  <a:schemeClr val="tx1"/>
                </a:solidFill>
                <a:effectLst/>
                <a:latin typeface="+mn-lt"/>
                <a:ea typeface="+mn-ea"/>
                <a:cs typeface="+mn-cs"/>
              </a:rPr>
              <a:t>a traditional story sometimes popularly regarded as historical but not authenticated.</a:t>
            </a:r>
          </a:p>
          <a:p>
            <a:endParaRPr lang="en-GB" dirty="0"/>
          </a:p>
        </p:txBody>
      </p:sp>
      <p:sp>
        <p:nvSpPr>
          <p:cNvPr id="4" name="Slide Number Placeholder 3"/>
          <p:cNvSpPr>
            <a:spLocks noGrp="1"/>
          </p:cNvSpPr>
          <p:nvPr>
            <p:ph type="sldNum" sz="quarter" idx="10"/>
          </p:nvPr>
        </p:nvSpPr>
        <p:spPr/>
        <p:txBody>
          <a:bodyPr/>
          <a:lstStyle/>
          <a:p>
            <a:fld id="{8F72E467-9B5F-49C5-8CAE-08893909EFC2}" type="slidenum">
              <a:rPr lang="en-GB" smtClean="0"/>
              <a:t>10</a:t>
            </a:fld>
            <a:endParaRPr lang="en-GB"/>
          </a:p>
        </p:txBody>
      </p:sp>
    </p:spTree>
    <p:extLst>
      <p:ext uri="{BB962C8B-B14F-4D97-AF65-F5344CB8AC3E}">
        <p14:creationId xmlns:p14="http://schemas.microsoft.com/office/powerpoint/2010/main" val="194953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Ancient</a:t>
            </a:r>
            <a:r>
              <a:rPr lang="en-US" baseline="0" dirty="0"/>
              <a:t> messages </a:t>
            </a:r>
            <a:r>
              <a:rPr lang="en-US" dirty="0"/>
              <a:t>could be: </a:t>
            </a:r>
          </a:p>
          <a:p>
            <a:r>
              <a:rPr lang="en-US" dirty="0"/>
              <a:t>• I have had a successful hunt today and killed a deer. </a:t>
            </a:r>
          </a:p>
          <a:p>
            <a:r>
              <a:rPr lang="en-US" dirty="0"/>
              <a:t>• There are many fish in the river over the big hill. </a:t>
            </a:r>
          </a:p>
          <a:p>
            <a:r>
              <a:rPr lang="en-US" dirty="0"/>
              <a:t>• I have found a new cave that we could shelter in to keep dry. </a:t>
            </a:r>
          </a:p>
          <a:p>
            <a:r>
              <a:rPr lang="en-US" dirty="0"/>
              <a:t>• Has anyone seen my </a:t>
            </a:r>
            <a:r>
              <a:rPr lang="en-US" dirty="0" err="1"/>
              <a:t>caxe</a:t>
            </a:r>
            <a:r>
              <a:rPr lang="en-US" dirty="0"/>
              <a:t>?</a:t>
            </a:r>
            <a:endParaRPr lang="en-GB" dirty="0"/>
          </a:p>
        </p:txBody>
      </p:sp>
      <p:sp>
        <p:nvSpPr>
          <p:cNvPr id="4" name="Slide Number Placeholder 3"/>
          <p:cNvSpPr>
            <a:spLocks noGrp="1"/>
          </p:cNvSpPr>
          <p:nvPr>
            <p:ph type="sldNum" sz="quarter" idx="10"/>
          </p:nvPr>
        </p:nvSpPr>
        <p:spPr/>
        <p:txBody>
          <a:bodyPr/>
          <a:lstStyle/>
          <a:p>
            <a:fld id="{8F72E467-9B5F-49C5-8CAE-08893909EFC2}" type="slidenum">
              <a:rPr lang="en-GB" smtClean="0"/>
              <a:t>11</a:t>
            </a:fld>
            <a:endParaRPr lang="en-GB"/>
          </a:p>
        </p:txBody>
      </p:sp>
    </p:spTree>
    <p:extLst>
      <p:ext uri="{BB962C8B-B14F-4D97-AF65-F5344CB8AC3E}">
        <p14:creationId xmlns:p14="http://schemas.microsoft.com/office/powerpoint/2010/main" val="411465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A</a:t>
            </a:r>
            <a:endParaRPr lang="en-GB" dirty="0"/>
          </a:p>
        </p:txBody>
      </p:sp>
      <p:sp>
        <p:nvSpPr>
          <p:cNvPr id="4" name="Slide Number Placeholder 3"/>
          <p:cNvSpPr>
            <a:spLocks noGrp="1"/>
          </p:cNvSpPr>
          <p:nvPr>
            <p:ph type="sldNum" sz="quarter" idx="10"/>
          </p:nvPr>
        </p:nvSpPr>
        <p:spPr/>
        <p:txBody>
          <a:bodyPr/>
          <a:lstStyle/>
          <a:p>
            <a:fld id="{8F72E467-9B5F-49C5-8CAE-08893909EFC2}" type="slidenum">
              <a:rPr lang="en-GB" smtClean="0"/>
              <a:t>16</a:t>
            </a:fld>
            <a:endParaRPr lang="en-GB"/>
          </a:p>
        </p:txBody>
      </p:sp>
    </p:spTree>
    <p:extLst>
      <p:ext uri="{BB962C8B-B14F-4D97-AF65-F5344CB8AC3E}">
        <p14:creationId xmlns:p14="http://schemas.microsoft.com/office/powerpoint/2010/main" val="70493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phrase 'time is money' is an example of a metaphor comparing time to money. </a:t>
            </a:r>
          </a:p>
          <a:p>
            <a:r>
              <a:rPr lang="en-GB" dirty="0"/>
              <a:t>Money and time are two different things; this is an example of symbolism because these words show the importance of using your money and time wisely.</a:t>
            </a:r>
          </a:p>
        </p:txBody>
      </p:sp>
      <p:sp>
        <p:nvSpPr>
          <p:cNvPr id="4" name="Slide Number Placeholder 3"/>
          <p:cNvSpPr>
            <a:spLocks noGrp="1"/>
          </p:cNvSpPr>
          <p:nvPr>
            <p:ph type="sldNum" sz="quarter" idx="10"/>
          </p:nvPr>
        </p:nvSpPr>
        <p:spPr/>
        <p:txBody>
          <a:bodyPr/>
          <a:lstStyle/>
          <a:p>
            <a:fld id="{8F72E467-9B5F-49C5-8CAE-08893909EFC2}" type="slidenum">
              <a:rPr lang="en-GB" smtClean="0"/>
              <a:t>19</a:t>
            </a:fld>
            <a:endParaRPr lang="en-GB"/>
          </a:p>
        </p:txBody>
      </p:sp>
    </p:spTree>
    <p:extLst>
      <p:ext uri="{BB962C8B-B14F-4D97-AF65-F5344CB8AC3E}">
        <p14:creationId xmlns:p14="http://schemas.microsoft.com/office/powerpoint/2010/main" val="265792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Hence, it wasn’t a fictional character who was betrayed. It was you, the gamer who was. We were promised cake, but we didn’t get any!</a:t>
            </a:r>
            <a:endParaRPr lang="en-GB" dirty="0" smtClean="0"/>
          </a:p>
        </p:txBody>
      </p:sp>
      <p:sp>
        <p:nvSpPr>
          <p:cNvPr id="4" name="Slide Number Placeholder 3"/>
          <p:cNvSpPr>
            <a:spLocks noGrp="1"/>
          </p:cNvSpPr>
          <p:nvPr>
            <p:ph type="sldNum" sz="quarter" idx="10"/>
          </p:nvPr>
        </p:nvSpPr>
        <p:spPr/>
        <p:txBody>
          <a:bodyPr/>
          <a:lstStyle/>
          <a:p>
            <a:fld id="{8F72E467-9B5F-49C5-8CAE-08893909EFC2}" type="slidenum">
              <a:rPr lang="en-GB" smtClean="0"/>
              <a:t>22</a:t>
            </a:fld>
            <a:endParaRPr lang="en-GB"/>
          </a:p>
        </p:txBody>
      </p:sp>
    </p:spTree>
    <p:extLst>
      <p:ext uri="{BB962C8B-B14F-4D97-AF65-F5344CB8AC3E}">
        <p14:creationId xmlns:p14="http://schemas.microsoft.com/office/powerpoint/2010/main" val="30735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72E467-9B5F-49C5-8CAE-08893909EFC2}" type="slidenum">
              <a:rPr lang="en-GB" smtClean="0"/>
              <a:t>28</a:t>
            </a:fld>
            <a:endParaRPr lang="en-GB"/>
          </a:p>
        </p:txBody>
      </p:sp>
    </p:spTree>
    <p:extLst>
      <p:ext uri="{BB962C8B-B14F-4D97-AF65-F5344CB8AC3E}">
        <p14:creationId xmlns:p14="http://schemas.microsoft.com/office/powerpoint/2010/main" val="10393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1738C-871F-4036-AAE3-4AB94578DD43}"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378159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1738C-871F-4036-AAE3-4AB94578DD43}"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392018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441738C-871F-4036-AAE3-4AB94578DD43}" type="datetimeFigureOut">
              <a:rPr lang="en-GB" smtClean="0"/>
              <a:t>30/10/2017</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339960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1738C-871F-4036-AAE3-4AB94578DD43}"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140071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441738C-871F-4036-AAE3-4AB94578DD43}" type="datetimeFigureOut">
              <a:rPr lang="en-GB" smtClean="0"/>
              <a:t>30/10/2017</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0262531-3D90-4226-979C-C875BEAA3DE9}" type="slidenum">
              <a:rPr lang="en-GB" smtClean="0"/>
              <a:t>‹#›</a:t>
            </a:fld>
            <a:endParaRPr lang="en-GB"/>
          </a:p>
        </p:txBody>
      </p:sp>
    </p:spTree>
    <p:extLst>
      <p:ext uri="{BB962C8B-B14F-4D97-AF65-F5344CB8AC3E}">
        <p14:creationId xmlns:p14="http://schemas.microsoft.com/office/powerpoint/2010/main" val="24076296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1738C-871F-4036-AAE3-4AB94578DD43}"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93347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1738C-871F-4036-AAE3-4AB94578DD43}" type="datetimeFigureOut">
              <a:rPr lang="en-GB" smtClean="0"/>
              <a:t>30/10/2017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323604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1738C-871F-4036-AAE3-4AB94578DD43}" type="datetimeFigureOut">
              <a:rPr lang="en-GB" smtClean="0"/>
              <a:t>30/10/2017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318528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1738C-871F-4036-AAE3-4AB94578DD43}" type="datetimeFigureOut">
              <a:rPr lang="en-GB" smtClean="0"/>
              <a:t>30/10/2017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7694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1738C-871F-4036-AAE3-4AB94578DD43}"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14383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1738C-871F-4036-AAE3-4AB94578DD43}"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62531-3D90-4226-979C-C875BEAA3DE9}" type="slidenum">
              <a:rPr lang="en-GB" smtClean="0"/>
              <a:t>‹#›</a:t>
            </a:fld>
            <a:endParaRPr lang="en-GB"/>
          </a:p>
        </p:txBody>
      </p:sp>
    </p:spTree>
    <p:extLst>
      <p:ext uri="{BB962C8B-B14F-4D97-AF65-F5344CB8AC3E}">
        <p14:creationId xmlns:p14="http://schemas.microsoft.com/office/powerpoint/2010/main" val="147084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441738C-871F-4036-AAE3-4AB94578DD43}" type="datetimeFigureOut">
              <a:rPr lang="en-GB" smtClean="0"/>
              <a:t>30/10/2017</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0262531-3D90-4226-979C-C875BEAA3DE9}" type="slidenum">
              <a:rPr lang="en-GB" smtClean="0"/>
              <a:t>‹#›</a:t>
            </a:fld>
            <a:endParaRPr lang="en-GB"/>
          </a:p>
        </p:txBody>
      </p:sp>
    </p:spTree>
    <p:extLst>
      <p:ext uri="{BB962C8B-B14F-4D97-AF65-F5344CB8AC3E}">
        <p14:creationId xmlns:p14="http://schemas.microsoft.com/office/powerpoint/2010/main" val="19484753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Gender_representation_in_video_games" TargetMode="External"/><Relationship Id="rId2" Type="http://schemas.openxmlformats.org/officeDocument/2006/relationships/hyperlink" Target="http://phys.org/news/2014-06-racial-gender-representation-video-games.html#jCp" TargetMode="External"/><Relationship Id="rId1" Type="http://schemas.openxmlformats.org/officeDocument/2006/relationships/slideLayout" Target="../slideLayouts/slideLayout2.xml"/><Relationship Id="rId4" Type="http://schemas.openxmlformats.org/officeDocument/2006/relationships/hyperlink" Target="http://www.hastac.org/blogs/ezobel/2014/03/06/damsels-distress-female-representation-video-gam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Gender_representation_in_video_games" TargetMode="External"/><Relationship Id="rId2" Type="http://schemas.openxmlformats.org/officeDocument/2006/relationships/hyperlink" Target="https://phys.org/news/2014-06-racial-gender-representation-video-games.html#jCp" TargetMode="External"/><Relationship Id="rId1" Type="http://schemas.openxmlformats.org/officeDocument/2006/relationships/slideLayout" Target="../slideLayouts/slideLayout2.xml"/><Relationship Id="rId4" Type="http://schemas.openxmlformats.org/officeDocument/2006/relationships/hyperlink" Target="http://www.hastac.org/blogs/ezobel/2014/03/06/damsels-distress-female-representation-video-gam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OGtFHopRpN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Unit 74: Computer Game Story</a:t>
            </a:r>
            <a:br>
              <a:rPr lang="en-US" dirty="0"/>
            </a:br>
            <a:r>
              <a:rPr lang="en-US" dirty="0"/>
              <a:t>Development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472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Forms of storytelling</a:t>
            </a:r>
          </a:p>
        </p:txBody>
      </p:sp>
      <p:sp>
        <p:nvSpPr>
          <p:cNvPr id="3" name="Content Placeholder 2"/>
          <p:cNvSpPr>
            <a:spLocks noGrp="1"/>
          </p:cNvSpPr>
          <p:nvPr>
            <p:ph idx="1"/>
          </p:nvPr>
        </p:nvSpPr>
        <p:spPr/>
        <p:txBody>
          <a:bodyPr>
            <a:normAutofit/>
          </a:bodyPr>
          <a:lstStyle/>
          <a:p>
            <a:r>
              <a:rPr lang="en-US" sz="2400" dirty="0"/>
              <a:t>Cave painting</a:t>
            </a:r>
          </a:p>
          <a:p>
            <a:r>
              <a:rPr lang="en-US" sz="2400" dirty="0"/>
              <a:t>Oral traditions (fable, myth, legend)</a:t>
            </a:r>
          </a:p>
          <a:p>
            <a:r>
              <a:rPr lang="en-US" sz="2400" dirty="0"/>
              <a:t>Theatre </a:t>
            </a:r>
          </a:p>
          <a:p>
            <a:r>
              <a:rPr lang="en-US" sz="2400" dirty="0"/>
              <a:t>Text </a:t>
            </a:r>
          </a:p>
          <a:p>
            <a:r>
              <a:rPr lang="en-US" sz="2400" dirty="0"/>
              <a:t>Film</a:t>
            </a:r>
          </a:p>
          <a:p>
            <a:r>
              <a:rPr lang="en-US" sz="2400" dirty="0"/>
              <a:t>Television</a:t>
            </a:r>
          </a:p>
          <a:p>
            <a:r>
              <a:rPr lang="en-US" sz="2400" dirty="0"/>
              <a:t>Games!</a:t>
            </a:r>
            <a:endParaRPr lang="en-GB" sz="2400" dirty="0"/>
          </a:p>
        </p:txBody>
      </p:sp>
      <p:pic>
        <p:nvPicPr>
          <p:cNvPr id="4" name="Picture 3"/>
          <p:cNvPicPr>
            <a:picLocks noChangeAspect="1"/>
          </p:cNvPicPr>
          <p:nvPr/>
        </p:nvPicPr>
        <p:blipFill>
          <a:blip r:embed="rId3"/>
          <a:stretch>
            <a:fillRect/>
          </a:stretch>
        </p:blipFill>
        <p:spPr>
          <a:xfrm>
            <a:off x="6415087" y="2458489"/>
            <a:ext cx="2874609" cy="1687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6422320" y="4364182"/>
            <a:ext cx="28575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9537177" y="2458489"/>
            <a:ext cx="2454892" cy="3505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2917958" y="3452069"/>
            <a:ext cx="3247005" cy="1824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74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Tell a story without words</a:t>
            </a:r>
            <a:endParaRPr lang="en-GB" dirty="0"/>
          </a:p>
        </p:txBody>
      </p:sp>
      <p:sp>
        <p:nvSpPr>
          <p:cNvPr id="3" name="Content Placeholder 2"/>
          <p:cNvSpPr>
            <a:spLocks noGrp="1"/>
          </p:cNvSpPr>
          <p:nvPr>
            <p:ph idx="1"/>
          </p:nvPr>
        </p:nvSpPr>
        <p:spPr/>
        <p:txBody>
          <a:bodyPr>
            <a:normAutofit/>
          </a:bodyPr>
          <a:lstStyle/>
          <a:p>
            <a:r>
              <a:rPr lang="en-US" sz="2800" dirty="0"/>
              <a:t>Imagine you are now entering the ancient world. It is 12000BC and Britain is beginning to warm after the Ice Age. </a:t>
            </a:r>
          </a:p>
          <a:p>
            <a:r>
              <a:rPr lang="en-US" sz="2800" dirty="0"/>
              <a:t>You live a hunter-gatherer life, hunting mammals such as reindeer and Arctic hare. </a:t>
            </a:r>
          </a:p>
          <a:p>
            <a:r>
              <a:rPr lang="en-US" sz="2800" dirty="0"/>
              <a:t>Choose one member of the group to be the ‘messenger’ – they will have to share a message with the rest of the group by drawing a picture. </a:t>
            </a:r>
          </a:p>
          <a:p>
            <a:r>
              <a:rPr lang="en-US" sz="2800" dirty="0"/>
              <a:t>The messenger can make up their own ancient message or use one of mine.</a:t>
            </a:r>
            <a:endParaRPr lang="en-GB" sz="2800" dirty="0"/>
          </a:p>
        </p:txBody>
      </p:sp>
    </p:spTree>
    <p:extLst>
      <p:ext uri="{BB962C8B-B14F-4D97-AF65-F5344CB8AC3E}">
        <p14:creationId xmlns:p14="http://schemas.microsoft.com/office/powerpoint/2010/main" val="26700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Tell a story without words continued</a:t>
            </a:r>
            <a:endParaRPr lang="en-GB" dirty="0"/>
          </a:p>
        </p:txBody>
      </p:sp>
      <p:sp>
        <p:nvSpPr>
          <p:cNvPr id="3" name="Content Placeholder 2"/>
          <p:cNvSpPr>
            <a:spLocks noGrp="1"/>
          </p:cNvSpPr>
          <p:nvPr>
            <p:ph idx="1"/>
          </p:nvPr>
        </p:nvSpPr>
        <p:spPr/>
        <p:txBody>
          <a:bodyPr>
            <a:normAutofit/>
          </a:bodyPr>
          <a:lstStyle/>
          <a:p>
            <a:r>
              <a:rPr lang="en-US" sz="3200" dirty="0"/>
              <a:t>Don’t worry if you haven’t worked out the message completely once the time is up. </a:t>
            </a:r>
          </a:p>
          <a:p>
            <a:r>
              <a:rPr lang="en-US" sz="3200" dirty="0"/>
              <a:t>The aim of this game is to show just how tricky it must have been to communicate and share stories without written language. </a:t>
            </a:r>
          </a:p>
          <a:p>
            <a:r>
              <a:rPr lang="en-US" sz="3200" dirty="0"/>
              <a:t>This may be why some ancient people began to use art to describe the world around them</a:t>
            </a:r>
            <a:endParaRPr lang="en-GB" sz="3200" dirty="0"/>
          </a:p>
        </p:txBody>
      </p:sp>
    </p:spTree>
    <p:extLst>
      <p:ext uri="{BB962C8B-B14F-4D97-AF65-F5344CB8AC3E}">
        <p14:creationId xmlns:p14="http://schemas.microsoft.com/office/powerpoint/2010/main" val="21463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Game genres</a:t>
            </a:r>
          </a:p>
        </p:txBody>
      </p:sp>
      <p:sp>
        <p:nvSpPr>
          <p:cNvPr id="3" name="Content Placeholder 2"/>
          <p:cNvSpPr>
            <a:spLocks noGrp="1"/>
          </p:cNvSpPr>
          <p:nvPr>
            <p:ph idx="1"/>
          </p:nvPr>
        </p:nvSpPr>
        <p:spPr>
          <a:xfrm>
            <a:off x="1202919" y="2011680"/>
            <a:ext cx="3992536" cy="4206240"/>
          </a:xfrm>
        </p:spPr>
        <p:txBody>
          <a:bodyPr>
            <a:noAutofit/>
          </a:bodyPr>
          <a:lstStyle/>
          <a:p>
            <a:r>
              <a:rPr lang="en-US" sz="2800" dirty="0"/>
              <a:t>Action, </a:t>
            </a:r>
            <a:r>
              <a:rPr lang="en-US" sz="2800" dirty="0" err="1"/>
              <a:t>eg</a:t>
            </a:r>
            <a:r>
              <a:rPr lang="en-US" sz="2800" dirty="0"/>
              <a:t> platformers, first-person shooter (FPS), third-person shooter (TPS)</a:t>
            </a:r>
          </a:p>
          <a:p>
            <a:r>
              <a:rPr lang="en-US" sz="2800" dirty="0"/>
              <a:t>Racing</a:t>
            </a:r>
          </a:p>
          <a:p>
            <a:r>
              <a:rPr lang="en-US" sz="2800" dirty="0"/>
              <a:t>Fighting</a:t>
            </a:r>
          </a:p>
          <a:p>
            <a:r>
              <a:rPr lang="en-US" sz="2800" dirty="0"/>
              <a:t>Adventure</a:t>
            </a:r>
          </a:p>
          <a:p>
            <a:r>
              <a:rPr lang="en-US" sz="2800" dirty="0"/>
              <a:t>Puzzle</a:t>
            </a:r>
          </a:p>
          <a:p>
            <a:r>
              <a:rPr lang="en-US" sz="2800" dirty="0"/>
              <a:t>Role-play; </a:t>
            </a:r>
          </a:p>
          <a:p>
            <a:endParaRPr lang="en-GB" sz="2400" dirty="0"/>
          </a:p>
        </p:txBody>
      </p:sp>
      <p:sp>
        <p:nvSpPr>
          <p:cNvPr id="5" name="Content Placeholder 2"/>
          <p:cNvSpPr txBox="1">
            <a:spLocks/>
          </p:cNvSpPr>
          <p:nvPr/>
        </p:nvSpPr>
        <p:spPr>
          <a:xfrm>
            <a:off x="6094959" y="2011680"/>
            <a:ext cx="3992536"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dirty="0"/>
              <a:t>role-playing; </a:t>
            </a:r>
          </a:p>
          <a:p>
            <a:r>
              <a:rPr lang="en-US" sz="2800" dirty="0"/>
              <a:t>simulation and sports, </a:t>
            </a:r>
            <a:r>
              <a:rPr lang="en-US" sz="2800" dirty="0" err="1"/>
              <a:t>eg</a:t>
            </a:r>
            <a:r>
              <a:rPr lang="en-US" sz="2800" dirty="0"/>
              <a:t> turn-based strategy (TBS), real time strategy (RTS)</a:t>
            </a:r>
            <a:endParaRPr lang="en-GB" sz="2800" dirty="0"/>
          </a:p>
        </p:txBody>
      </p:sp>
    </p:spTree>
    <p:extLst>
      <p:ext uri="{BB962C8B-B14F-4D97-AF65-F5344CB8AC3E}">
        <p14:creationId xmlns:p14="http://schemas.microsoft.com/office/powerpoint/2010/main" val="257162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Find 5 games that have stories for each of the genres</a:t>
            </a:r>
          </a:p>
        </p:txBody>
      </p:sp>
      <p:sp>
        <p:nvSpPr>
          <p:cNvPr id="4" name="Content Placeholder 2"/>
          <p:cNvSpPr>
            <a:spLocks noGrp="1"/>
          </p:cNvSpPr>
          <p:nvPr>
            <p:ph idx="1"/>
          </p:nvPr>
        </p:nvSpPr>
        <p:spPr>
          <a:xfrm>
            <a:off x="1202919" y="2011680"/>
            <a:ext cx="3992536" cy="4206240"/>
          </a:xfrm>
        </p:spPr>
        <p:txBody>
          <a:bodyPr>
            <a:noAutofit/>
          </a:bodyPr>
          <a:lstStyle/>
          <a:p>
            <a:r>
              <a:rPr lang="en-US" sz="2800" dirty="0"/>
              <a:t>Action, </a:t>
            </a:r>
            <a:r>
              <a:rPr lang="en-US" sz="2800" dirty="0" err="1"/>
              <a:t>eg</a:t>
            </a:r>
            <a:r>
              <a:rPr lang="en-US" sz="2800" dirty="0"/>
              <a:t> platformers, first-person shooter (FPS), third-person shooter (TPS)</a:t>
            </a:r>
          </a:p>
          <a:p>
            <a:r>
              <a:rPr lang="en-US" sz="2800" dirty="0"/>
              <a:t>Racing</a:t>
            </a:r>
          </a:p>
          <a:p>
            <a:r>
              <a:rPr lang="en-US" sz="2800" dirty="0"/>
              <a:t>Fighting</a:t>
            </a:r>
          </a:p>
          <a:p>
            <a:r>
              <a:rPr lang="en-US" sz="2800" dirty="0"/>
              <a:t>Adventure</a:t>
            </a:r>
          </a:p>
          <a:p>
            <a:r>
              <a:rPr lang="en-US" sz="2800" dirty="0"/>
              <a:t>Puzzle</a:t>
            </a:r>
          </a:p>
          <a:p>
            <a:endParaRPr lang="en-GB" sz="2800" dirty="0"/>
          </a:p>
        </p:txBody>
      </p:sp>
      <p:sp>
        <p:nvSpPr>
          <p:cNvPr id="5" name="Content Placeholder 2"/>
          <p:cNvSpPr txBox="1">
            <a:spLocks/>
          </p:cNvSpPr>
          <p:nvPr/>
        </p:nvSpPr>
        <p:spPr>
          <a:xfrm>
            <a:off x="6094959" y="2011680"/>
            <a:ext cx="3992536"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dirty="0"/>
              <a:t>role-playing; </a:t>
            </a:r>
          </a:p>
          <a:p>
            <a:r>
              <a:rPr lang="en-US" sz="2800" dirty="0"/>
              <a:t>simulation and sports, </a:t>
            </a:r>
            <a:r>
              <a:rPr lang="en-US" sz="2800" dirty="0" err="1"/>
              <a:t>eg</a:t>
            </a:r>
            <a:r>
              <a:rPr lang="en-US" sz="2800" dirty="0"/>
              <a:t> turn-based strategy (TBS), real time strategy (RTS).</a:t>
            </a:r>
            <a:endParaRPr lang="en-GB" sz="2800" dirty="0"/>
          </a:p>
        </p:txBody>
      </p:sp>
    </p:spTree>
    <p:extLst>
      <p:ext uri="{BB962C8B-B14F-4D97-AF65-F5344CB8AC3E}">
        <p14:creationId xmlns:p14="http://schemas.microsoft.com/office/powerpoint/2010/main" val="416077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Short </a:t>
            </a:r>
            <a:r>
              <a:rPr lang="en-GB"/>
              <a:t>story inspired by…</a:t>
            </a:r>
            <a:endParaRPr lang="en-GB" dirty="0"/>
          </a:p>
        </p:txBody>
      </p:sp>
      <p:sp>
        <p:nvSpPr>
          <p:cNvPr id="3" name="Content Placeholder 2"/>
          <p:cNvSpPr>
            <a:spLocks noGrp="1"/>
          </p:cNvSpPr>
          <p:nvPr>
            <p:ph idx="1"/>
          </p:nvPr>
        </p:nvSpPr>
        <p:spPr>
          <a:xfrm>
            <a:off x="1202919" y="1792936"/>
            <a:ext cx="9784080" cy="4206240"/>
          </a:xfrm>
        </p:spPr>
        <p:txBody>
          <a:bodyPr>
            <a:noAutofit/>
          </a:bodyPr>
          <a:lstStyle/>
          <a:p>
            <a:pPr marL="457200" indent="-457200">
              <a:buFont typeface="+mj-lt"/>
              <a:buAutoNum type="arabicPeriod"/>
            </a:pPr>
            <a:r>
              <a:rPr lang="en-GB" sz="3200" b="1" dirty="0"/>
              <a:t>Pick a game that contains little or no story.</a:t>
            </a:r>
          </a:p>
          <a:p>
            <a:pPr marL="457200" indent="-457200">
              <a:buFont typeface="+mj-lt"/>
              <a:buAutoNum type="arabicPeriod"/>
            </a:pPr>
            <a:r>
              <a:rPr lang="en-GB" sz="3200" b="1" dirty="0"/>
              <a:t>Create  a short story for it</a:t>
            </a:r>
          </a:p>
          <a:p>
            <a:pPr marL="457200" indent="-457200">
              <a:buFont typeface="+mj-lt"/>
              <a:buAutoNum type="arabicPeriod"/>
            </a:pPr>
            <a:endParaRPr lang="en-GB" sz="2400" dirty="0"/>
          </a:p>
          <a:p>
            <a:pPr marL="0" indent="0">
              <a:buNone/>
            </a:pPr>
            <a:r>
              <a:rPr lang="en-GB" sz="2800" b="1" dirty="0"/>
              <a:t>Examples include:</a:t>
            </a:r>
          </a:p>
          <a:p>
            <a:r>
              <a:rPr lang="en-GB" sz="2800" dirty="0"/>
              <a:t>Tetris</a:t>
            </a:r>
          </a:p>
          <a:p>
            <a:r>
              <a:rPr lang="en-GB" sz="2800" dirty="0"/>
              <a:t>Minecraft</a:t>
            </a:r>
          </a:p>
          <a:p>
            <a:r>
              <a:rPr lang="en-GB" sz="2800" dirty="0"/>
              <a:t>Pac Man</a:t>
            </a:r>
          </a:p>
          <a:p>
            <a:r>
              <a:rPr lang="en-GB" sz="2800" dirty="0"/>
              <a:t>Rainbow Six: Siege</a:t>
            </a:r>
          </a:p>
          <a:p>
            <a:r>
              <a:rPr lang="en-GB" sz="2800" dirty="0" err="1"/>
              <a:t>Overwatch</a:t>
            </a:r>
            <a:endParaRPr lang="en-GB" sz="2800" dirty="0"/>
          </a:p>
        </p:txBody>
      </p:sp>
      <p:sp>
        <p:nvSpPr>
          <p:cNvPr id="4" name="TextBox 3"/>
          <p:cNvSpPr txBox="1"/>
          <p:nvPr/>
        </p:nvSpPr>
        <p:spPr>
          <a:xfrm>
            <a:off x="6666807" y="2610196"/>
            <a:ext cx="5220393" cy="3970318"/>
          </a:xfrm>
          <a:prstGeom prst="rect">
            <a:avLst/>
          </a:prstGeom>
          <a:solidFill>
            <a:schemeClr val="bg2">
              <a:lumMod val="20000"/>
              <a:lumOff val="80000"/>
            </a:schemeClr>
          </a:solidFill>
        </p:spPr>
        <p:txBody>
          <a:bodyPr wrap="square" rtlCol="0">
            <a:spAutoFit/>
          </a:bodyPr>
          <a:lstStyle/>
          <a:p>
            <a:r>
              <a:rPr lang="en-GB" sz="2800" b="1" dirty="0">
                <a:solidFill>
                  <a:schemeClr val="bg1"/>
                </a:solidFill>
              </a:rPr>
              <a:t>Include:</a:t>
            </a:r>
          </a:p>
          <a:p>
            <a:pPr marL="285750" indent="-285750">
              <a:buFont typeface="Arial" panose="020B0604020202020204" pitchFamily="34" charset="0"/>
              <a:buChar char="•"/>
            </a:pPr>
            <a:r>
              <a:rPr lang="en-GB" sz="2800" dirty="0">
                <a:solidFill>
                  <a:schemeClr val="bg1"/>
                </a:solidFill>
              </a:rPr>
              <a:t>An over-arching plot</a:t>
            </a:r>
          </a:p>
          <a:p>
            <a:pPr marL="285750" indent="-285750">
              <a:buFont typeface="Arial" panose="020B0604020202020204" pitchFamily="34" charset="0"/>
              <a:buChar char="•"/>
            </a:pPr>
            <a:r>
              <a:rPr lang="en-GB" sz="2800" dirty="0">
                <a:solidFill>
                  <a:schemeClr val="bg1"/>
                </a:solidFill>
              </a:rPr>
              <a:t>Beginning, middle and end</a:t>
            </a:r>
          </a:p>
          <a:p>
            <a:pPr marL="285750" indent="-285750">
              <a:buFont typeface="Arial" panose="020B0604020202020204" pitchFamily="34" charset="0"/>
              <a:buChar char="•"/>
            </a:pPr>
            <a:r>
              <a:rPr lang="en-GB" sz="2800" dirty="0">
                <a:solidFill>
                  <a:schemeClr val="bg1"/>
                </a:solidFill>
              </a:rPr>
              <a:t>At least one character (try to stretch yourself and your ideas to consider character interaction, this can be with another character or their environment</a:t>
            </a:r>
          </a:p>
        </p:txBody>
      </p:sp>
    </p:spTree>
    <p:extLst>
      <p:ext uri="{BB962C8B-B14F-4D97-AF65-F5344CB8AC3E}">
        <p14:creationId xmlns:p14="http://schemas.microsoft.com/office/powerpoint/2010/main" val="1816941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0C75-2692-45EE-A2A7-5AD675896280}"/>
              </a:ext>
            </a:extLst>
          </p:cNvPr>
          <p:cNvSpPr>
            <a:spLocks noGrp="1"/>
          </p:cNvSpPr>
          <p:nvPr>
            <p:ph type="title"/>
          </p:nvPr>
        </p:nvSpPr>
        <p:spPr/>
        <p:txBody>
          <a:bodyPr/>
          <a:lstStyle/>
          <a:p>
            <a:r>
              <a:rPr lang="en-GB" dirty="0"/>
              <a:t>Components of story</a:t>
            </a:r>
          </a:p>
        </p:txBody>
      </p:sp>
      <p:pic>
        <p:nvPicPr>
          <p:cNvPr id="2050" name="Picture 2" descr="https://www.beemgee.com/wp-content/uploads/2014/12/Beemgee_Components_of_Story-e1501447553100.png">
            <a:extLst>
              <a:ext uri="{FF2B5EF4-FFF2-40B4-BE49-F238E27FC236}">
                <a16:creationId xmlns:a16="http://schemas.microsoft.com/office/drawing/2014/main" id="{DD97B017-DA21-4B16-96AE-FB7F76687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4" b="5843"/>
          <a:stretch/>
        </p:blipFill>
        <p:spPr bwMode="auto">
          <a:xfrm>
            <a:off x="1684984" y="2038028"/>
            <a:ext cx="8280427" cy="43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36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three-act structure </a:t>
            </a:r>
            <a:endParaRPr lang="en-GB" dirty="0"/>
          </a:p>
        </p:txBody>
      </p:sp>
      <p:sp>
        <p:nvSpPr>
          <p:cNvPr id="3" name="Content Placeholder 2"/>
          <p:cNvSpPr>
            <a:spLocks noGrp="1"/>
          </p:cNvSpPr>
          <p:nvPr>
            <p:ph idx="1"/>
          </p:nvPr>
        </p:nvSpPr>
        <p:spPr/>
        <p:txBody>
          <a:bodyPr/>
          <a:lstStyle/>
          <a:p>
            <a:r>
              <a:rPr lang="en-US" dirty="0"/>
              <a:t>Act 1: Beginning, Equilibrium, Exposition, </a:t>
            </a:r>
            <a:r>
              <a:rPr lang="en-GB" dirty="0"/>
              <a:t>Setup</a:t>
            </a:r>
            <a:endParaRPr lang="en-US" dirty="0"/>
          </a:p>
          <a:p>
            <a:r>
              <a:rPr lang="en-US" dirty="0"/>
              <a:t>Act 2: Middle, Disruption, </a:t>
            </a:r>
            <a:r>
              <a:rPr lang="en-GB" dirty="0"/>
              <a:t>Confrontation, Rising action</a:t>
            </a:r>
            <a:endParaRPr lang="en-US" dirty="0"/>
          </a:p>
          <a:p>
            <a:r>
              <a:rPr lang="en-US" dirty="0"/>
              <a:t>Act 3: End, Resolution, Something has changed about the world or characters</a:t>
            </a:r>
          </a:p>
        </p:txBody>
      </p:sp>
      <p:pic>
        <p:nvPicPr>
          <p:cNvPr id="1026" name="Picture 2" descr="Image result for three act structure">
            <a:extLst>
              <a:ext uri="{FF2B5EF4-FFF2-40B4-BE49-F238E27FC236}">
                <a16:creationId xmlns:a16="http://schemas.microsoft.com/office/drawing/2014/main" id="{8E0E7A29-A0DD-4C54-8F65-B26AD1961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41" y="3587858"/>
            <a:ext cx="8582909" cy="300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2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a:t>
            </a:r>
            <a:endParaRPr lang="en-GB" dirty="0"/>
          </a:p>
        </p:txBody>
      </p:sp>
      <p:sp>
        <p:nvSpPr>
          <p:cNvPr id="3" name="Content Placeholder 2"/>
          <p:cNvSpPr>
            <a:spLocks noGrp="1"/>
          </p:cNvSpPr>
          <p:nvPr>
            <p:ph idx="1"/>
          </p:nvPr>
        </p:nvSpPr>
        <p:spPr/>
        <p:txBody>
          <a:bodyPr>
            <a:normAutofit/>
          </a:bodyPr>
          <a:lstStyle/>
          <a:p>
            <a:r>
              <a:rPr lang="en-GB" sz="4400" dirty="0"/>
              <a:t>Location</a:t>
            </a:r>
          </a:p>
          <a:p>
            <a:r>
              <a:rPr lang="en-GB" sz="4400" dirty="0"/>
              <a:t>Conditions</a:t>
            </a:r>
          </a:p>
          <a:p>
            <a:r>
              <a:rPr lang="en-GB" sz="4400" dirty="0"/>
              <a:t>Actions</a:t>
            </a:r>
          </a:p>
        </p:txBody>
      </p:sp>
    </p:spTree>
    <p:extLst>
      <p:ext uri="{BB962C8B-B14F-4D97-AF65-F5344CB8AC3E}">
        <p14:creationId xmlns:p14="http://schemas.microsoft.com/office/powerpoint/2010/main" val="134875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48E2-F579-4155-A483-5CC7F9440557}"/>
              </a:ext>
            </a:extLst>
          </p:cNvPr>
          <p:cNvSpPr>
            <a:spLocks noGrp="1"/>
          </p:cNvSpPr>
          <p:nvPr>
            <p:ph type="title"/>
          </p:nvPr>
        </p:nvSpPr>
        <p:spPr/>
        <p:txBody>
          <a:bodyPr/>
          <a:lstStyle/>
          <a:p>
            <a:r>
              <a:rPr lang="en-US" dirty="0"/>
              <a:t>Approaches: Symbolism</a:t>
            </a:r>
            <a:endParaRPr lang="en-GB" dirty="0"/>
          </a:p>
        </p:txBody>
      </p:sp>
      <p:sp>
        <p:nvSpPr>
          <p:cNvPr id="3" name="Content Placeholder 2">
            <a:extLst>
              <a:ext uri="{FF2B5EF4-FFF2-40B4-BE49-F238E27FC236}">
                <a16:creationId xmlns:a16="http://schemas.microsoft.com/office/drawing/2014/main" id="{75F1058A-0E14-4D49-9E3B-A95DDEDFCC89}"/>
              </a:ext>
            </a:extLst>
          </p:cNvPr>
          <p:cNvSpPr>
            <a:spLocks noGrp="1"/>
          </p:cNvSpPr>
          <p:nvPr>
            <p:ph idx="1"/>
          </p:nvPr>
        </p:nvSpPr>
        <p:spPr>
          <a:xfrm>
            <a:off x="1202919" y="2011680"/>
            <a:ext cx="9784080" cy="4645152"/>
          </a:xfrm>
        </p:spPr>
        <p:txBody>
          <a:bodyPr>
            <a:normAutofit/>
          </a:bodyPr>
          <a:lstStyle/>
          <a:p>
            <a:r>
              <a:rPr lang="en-GB" sz="2800" dirty="0"/>
              <a:t>Symbolism is everywhere; symbolism exists whenever something is meant to represent something else. </a:t>
            </a:r>
          </a:p>
          <a:p>
            <a:r>
              <a:rPr lang="en-GB" sz="2800" b="1" dirty="0"/>
              <a:t>Symbolism</a:t>
            </a:r>
            <a:r>
              <a:rPr lang="en-GB" sz="2800" dirty="0"/>
              <a:t> is a figure of speech that is used when an author wants to create a certain mood or emotion in a work of literature. </a:t>
            </a:r>
          </a:p>
          <a:p>
            <a:r>
              <a:rPr lang="en-GB" sz="2800" dirty="0"/>
              <a:t>It is the use of an object, person, situation or word to represent something else, like an idea, in literature. </a:t>
            </a:r>
          </a:p>
          <a:p>
            <a:r>
              <a:rPr lang="en-GB" sz="2800" b="1" dirty="0"/>
              <a:t>Using Metaphors is a good  way of adding symbolism</a:t>
            </a:r>
            <a:r>
              <a:rPr lang="en-GB" sz="2800" dirty="0"/>
              <a:t> - a comparison between two unlike things without using the words 'like' or 'as'. </a:t>
            </a:r>
          </a:p>
        </p:txBody>
      </p:sp>
    </p:spTree>
    <p:extLst>
      <p:ext uri="{BB962C8B-B14F-4D97-AF65-F5344CB8AC3E}">
        <p14:creationId xmlns:p14="http://schemas.microsoft.com/office/powerpoint/2010/main" val="249940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 and purpose</a:t>
            </a:r>
          </a:p>
        </p:txBody>
      </p:sp>
      <p:sp>
        <p:nvSpPr>
          <p:cNvPr id="3" name="Content Placeholder 2"/>
          <p:cNvSpPr>
            <a:spLocks noGrp="1"/>
          </p:cNvSpPr>
          <p:nvPr>
            <p:ph idx="1"/>
          </p:nvPr>
        </p:nvSpPr>
        <p:spPr/>
        <p:txBody>
          <a:bodyPr>
            <a:normAutofit/>
          </a:bodyPr>
          <a:lstStyle/>
          <a:p>
            <a:r>
              <a:rPr lang="en-US" sz="3600" dirty="0"/>
              <a:t>1 Understand the elements of storytelling for games</a:t>
            </a:r>
          </a:p>
          <a:p>
            <a:r>
              <a:rPr lang="en-US" sz="3600" dirty="0"/>
              <a:t>2 Be able to create story for a game following industry practice </a:t>
            </a:r>
          </a:p>
          <a:p>
            <a:r>
              <a:rPr lang="en-US" sz="3600" dirty="0"/>
              <a:t>3 Be able to create game dialogue following industry practice.</a:t>
            </a:r>
            <a:endParaRPr lang="en-GB" sz="3600" dirty="0"/>
          </a:p>
        </p:txBody>
      </p:sp>
    </p:spTree>
    <p:extLst>
      <p:ext uri="{BB962C8B-B14F-4D97-AF65-F5344CB8AC3E}">
        <p14:creationId xmlns:p14="http://schemas.microsoft.com/office/powerpoint/2010/main" val="129272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Symbolism</a:t>
            </a:r>
            <a:endParaRPr lang="en-GB" dirty="0"/>
          </a:p>
        </p:txBody>
      </p:sp>
      <p:sp>
        <p:nvSpPr>
          <p:cNvPr id="3" name="Content Placeholder 2"/>
          <p:cNvSpPr>
            <a:spLocks noGrp="1"/>
          </p:cNvSpPr>
          <p:nvPr>
            <p:ph idx="1"/>
          </p:nvPr>
        </p:nvSpPr>
        <p:spPr>
          <a:xfrm>
            <a:off x="1202919" y="2011680"/>
            <a:ext cx="9784080" cy="4846320"/>
          </a:xfrm>
        </p:spPr>
        <p:txBody>
          <a:bodyPr>
            <a:normAutofit/>
          </a:bodyPr>
          <a:lstStyle/>
          <a:p>
            <a:r>
              <a:rPr lang="en-GB" sz="3200" dirty="0"/>
              <a:t>The phrase 'time is money' is an example of a metaphor comparing time to money. Money and time are two different things; this is an example of symbolism because these words show the importance of using your money and time wisely.</a:t>
            </a:r>
          </a:p>
          <a:p>
            <a:pPr fontAlgn="base"/>
            <a:r>
              <a:rPr lang="en-GB" sz="3200" dirty="0"/>
              <a:t>You could use fire to represent a character with a hot temper. Running water may become a symbol for purification. Illness might represent sin or corruption.</a:t>
            </a:r>
          </a:p>
        </p:txBody>
      </p:sp>
    </p:spTree>
    <p:extLst>
      <p:ext uri="{BB962C8B-B14F-4D97-AF65-F5344CB8AC3E}">
        <p14:creationId xmlns:p14="http://schemas.microsoft.com/office/powerpoint/2010/main" val="2213761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B506-C2FE-4481-90F2-EFF3E49D24E8}"/>
              </a:ext>
            </a:extLst>
          </p:cNvPr>
          <p:cNvSpPr>
            <a:spLocks noGrp="1"/>
          </p:cNvSpPr>
          <p:nvPr>
            <p:ph type="title"/>
          </p:nvPr>
        </p:nvSpPr>
        <p:spPr/>
        <p:txBody>
          <a:bodyPr/>
          <a:lstStyle/>
          <a:p>
            <a:r>
              <a:rPr lang="en-US" dirty="0"/>
              <a:t>Approaches: Symbolism</a:t>
            </a:r>
            <a:endParaRPr lang="en-GB" dirty="0"/>
          </a:p>
        </p:txBody>
      </p:sp>
      <p:sp>
        <p:nvSpPr>
          <p:cNvPr id="3" name="Content Placeholder 2">
            <a:extLst>
              <a:ext uri="{FF2B5EF4-FFF2-40B4-BE49-F238E27FC236}">
                <a16:creationId xmlns:a16="http://schemas.microsoft.com/office/drawing/2014/main" id="{96118540-F7B3-4660-83F2-CA5F330D4FF4}"/>
              </a:ext>
            </a:extLst>
          </p:cNvPr>
          <p:cNvSpPr>
            <a:spLocks noGrp="1"/>
          </p:cNvSpPr>
          <p:nvPr>
            <p:ph idx="1"/>
          </p:nvPr>
        </p:nvSpPr>
        <p:spPr/>
        <p:txBody>
          <a:bodyPr>
            <a:normAutofit lnSpcReduction="10000"/>
          </a:bodyPr>
          <a:lstStyle/>
          <a:p>
            <a:r>
              <a:rPr lang="en-GB" sz="3600" dirty="0"/>
              <a:t>Often, strong metaphoric language will emerge naturally while writing a story. In the rewriting, see if you can identify any recurring motifs that crop up. </a:t>
            </a:r>
          </a:p>
          <a:p>
            <a:r>
              <a:rPr lang="en-GB" sz="3600" dirty="0"/>
              <a:t>Can you strengthen them to better represent your theme? </a:t>
            </a:r>
          </a:p>
          <a:p>
            <a:r>
              <a:rPr lang="en-GB" sz="3600" dirty="0"/>
              <a:t>Try to figure out ways to use different aspects of the same motif to describe varying characters.</a:t>
            </a:r>
          </a:p>
          <a:p>
            <a:endParaRPr lang="en-GB" dirty="0"/>
          </a:p>
        </p:txBody>
      </p:sp>
    </p:spTree>
    <p:extLst>
      <p:ext uri="{BB962C8B-B14F-4D97-AF65-F5344CB8AC3E}">
        <p14:creationId xmlns:p14="http://schemas.microsoft.com/office/powerpoint/2010/main" val="1143464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Symbolism</a:t>
            </a:r>
            <a:endParaRPr lang="en-GB" dirty="0"/>
          </a:p>
        </p:txBody>
      </p:sp>
      <p:pic>
        <p:nvPicPr>
          <p:cNvPr id="1026" name="Picture 2" descr="portalcake_gamemel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24831" y="2163389"/>
            <a:ext cx="5195130" cy="41561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6349" y="2163389"/>
            <a:ext cx="665132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cake from the game </a:t>
            </a:r>
            <a:r>
              <a:rPr lang="en-US" sz="2400" i="1" dirty="0"/>
              <a:t>Portal</a:t>
            </a:r>
            <a:r>
              <a:rPr lang="en-US" sz="2400" dirty="0"/>
              <a:t> is a perfect example of a </a:t>
            </a:r>
            <a:r>
              <a:rPr lang="en-US" sz="2400" dirty="0" smtClean="0"/>
              <a:t>symbol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This cake starts of as a symbol of success </a:t>
            </a:r>
            <a:r>
              <a:rPr lang="en-US" sz="2400" dirty="0"/>
              <a:t>and future </a:t>
            </a:r>
            <a:r>
              <a:rPr lang="en-US" sz="2400" dirty="0" smtClean="0"/>
              <a:t>rewards</a:t>
            </a:r>
            <a:r>
              <a:rPr lang="en-US" sz="2400" dirty="0"/>
              <a:t>.</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This was </a:t>
            </a:r>
            <a:r>
              <a:rPr lang="en-US" sz="2400" dirty="0"/>
              <a:t>later on revealed to be a false promise</a:t>
            </a:r>
            <a:r>
              <a:rPr lang="en-US" sz="2400" dirty="0" smtClean="0"/>
              <a:t>. A lie.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After this drama, it became the symbol of </a:t>
            </a:r>
            <a:r>
              <a:rPr lang="en-US" sz="2400" dirty="0" err="1" smtClean="0"/>
              <a:t>GLaDOS</a:t>
            </a:r>
            <a:r>
              <a:rPr lang="en-US" sz="2400" dirty="0" smtClean="0"/>
              <a:t>’ betrayal. </a:t>
            </a:r>
          </a:p>
        </p:txBody>
      </p:sp>
    </p:spTree>
    <p:extLst>
      <p:ext uri="{BB962C8B-B14F-4D97-AF65-F5344CB8AC3E}">
        <p14:creationId xmlns:p14="http://schemas.microsoft.com/office/powerpoint/2010/main" val="496193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A Hero's journey</a:t>
            </a:r>
          </a:p>
        </p:txBody>
      </p:sp>
      <p:sp>
        <p:nvSpPr>
          <p:cNvPr id="3" name="Content Placeholder 2"/>
          <p:cNvSpPr>
            <a:spLocks noGrp="1"/>
          </p:cNvSpPr>
          <p:nvPr>
            <p:ph idx="1"/>
          </p:nvPr>
        </p:nvSpPr>
        <p:spPr>
          <a:xfrm>
            <a:off x="1202919" y="2011680"/>
            <a:ext cx="4667529" cy="4206240"/>
          </a:xfrm>
        </p:spPr>
        <p:txBody>
          <a:bodyPr/>
          <a:lstStyle/>
          <a:p>
            <a:pPr marL="0" indent="0">
              <a:buNone/>
            </a:pPr>
            <a:r>
              <a:rPr lang="en-GB" dirty="0"/>
              <a:t>Describes the typical adventure of the archetype known as The Hero, the person who goes out and achieves great deeds on behalf of the group, tribe, or civilization.</a:t>
            </a:r>
          </a:p>
          <a:p>
            <a:pPr marL="0" indent="0">
              <a:buNone/>
            </a:pPr>
            <a:endParaRPr lang="en-GB" dirty="0"/>
          </a:p>
          <a:p>
            <a:pPr marL="0" indent="0">
              <a:buNone/>
            </a:pPr>
            <a:r>
              <a:rPr lang="en-GB" dirty="0"/>
              <a:t>Most commonly used within RPG’s</a:t>
            </a:r>
          </a:p>
        </p:txBody>
      </p:sp>
      <p:pic>
        <p:nvPicPr>
          <p:cNvPr id="4" name="Picture 3"/>
          <p:cNvPicPr>
            <a:picLocks noChangeAspect="1"/>
          </p:cNvPicPr>
          <p:nvPr/>
        </p:nvPicPr>
        <p:blipFill>
          <a:blip r:embed="rId2"/>
          <a:stretch>
            <a:fillRect/>
          </a:stretch>
        </p:blipFill>
        <p:spPr>
          <a:xfrm>
            <a:off x="6309360" y="1320306"/>
            <a:ext cx="5400576" cy="5389861"/>
          </a:xfrm>
          <a:prstGeom prst="rect">
            <a:avLst/>
          </a:prstGeom>
        </p:spPr>
      </p:pic>
    </p:spTree>
    <p:extLst>
      <p:ext uri="{BB962C8B-B14F-4D97-AF65-F5344CB8AC3E}">
        <p14:creationId xmlns:p14="http://schemas.microsoft.com/office/powerpoint/2010/main" val="6366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a:t>
            </a:r>
            <a:r>
              <a:rPr lang="en-US" dirty="0"/>
              <a:t>episodic</a:t>
            </a:r>
            <a:endParaRPr lang="en-GB" dirty="0"/>
          </a:p>
        </p:txBody>
      </p:sp>
      <p:sp>
        <p:nvSpPr>
          <p:cNvPr id="3" name="Content Placeholder 2"/>
          <p:cNvSpPr>
            <a:spLocks noGrp="1"/>
          </p:cNvSpPr>
          <p:nvPr>
            <p:ph idx="1"/>
          </p:nvPr>
        </p:nvSpPr>
        <p:spPr>
          <a:xfrm>
            <a:off x="336330" y="2011680"/>
            <a:ext cx="11414235" cy="4504734"/>
          </a:xfrm>
        </p:spPr>
        <p:txBody>
          <a:bodyPr>
            <a:normAutofit/>
          </a:bodyPr>
          <a:lstStyle/>
          <a:p>
            <a:r>
              <a:rPr lang="en-US" dirty="0"/>
              <a:t>Examples of episodic video games include most Telltale games, Alan Wake, </a:t>
            </a:r>
            <a:r>
              <a:rPr lang="en-US" dirty="0" err="1"/>
              <a:t>BioShock</a:t>
            </a:r>
            <a:r>
              <a:rPr lang="en-US" dirty="0"/>
              <a:t> Infinite: Burial at Sea, Grand Theft Auto: Episodes from Liberty City, Life Is Strange, Resident Evil Revelations, Revelations 2, and Star Trek Online.</a:t>
            </a:r>
            <a:endParaRPr lang="en-GB" dirty="0"/>
          </a:p>
        </p:txBody>
      </p:sp>
      <p:pic>
        <p:nvPicPr>
          <p:cNvPr id="1026" name="Picture 2" descr="https://vignette.wikia.nocookie.net/life-is-strange/images/a/a4/Life_Is_Strange_Before_the_Storm.jpg/revision/latest/scale-to-width-down/670?cb=201706200926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2" y="3552085"/>
            <a:ext cx="4824250" cy="2714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86622" y="3552085"/>
            <a:ext cx="4825853" cy="2714542"/>
          </a:xfrm>
          <a:prstGeom prst="rect">
            <a:avLst/>
          </a:prstGeom>
        </p:spPr>
      </p:pic>
    </p:spTree>
    <p:extLst>
      <p:ext uri="{BB962C8B-B14F-4D97-AF65-F5344CB8AC3E}">
        <p14:creationId xmlns:p14="http://schemas.microsoft.com/office/powerpoint/2010/main" val="1423392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a:t>
            </a:r>
            <a:r>
              <a:rPr lang="en-US" dirty="0"/>
              <a:t>episodic</a:t>
            </a:r>
            <a:endParaRPr lang="en-GB" dirty="0"/>
          </a:p>
        </p:txBody>
      </p:sp>
      <p:sp>
        <p:nvSpPr>
          <p:cNvPr id="3" name="Content Placeholder 2"/>
          <p:cNvSpPr>
            <a:spLocks noGrp="1"/>
          </p:cNvSpPr>
          <p:nvPr>
            <p:ph idx="1"/>
          </p:nvPr>
        </p:nvSpPr>
        <p:spPr>
          <a:xfrm>
            <a:off x="336330" y="2011679"/>
            <a:ext cx="11414235" cy="4761079"/>
          </a:xfrm>
        </p:spPr>
        <p:txBody>
          <a:bodyPr>
            <a:normAutofit/>
          </a:bodyPr>
          <a:lstStyle/>
          <a:p>
            <a:r>
              <a:rPr lang="en-US" sz="2800" dirty="0"/>
              <a:t>Shorter in length and commercially released as an installment to a continuous and larger series. </a:t>
            </a:r>
          </a:p>
          <a:p>
            <a:r>
              <a:rPr lang="en-US" sz="2800" dirty="0"/>
              <a:t>Differ from conventional video games in that they often contain less content but are developed on a more frequent basis.</a:t>
            </a:r>
          </a:p>
          <a:p>
            <a:r>
              <a:rPr lang="en-US" sz="2800" dirty="0"/>
              <a:t>Such a series may or may not have continuity, but will always share settings, characters, and/or themes. </a:t>
            </a:r>
          </a:p>
          <a:p>
            <a:r>
              <a:rPr lang="en-US" sz="2800" dirty="0"/>
              <a:t>Increasingly popular among video game developers since the advent of low-cost digital distribution systems, which can immensely reduce their distribution overhead and make episodes financially viable. </a:t>
            </a:r>
          </a:p>
          <a:p>
            <a:r>
              <a:rPr lang="en-US" sz="2800" dirty="0"/>
              <a:t>Alternatively, it can be used to describe the narrative of the game. </a:t>
            </a:r>
          </a:p>
        </p:txBody>
      </p:sp>
    </p:spTree>
    <p:extLst>
      <p:ext uri="{BB962C8B-B14F-4D97-AF65-F5344CB8AC3E}">
        <p14:creationId xmlns:p14="http://schemas.microsoft.com/office/powerpoint/2010/main" val="514411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 Approaches</a:t>
            </a:r>
            <a:r>
              <a:rPr lang="en-GB" dirty="0"/>
              <a:t>: Task</a:t>
            </a:r>
          </a:p>
        </p:txBody>
      </p:sp>
      <p:sp>
        <p:nvSpPr>
          <p:cNvPr id="3" name="Content Placeholder 2"/>
          <p:cNvSpPr>
            <a:spLocks noGrp="1"/>
          </p:cNvSpPr>
          <p:nvPr>
            <p:ph idx="1"/>
          </p:nvPr>
        </p:nvSpPr>
        <p:spPr>
          <a:xfrm>
            <a:off x="818871" y="2130552"/>
            <a:ext cx="9784080" cy="4206240"/>
          </a:xfrm>
        </p:spPr>
        <p:txBody>
          <a:bodyPr>
            <a:normAutofit/>
          </a:bodyPr>
          <a:lstStyle/>
          <a:p>
            <a:r>
              <a:rPr lang="en-GB" sz="2400" dirty="0"/>
              <a:t>Discuss and blog how story is approached in 3 story driven games you have played.  Think about the components of the story:</a:t>
            </a:r>
          </a:p>
        </p:txBody>
      </p:sp>
      <p:sp>
        <p:nvSpPr>
          <p:cNvPr id="4" name="Content Placeholder 2"/>
          <p:cNvSpPr txBox="1">
            <a:spLocks/>
          </p:cNvSpPr>
          <p:nvPr/>
        </p:nvSpPr>
        <p:spPr>
          <a:xfrm>
            <a:off x="1202919" y="3241392"/>
            <a:ext cx="3992536"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GB" sz="2400" dirty="0"/>
          </a:p>
        </p:txBody>
      </p:sp>
      <p:sp>
        <p:nvSpPr>
          <p:cNvPr id="5" name="Content Placeholder 2"/>
          <p:cNvSpPr txBox="1">
            <a:spLocks/>
          </p:cNvSpPr>
          <p:nvPr/>
        </p:nvSpPr>
        <p:spPr>
          <a:xfrm>
            <a:off x="818871" y="3241392"/>
            <a:ext cx="4521225" cy="3465576"/>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500" b="1" dirty="0"/>
              <a:t>Plot and the events that take place</a:t>
            </a:r>
          </a:p>
          <a:p>
            <a:r>
              <a:rPr lang="en-US" sz="3500" b="1" dirty="0"/>
              <a:t>Narrative – Including central and subplots</a:t>
            </a:r>
          </a:p>
          <a:p>
            <a:r>
              <a:rPr lang="en-US" sz="3500" b="1" dirty="0"/>
              <a:t>Characters – their ally's, opponents, lover/mate</a:t>
            </a:r>
          </a:p>
          <a:p>
            <a:endParaRPr lang="en-GB" sz="2400" dirty="0"/>
          </a:p>
        </p:txBody>
      </p:sp>
      <p:sp>
        <p:nvSpPr>
          <p:cNvPr id="7" name="Content Placeholder 2">
            <a:extLst>
              <a:ext uri="{FF2B5EF4-FFF2-40B4-BE49-F238E27FC236}">
                <a16:creationId xmlns:a16="http://schemas.microsoft.com/office/drawing/2014/main" id="{6AF03346-18E0-454B-9211-722619226672}"/>
              </a:ext>
            </a:extLst>
          </p:cNvPr>
          <p:cNvSpPr txBox="1">
            <a:spLocks/>
          </p:cNvSpPr>
          <p:nvPr/>
        </p:nvSpPr>
        <p:spPr>
          <a:xfrm>
            <a:off x="5902935" y="3803192"/>
            <a:ext cx="3992536"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sz="2400" dirty="0"/>
          </a:p>
        </p:txBody>
      </p:sp>
      <p:sp>
        <p:nvSpPr>
          <p:cNvPr id="8" name="Content Placeholder 2">
            <a:extLst>
              <a:ext uri="{FF2B5EF4-FFF2-40B4-BE49-F238E27FC236}">
                <a16:creationId xmlns:a16="http://schemas.microsoft.com/office/drawing/2014/main" id="{BC8E184C-1C6D-4B3C-B6D5-FAEE3DB7570B}"/>
              </a:ext>
            </a:extLst>
          </p:cNvPr>
          <p:cNvSpPr txBox="1">
            <a:spLocks/>
          </p:cNvSpPr>
          <p:nvPr/>
        </p:nvSpPr>
        <p:spPr>
          <a:xfrm>
            <a:off x="5710910" y="3241392"/>
            <a:ext cx="5133873" cy="3616608"/>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b="1" dirty="0"/>
              <a:t>Theme and Symbolism</a:t>
            </a:r>
          </a:p>
          <a:p>
            <a:r>
              <a:rPr lang="en-US" sz="3200" b="1" dirty="0"/>
              <a:t>3 act structure - Explain</a:t>
            </a:r>
          </a:p>
          <a:p>
            <a:r>
              <a:rPr lang="en-US" sz="3200" b="1" dirty="0"/>
              <a:t>Traditional or episodic</a:t>
            </a:r>
          </a:p>
          <a:p>
            <a:r>
              <a:rPr lang="en-GB" sz="3200" b="1" dirty="0"/>
              <a:t>Location</a:t>
            </a:r>
          </a:p>
          <a:p>
            <a:r>
              <a:rPr lang="en-GB" sz="3200" b="1" dirty="0"/>
              <a:t>Conditions</a:t>
            </a:r>
          </a:p>
          <a:p>
            <a:r>
              <a:rPr lang="en-GB" sz="3200" b="1" dirty="0"/>
              <a:t>Actions</a:t>
            </a:r>
          </a:p>
          <a:p>
            <a:endParaRPr lang="en-US" sz="1200" dirty="0"/>
          </a:p>
          <a:p>
            <a:endParaRPr lang="en-GB" sz="1200" dirty="0"/>
          </a:p>
        </p:txBody>
      </p:sp>
    </p:spTree>
    <p:extLst>
      <p:ext uri="{BB962C8B-B14F-4D97-AF65-F5344CB8AC3E}">
        <p14:creationId xmlns:p14="http://schemas.microsoft.com/office/powerpoint/2010/main" val="1567304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a:t>
            </a:r>
            <a:r>
              <a:rPr lang="en-US" dirty="0"/>
              <a:t>emotions</a:t>
            </a:r>
            <a:endParaRPr lang="en-GB" dirty="0"/>
          </a:p>
        </p:txBody>
      </p:sp>
      <p:sp>
        <p:nvSpPr>
          <p:cNvPr id="3" name="Content Placeholder 2"/>
          <p:cNvSpPr>
            <a:spLocks noGrp="1"/>
          </p:cNvSpPr>
          <p:nvPr>
            <p:ph idx="1"/>
          </p:nvPr>
        </p:nvSpPr>
        <p:spPr>
          <a:xfrm>
            <a:off x="1202919" y="1792936"/>
            <a:ext cx="9784080" cy="4206240"/>
          </a:xfrm>
        </p:spPr>
        <p:txBody>
          <a:bodyPr/>
          <a:lstStyle/>
          <a:p>
            <a:pPr fontAlgn="base"/>
            <a:r>
              <a:rPr lang="en-US" dirty="0"/>
              <a:t>-How are the emotions of characters shown in the game</a:t>
            </a:r>
            <a:r>
              <a:rPr lang="en-US" dirty="0" smtClean="0"/>
              <a:t>?</a:t>
            </a:r>
          </a:p>
          <a:p>
            <a:pPr fontAlgn="base"/>
            <a:endParaRPr lang="en-US" dirty="0"/>
          </a:p>
          <a:p>
            <a:endParaRPr lang="en-GB" dirty="0"/>
          </a:p>
        </p:txBody>
      </p:sp>
      <p:pic>
        <p:nvPicPr>
          <p:cNvPr id="4" name="Picture 3"/>
          <p:cNvPicPr>
            <a:picLocks noChangeAspect="1"/>
          </p:cNvPicPr>
          <p:nvPr/>
        </p:nvPicPr>
        <p:blipFill>
          <a:blip r:embed="rId2"/>
          <a:stretch>
            <a:fillRect/>
          </a:stretch>
        </p:blipFill>
        <p:spPr>
          <a:xfrm>
            <a:off x="6214888" y="2345564"/>
            <a:ext cx="4931606" cy="4362123"/>
          </a:xfrm>
          <a:prstGeom prst="rect">
            <a:avLst/>
          </a:prstGeom>
        </p:spPr>
      </p:pic>
      <p:sp>
        <p:nvSpPr>
          <p:cNvPr id="6" name="TextBox 5"/>
          <p:cNvSpPr txBox="1"/>
          <p:nvPr/>
        </p:nvSpPr>
        <p:spPr>
          <a:xfrm>
            <a:off x="1202919" y="3758269"/>
            <a:ext cx="4533484" cy="2554545"/>
          </a:xfrm>
          <a:prstGeom prst="rect">
            <a:avLst/>
          </a:prstGeom>
          <a:noFill/>
        </p:spPr>
        <p:txBody>
          <a:bodyPr wrap="square" rtlCol="0">
            <a:spAutoFit/>
          </a:bodyPr>
          <a:lstStyle/>
          <a:p>
            <a:r>
              <a:rPr lang="en-GB" sz="4000" dirty="0" smtClean="0"/>
              <a:t>Visually through the models and animation we create:</a:t>
            </a:r>
            <a:endParaRPr lang="en-GB" sz="4000" dirty="0"/>
          </a:p>
        </p:txBody>
      </p:sp>
    </p:spTree>
    <p:extLst>
      <p:ext uri="{BB962C8B-B14F-4D97-AF65-F5344CB8AC3E}">
        <p14:creationId xmlns:p14="http://schemas.microsoft.com/office/powerpoint/2010/main" val="1619321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a:t>
            </a:r>
            <a:r>
              <a:rPr lang="en-US" dirty="0"/>
              <a:t>emotions</a:t>
            </a:r>
            <a:endParaRPr lang="en-GB" dirty="0"/>
          </a:p>
        </p:txBody>
      </p:sp>
      <p:sp>
        <p:nvSpPr>
          <p:cNvPr id="3" name="Content Placeholder 2"/>
          <p:cNvSpPr>
            <a:spLocks noGrp="1"/>
          </p:cNvSpPr>
          <p:nvPr>
            <p:ph idx="1"/>
          </p:nvPr>
        </p:nvSpPr>
        <p:spPr>
          <a:xfrm>
            <a:off x="1202919" y="1792936"/>
            <a:ext cx="9784080" cy="4206240"/>
          </a:xfrm>
        </p:spPr>
        <p:txBody>
          <a:bodyPr/>
          <a:lstStyle/>
          <a:p>
            <a:pPr fontAlgn="base"/>
            <a:r>
              <a:rPr lang="en-US" dirty="0"/>
              <a:t>-How are the emotions of characters shown in the game</a:t>
            </a:r>
            <a:r>
              <a:rPr lang="en-US" dirty="0" smtClean="0"/>
              <a:t>?</a:t>
            </a:r>
          </a:p>
          <a:p>
            <a:pPr fontAlgn="base"/>
            <a:endParaRPr lang="en-US" dirty="0"/>
          </a:p>
          <a:p>
            <a:endParaRPr lang="en-GB" dirty="0"/>
          </a:p>
        </p:txBody>
      </p:sp>
      <p:sp>
        <p:nvSpPr>
          <p:cNvPr id="5" name="TextBox 4"/>
          <p:cNvSpPr txBox="1"/>
          <p:nvPr/>
        </p:nvSpPr>
        <p:spPr>
          <a:xfrm>
            <a:off x="6726476" y="2298712"/>
            <a:ext cx="5073042" cy="4524315"/>
          </a:xfrm>
          <a:prstGeom prst="rect">
            <a:avLst/>
          </a:prstGeom>
          <a:solidFill>
            <a:schemeClr val="tx2">
              <a:lumMod val="25000"/>
            </a:schemeClr>
          </a:solidFill>
        </p:spPr>
        <p:txBody>
          <a:bodyPr wrap="square" rtlCol="0">
            <a:spAutoFit/>
          </a:bodyPr>
          <a:lstStyle/>
          <a:p>
            <a:r>
              <a:rPr lang="en-US" b="1" dirty="0"/>
              <a:t>Anger: </a:t>
            </a:r>
            <a:r>
              <a:rPr lang="en-US" dirty="0"/>
              <a:t>P</a:t>
            </a:r>
            <a:r>
              <a:rPr lang="en-US" dirty="0" smtClean="0"/>
              <a:t>roduced </a:t>
            </a:r>
            <a:r>
              <a:rPr lang="en-US" dirty="0"/>
              <a:t>with a lower pitch, higher intensity, more </a:t>
            </a:r>
            <a:r>
              <a:rPr lang="en-US" dirty="0" smtClean="0"/>
              <a:t>energy.</a:t>
            </a:r>
          </a:p>
          <a:p>
            <a:endParaRPr lang="en-US" dirty="0" smtClean="0"/>
          </a:p>
          <a:p>
            <a:r>
              <a:rPr lang="en-US" b="1" dirty="0" smtClean="0"/>
              <a:t>Disgust</a:t>
            </a:r>
            <a:r>
              <a:rPr lang="en-US" b="1" dirty="0"/>
              <a:t>: </a:t>
            </a:r>
            <a:r>
              <a:rPr lang="en-US" b="1" dirty="0" smtClean="0"/>
              <a:t>P</a:t>
            </a:r>
            <a:r>
              <a:rPr lang="en-US" dirty="0" smtClean="0"/>
              <a:t>roduced </a:t>
            </a:r>
            <a:r>
              <a:rPr lang="en-US" dirty="0"/>
              <a:t>with a lower, downward directed pitch, with energy </a:t>
            </a:r>
            <a:endParaRPr lang="en-US" dirty="0" smtClean="0"/>
          </a:p>
          <a:p>
            <a:endParaRPr lang="en-US" dirty="0"/>
          </a:p>
          <a:p>
            <a:r>
              <a:rPr lang="en-US" b="1" dirty="0" smtClean="0"/>
              <a:t>Fear</a:t>
            </a:r>
            <a:r>
              <a:rPr lang="en-US" b="1" dirty="0"/>
              <a:t>: </a:t>
            </a:r>
            <a:r>
              <a:rPr lang="en-US" dirty="0"/>
              <a:t>Fear can be divided into two types: "panic" and "anxiety". In comparison to neutral speech, fearful emotions have a higher pitch, little variation, lower energy, and a faster speech rate with more pauses</a:t>
            </a:r>
            <a:r>
              <a:rPr lang="en-US" dirty="0" smtClean="0"/>
              <a:t>.</a:t>
            </a:r>
          </a:p>
          <a:p>
            <a:endParaRPr lang="en-US" dirty="0"/>
          </a:p>
          <a:p>
            <a:r>
              <a:rPr lang="en-US" b="1" dirty="0"/>
              <a:t>Sadness: </a:t>
            </a:r>
            <a:r>
              <a:rPr lang="en-US" dirty="0"/>
              <a:t>In comparison to neutral speech, sad emotions are produced with a higher pitch, less intensity but more vocal </a:t>
            </a:r>
            <a:r>
              <a:rPr lang="en-US" dirty="0" smtClean="0"/>
              <a:t>energy, </a:t>
            </a:r>
            <a:r>
              <a:rPr lang="en-US" dirty="0"/>
              <a:t>longer duration with more </a:t>
            </a:r>
            <a:r>
              <a:rPr lang="en-US" dirty="0" smtClean="0"/>
              <a:t>pauses</a:t>
            </a:r>
            <a:r>
              <a:rPr lang="en-US" dirty="0"/>
              <a:t>.</a:t>
            </a:r>
            <a:endParaRPr lang="en-US" dirty="0"/>
          </a:p>
        </p:txBody>
      </p:sp>
      <p:sp>
        <p:nvSpPr>
          <p:cNvPr id="7" name="TextBox 6"/>
          <p:cNvSpPr txBox="1"/>
          <p:nvPr/>
        </p:nvSpPr>
        <p:spPr>
          <a:xfrm>
            <a:off x="112735" y="2442575"/>
            <a:ext cx="6613742" cy="3170099"/>
          </a:xfrm>
          <a:prstGeom prst="rect">
            <a:avLst/>
          </a:prstGeom>
          <a:noFill/>
        </p:spPr>
        <p:txBody>
          <a:bodyPr wrap="square" rtlCol="0">
            <a:spAutoFit/>
          </a:bodyPr>
          <a:lstStyle/>
          <a:p>
            <a:r>
              <a:rPr lang="en-GB" sz="4000" b="1" dirty="0" smtClean="0"/>
              <a:t>Audibly through voice.</a:t>
            </a:r>
          </a:p>
          <a:p>
            <a:r>
              <a:rPr lang="en-US" sz="4000" dirty="0" smtClean="0">
                <a:latin typeface="Arial" panose="020B0604020202020204" pitchFamily="34" charset="0"/>
              </a:rPr>
              <a:t>characterized through</a:t>
            </a:r>
            <a:r>
              <a:rPr lang="en-US" sz="4000" dirty="0">
                <a:latin typeface="Arial" panose="020B0604020202020204" pitchFamily="34" charset="0"/>
              </a:rPr>
              <a:t> tone </a:t>
            </a:r>
            <a:r>
              <a:rPr lang="en-US" sz="4000" dirty="0" smtClean="0">
                <a:latin typeface="Arial" panose="020B0604020202020204" pitchFamily="34" charset="0"/>
              </a:rPr>
              <a:t>of voice,</a:t>
            </a:r>
            <a:r>
              <a:rPr lang="en-US" sz="4000" dirty="0">
                <a:latin typeface="Arial" panose="020B0604020202020204" pitchFamily="34" charset="0"/>
              </a:rPr>
              <a:t> pitch, loudness, </a:t>
            </a:r>
            <a:r>
              <a:rPr lang="en-US" sz="4000" dirty="0" smtClean="0">
                <a:latin typeface="Arial" panose="020B0604020202020204" pitchFamily="34" charset="0"/>
              </a:rPr>
              <a:t>speech </a:t>
            </a:r>
            <a:r>
              <a:rPr lang="en-US" sz="4000" dirty="0">
                <a:latin typeface="Arial" panose="020B0604020202020204" pitchFamily="34" charset="0"/>
              </a:rPr>
              <a:t>rate, and pauses</a:t>
            </a:r>
            <a:endParaRPr lang="en-GB" sz="4000" dirty="0"/>
          </a:p>
        </p:txBody>
      </p:sp>
    </p:spTree>
    <p:extLst>
      <p:ext uri="{BB962C8B-B14F-4D97-AF65-F5344CB8AC3E}">
        <p14:creationId xmlns:p14="http://schemas.microsoft.com/office/powerpoint/2010/main" val="3138943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characterization</a:t>
            </a:r>
            <a:endParaRPr lang="en-GB" dirty="0"/>
          </a:p>
        </p:txBody>
      </p:sp>
      <p:sp>
        <p:nvSpPr>
          <p:cNvPr id="3" name="Content Placeholder 2"/>
          <p:cNvSpPr>
            <a:spLocks noGrp="1"/>
          </p:cNvSpPr>
          <p:nvPr>
            <p:ph idx="1"/>
          </p:nvPr>
        </p:nvSpPr>
        <p:spPr>
          <a:xfrm>
            <a:off x="288519" y="2168255"/>
            <a:ext cx="9784080" cy="4689745"/>
          </a:xfrm>
        </p:spPr>
        <p:txBody>
          <a:bodyPr>
            <a:normAutofit fontScale="92500" lnSpcReduction="10000"/>
          </a:bodyPr>
          <a:lstStyle/>
          <a:p>
            <a:pPr marL="0" indent="0">
              <a:buNone/>
            </a:pPr>
            <a:r>
              <a:rPr lang="en-US" b="1" dirty="0" smtClean="0"/>
              <a:t>What is </a:t>
            </a:r>
            <a:r>
              <a:rPr lang="en-US" b="1" dirty="0" err="1" smtClean="0"/>
              <a:t>charactersation</a:t>
            </a:r>
            <a:r>
              <a:rPr lang="en-US" b="1" dirty="0" smtClean="0"/>
              <a:t>?</a:t>
            </a:r>
            <a:endParaRPr lang="en-US" b="1" dirty="0" smtClean="0"/>
          </a:p>
          <a:p>
            <a:pPr marL="0" indent="0">
              <a:buNone/>
            </a:pPr>
            <a:r>
              <a:rPr lang="en-US" dirty="0" smtClean="0"/>
              <a:t>The </a:t>
            </a:r>
            <a:r>
              <a:rPr lang="en-US" dirty="0"/>
              <a:t>creation or construction of a fictional character</a:t>
            </a:r>
            <a:r>
              <a:rPr lang="en-US" dirty="0" smtClean="0"/>
              <a:t>.</a:t>
            </a:r>
          </a:p>
          <a:p>
            <a:endParaRPr lang="en-US" dirty="0"/>
          </a:p>
          <a:p>
            <a:pPr marL="0" indent="0">
              <a:buNone/>
            </a:pPr>
            <a:r>
              <a:rPr lang="en-US" b="1" dirty="0" smtClean="0"/>
              <a:t>Good characterization:</a:t>
            </a:r>
          </a:p>
          <a:p>
            <a:r>
              <a:rPr lang="en-US" dirty="0" smtClean="0"/>
              <a:t>Show the player </a:t>
            </a:r>
            <a:r>
              <a:rPr lang="en-US" dirty="0"/>
              <a:t>directly what a character's personality is </a:t>
            </a:r>
            <a:r>
              <a:rPr lang="en-US" dirty="0" smtClean="0"/>
              <a:t>like.</a:t>
            </a:r>
          </a:p>
          <a:p>
            <a:r>
              <a:rPr lang="en-US" dirty="0" smtClean="0"/>
              <a:t>Portray </a:t>
            </a:r>
            <a:r>
              <a:rPr lang="en-US" dirty="0"/>
              <a:t>a character's thoughts and </a:t>
            </a:r>
            <a:r>
              <a:rPr lang="en-US" dirty="0" smtClean="0"/>
              <a:t>motivations.</a:t>
            </a:r>
          </a:p>
          <a:p>
            <a:r>
              <a:rPr lang="en-US" dirty="0"/>
              <a:t>Use dialogue to allow </a:t>
            </a:r>
            <a:r>
              <a:rPr lang="en-US" dirty="0" smtClean="0"/>
              <a:t>words </a:t>
            </a:r>
            <a:r>
              <a:rPr lang="en-US" dirty="0"/>
              <a:t>to reveal something important about his or her </a:t>
            </a:r>
            <a:r>
              <a:rPr lang="en-US" dirty="0" smtClean="0"/>
              <a:t>nature</a:t>
            </a:r>
            <a:r>
              <a:rPr lang="en-US" dirty="0"/>
              <a:t>.</a:t>
            </a:r>
            <a:endParaRPr lang="en-US" dirty="0" smtClean="0"/>
          </a:p>
          <a:p>
            <a:r>
              <a:rPr lang="en-US" dirty="0"/>
              <a:t>Use </a:t>
            </a:r>
            <a:r>
              <a:rPr lang="en-US" dirty="0" smtClean="0"/>
              <a:t>actions </a:t>
            </a:r>
            <a:r>
              <a:rPr lang="en-US" dirty="0"/>
              <a:t>to reveal his or her </a:t>
            </a:r>
            <a:r>
              <a:rPr lang="en-US" dirty="0" smtClean="0"/>
              <a:t>personality.</a:t>
            </a:r>
          </a:p>
          <a:p>
            <a:r>
              <a:rPr lang="en-US" dirty="0"/>
              <a:t>Show others' reactions to the character or person you're </a:t>
            </a:r>
            <a:r>
              <a:rPr lang="en-US" dirty="0" smtClean="0"/>
              <a:t>portraying.</a:t>
            </a:r>
          </a:p>
          <a:p>
            <a:r>
              <a:rPr lang="en-US" dirty="0"/>
              <a:t>Give fictional characters meaningful names or use real people's nicknames that relate to their </a:t>
            </a:r>
            <a:r>
              <a:rPr lang="en-US" dirty="0" smtClean="0"/>
              <a:t>personalities.</a:t>
            </a:r>
            <a:endParaRPr lang="en-US" dirty="0" smtClean="0"/>
          </a:p>
        </p:txBody>
      </p:sp>
      <p:pic>
        <p:nvPicPr>
          <p:cNvPr id="4" name="Picture 3"/>
          <p:cNvPicPr>
            <a:picLocks noChangeAspect="1"/>
          </p:cNvPicPr>
          <p:nvPr/>
        </p:nvPicPr>
        <p:blipFill>
          <a:blip r:embed="rId2"/>
          <a:stretch>
            <a:fillRect/>
          </a:stretch>
        </p:blipFill>
        <p:spPr>
          <a:xfrm>
            <a:off x="7444636" y="1919692"/>
            <a:ext cx="4480141" cy="252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720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story</a:t>
            </a:r>
          </a:p>
        </p:txBody>
      </p:sp>
      <p:sp>
        <p:nvSpPr>
          <p:cNvPr id="3" name="Content Placeholder 2"/>
          <p:cNvSpPr>
            <a:spLocks noGrp="1"/>
          </p:cNvSpPr>
          <p:nvPr>
            <p:ph idx="1"/>
          </p:nvPr>
        </p:nvSpPr>
        <p:spPr/>
        <p:txBody>
          <a:bodyPr>
            <a:normAutofit/>
          </a:bodyPr>
          <a:lstStyle/>
          <a:p>
            <a:r>
              <a:rPr lang="en-US" sz="4400" dirty="0"/>
              <a:t>A story is first of all a chain of events that begins at one place and ends at another</a:t>
            </a:r>
          </a:p>
          <a:p>
            <a:r>
              <a:rPr lang="en-US" sz="4400" dirty="0"/>
              <a:t>A tale shall accomplish something and arrive somewhere.</a:t>
            </a:r>
            <a:endParaRPr lang="en-GB" sz="4400" dirty="0"/>
          </a:p>
        </p:txBody>
      </p:sp>
    </p:spTree>
    <p:extLst>
      <p:ext uri="{BB962C8B-B14F-4D97-AF65-F5344CB8AC3E}">
        <p14:creationId xmlns:p14="http://schemas.microsoft.com/office/powerpoint/2010/main" val="66187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gender</a:t>
            </a:r>
            <a:r>
              <a:rPr lang="en-US" dirty="0"/>
              <a:t>, ethnicity</a:t>
            </a:r>
            <a:endParaRPr lang="en-GB" dirty="0"/>
          </a:p>
        </p:txBody>
      </p:sp>
      <p:sp>
        <p:nvSpPr>
          <p:cNvPr id="3" name="Content Placeholder 2"/>
          <p:cNvSpPr>
            <a:spLocks noGrp="1"/>
          </p:cNvSpPr>
          <p:nvPr>
            <p:ph idx="1"/>
          </p:nvPr>
        </p:nvSpPr>
        <p:spPr>
          <a:xfrm>
            <a:off x="538619" y="2011680"/>
            <a:ext cx="10448380" cy="4614588"/>
          </a:xfrm>
        </p:spPr>
        <p:txBody>
          <a:bodyPr>
            <a:normAutofit lnSpcReduction="10000"/>
          </a:bodyPr>
          <a:lstStyle/>
          <a:p>
            <a:pPr fontAlgn="base"/>
            <a:r>
              <a:rPr lang="en-GB" dirty="0" smtClean="0"/>
              <a:t>50 top selling games where analysed between 2007-2012 by </a:t>
            </a:r>
            <a:r>
              <a:rPr lang="en-GB" dirty="0"/>
              <a:t>Ross Orlando</a:t>
            </a:r>
            <a:r>
              <a:rPr lang="en-GB" dirty="0" smtClean="0"/>
              <a:t>. </a:t>
            </a:r>
            <a:r>
              <a:rPr lang="en-US" dirty="0" smtClean="0"/>
              <a:t>The </a:t>
            </a:r>
            <a:r>
              <a:rPr lang="en-US" dirty="0"/>
              <a:t>quote below explores some of the issues you will consider:</a:t>
            </a:r>
          </a:p>
          <a:p>
            <a:pPr fontAlgn="base"/>
            <a:r>
              <a:rPr lang="en-US" i="1" dirty="0"/>
              <a:t>“Of the 45 male characters in the games, Orlando found one-third exhibited stereotypical masculine qualities such as hyper-aggressiveness.</a:t>
            </a:r>
            <a:endParaRPr lang="en-US" dirty="0"/>
          </a:p>
          <a:p>
            <a:pPr fontAlgn="base"/>
            <a:r>
              <a:rPr lang="en-US" i="1" dirty="0"/>
              <a:t>He notes that stereotypes of women in scant clothing and behaving in hyper-sexualized manner, and of men as muscular and hyper-aggressive, are the same stereotypes seen in other media, such as movies or comics. “This helps perpetuate the dominant narrative of ‘how men and women should be,'” he writes in his paper.”</a:t>
            </a:r>
            <a:endParaRPr lang="en-US" dirty="0"/>
          </a:p>
          <a:p>
            <a:pPr fontAlgn="base"/>
            <a:r>
              <a:rPr lang="en-US" dirty="0"/>
              <a:t>Read more at: </a:t>
            </a:r>
            <a:r>
              <a:rPr lang="en-US" dirty="0">
                <a:hlinkClick r:id="rId2"/>
              </a:rPr>
              <a:t>http://</a:t>
            </a:r>
            <a:r>
              <a:rPr lang="en-US" dirty="0" smtClean="0">
                <a:hlinkClick r:id="rId2"/>
              </a:rPr>
              <a:t>phys.org/news/2014-06-racial-gender-representation-video-games.html#jCp</a:t>
            </a:r>
            <a:endParaRPr lang="en-US" dirty="0" smtClean="0"/>
          </a:p>
          <a:p>
            <a:pPr fontAlgn="base"/>
            <a:r>
              <a:rPr lang="en-US" dirty="0">
                <a:hlinkClick r:id="rId3"/>
              </a:rPr>
              <a:t>http://en.wikipedia.org/wiki/Gender_representation_in_video_games</a:t>
            </a:r>
            <a:endParaRPr lang="en-US" dirty="0"/>
          </a:p>
          <a:p>
            <a:pPr fontAlgn="base"/>
            <a:r>
              <a:rPr lang="en-US" dirty="0">
                <a:hlinkClick r:id="rId4"/>
              </a:rPr>
              <a:t>http://www.hastac.org/blogs/ezobel/2014/03/06/damsels-distress-female-representation-video-games</a:t>
            </a:r>
            <a:endParaRPr lang="en-US" dirty="0"/>
          </a:p>
          <a:p>
            <a:pPr fontAlgn="base"/>
            <a:endParaRPr lang="en-US" dirty="0"/>
          </a:p>
          <a:p>
            <a:endParaRPr lang="en-GB" dirty="0"/>
          </a:p>
        </p:txBody>
      </p:sp>
    </p:spTree>
    <p:extLst>
      <p:ext uri="{BB962C8B-B14F-4D97-AF65-F5344CB8AC3E}">
        <p14:creationId xmlns:p14="http://schemas.microsoft.com/office/powerpoint/2010/main" val="305940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Stereotypes: </a:t>
            </a:r>
            <a:r>
              <a:rPr lang="en-US" dirty="0" smtClean="0"/>
              <a:t>ethnicity</a:t>
            </a:r>
            <a:endParaRPr lang="en-GB" dirty="0"/>
          </a:p>
        </p:txBody>
      </p:sp>
      <p:sp>
        <p:nvSpPr>
          <p:cNvPr id="3" name="Content Placeholder 2"/>
          <p:cNvSpPr>
            <a:spLocks noGrp="1"/>
          </p:cNvSpPr>
          <p:nvPr>
            <p:ph idx="1"/>
          </p:nvPr>
        </p:nvSpPr>
        <p:spPr>
          <a:xfrm>
            <a:off x="1202919" y="2011680"/>
            <a:ext cx="9784080" cy="4564484"/>
          </a:xfrm>
        </p:spPr>
        <p:txBody>
          <a:bodyPr>
            <a:normAutofit/>
          </a:bodyPr>
          <a:lstStyle/>
          <a:p>
            <a:r>
              <a:rPr lang="en-US" dirty="0" smtClean="0"/>
              <a:t>He also notes on ethnicity:</a:t>
            </a:r>
          </a:p>
          <a:p>
            <a:r>
              <a:rPr lang="en-US" dirty="0" smtClean="0"/>
              <a:t>Racial </a:t>
            </a:r>
            <a:r>
              <a:rPr lang="en-US" dirty="0"/>
              <a:t>diversity is lacking in these games, as well. Black and Asian characters each have 3 percent representation in the pool of main protagonists; Latino a mere 1 percent. There are no representations of Indigenous peoples among playable characters. White protagonists, on the other hand, comprise 67 percent of main characters in the games.</a:t>
            </a:r>
            <a:r>
              <a:rPr lang="en-US" dirty="0"/>
              <a:t/>
            </a:r>
            <a:br>
              <a:rPr lang="en-US" dirty="0"/>
            </a:br>
            <a:r>
              <a:rPr lang="en-US" dirty="0"/>
              <a:t/>
            </a:r>
            <a:br>
              <a:rPr lang="en-US" dirty="0"/>
            </a:br>
            <a:r>
              <a:rPr lang="en-US" dirty="0"/>
              <a:t>Read more at: </a:t>
            </a:r>
            <a:r>
              <a:rPr lang="en-US" dirty="0">
                <a:hlinkClick r:id="rId2"/>
              </a:rPr>
              <a:t>https://</a:t>
            </a:r>
            <a:r>
              <a:rPr lang="en-US" dirty="0" smtClean="0">
                <a:hlinkClick r:id="rId2"/>
              </a:rPr>
              <a:t>phys.org/news/2014-06-racial-gender-representation-video-games.html#jCp</a:t>
            </a:r>
            <a:endParaRPr lang="en-US" dirty="0" smtClean="0"/>
          </a:p>
          <a:p>
            <a:pPr fontAlgn="base"/>
            <a:r>
              <a:rPr lang="en-US" dirty="0">
                <a:hlinkClick r:id="rId3"/>
              </a:rPr>
              <a:t>http://en.wikipedia.org/wiki/Gender_representation_in_video_games</a:t>
            </a:r>
            <a:endParaRPr lang="en-US" dirty="0"/>
          </a:p>
          <a:p>
            <a:pPr fontAlgn="base"/>
            <a:r>
              <a:rPr lang="en-US" dirty="0">
                <a:hlinkClick r:id="rId4"/>
              </a:rPr>
              <a:t>http://www.hastac.org/blogs/ezobel/2014/03/06/damsels-distress-female-representation-video-games</a:t>
            </a:r>
            <a:endParaRPr lang="en-US" dirty="0"/>
          </a:p>
          <a:p>
            <a:endParaRPr lang="en-GB" dirty="0"/>
          </a:p>
        </p:txBody>
      </p:sp>
    </p:spTree>
    <p:extLst>
      <p:ext uri="{BB962C8B-B14F-4D97-AF65-F5344CB8AC3E}">
        <p14:creationId xmlns:p14="http://schemas.microsoft.com/office/powerpoint/2010/main" val="373083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r>
              <a:rPr lang="en-GB" dirty="0" smtClean="0"/>
              <a:t>Emotion and Representation</a:t>
            </a:r>
            <a:endParaRPr lang="en-GB" dirty="0"/>
          </a:p>
        </p:txBody>
      </p:sp>
      <p:sp>
        <p:nvSpPr>
          <p:cNvPr id="3" name="Content Placeholder 2"/>
          <p:cNvSpPr>
            <a:spLocks noGrp="1"/>
          </p:cNvSpPr>
          <p:nvPr>
            <p:ph idx="1"/>
          </p:nvPr>
        </p:nvSpPr>
        <p:spPr>
          <a:xfrm>
            <a:off x="1202919" y="2136941"/>
            <a:ext cx="9784080" cy="4405162"/>
          </a:xfrm>
        </p:spPr>
        <p:txBody>
          <a:bodyPr>
            <a:noAutofit/>
          </a:bodyPr>
          <a:lstStyle/>
          <a:p>
            <a:r>
              <a:rPr lang="en-US" sz="3200" dirty="0"/>
              <a:t>How are the emotions of characters shown in the game</a:t>
            </a:r>
            <a:r>
              <a:rPr lang="en-US" sz="3200" dirty="0" smtClean="0"/>
              <a:t>?</a:t>
            </a:r>
            <a:endParaRPr lang="en-US" sz="3200" dirty="0" smtClean="0"/>
          </a:p>
          <a:p>
            <a:r>
              <a:rPr lang="en-US" sz="3200" dirty="0" smtClean="0"/>
              <a:t>Describe </a:t>
            </a:r>
            <a:r>
              <a:rPr lang="en-US" sz="3200" dirty="0"/>
              <a:t>the use of characterization and representation in your chosen game</a:t>
            </a:r>
            <a:r>
              <a:rPr lang="en-US" sz="3200" dirty="0" smtClean="0"/>
              <a:t>.</a:t>
            </a:r>
          </a:p>
          <a:p>
            <a:r>
              <a:rPr lang="en-US" sz="3200" dirty="0" smtClean="0"/>
              <a:t> </a:t>
            </a:r>
            <a:r>
              <a:rPr lang="en-US" sz="3200" dirty="0"/>
              <a:t>Do characters follow stereotypes of gender and ethnicity? </a:t>
            </a:r>
            <a:r>
              <a:rPr lang="en-US" sz="3200" dirty="0" smtClean="0"/>
              <a:t>How</a:t>
            </a:r>
            <a:r>
              <a:rPr lang="en-US" sz="3200" dirty="0" smtClean="0"/>
              <a:t>?</a:t>
            </a:r>
          </a:p>
          <a:p>
            <a:r>
              <a:rPr lang="en-US" sz="3200" dirty="0" smtClean="0"/>
              <a:t> </a:t>
            </a:r>
            <a:r>
              <a:rPr lang="en-US" sz="3200" dirty="0"/>
              <a:t>Can you give examples of games which defy conventional representation?</a:t>
            </a:r>
            <a:endParaRPr lang="en-GB" sz="3200" dirty="0"/>
          </a:p>
        </p:txBody>
      </p:sp>
    </p:spTree>
    <p:extLst>
      <p:ext uri="{BB962C8B-B14F-4D97-AF65-F5344CB8AC3E}">
        <p14:creationId xmlns:p14="http://schemas.microsoft.com/office/powerpoint/2010/main" val="3037312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Emotional themes</a:t>
            </a:r>
          </a:p>
        </p:txBody>
      </p:sp>
      <p:graphicFrame>
        <p:nvGraphicFramePr>
          <p:cNvPr id="4" name="Table 3"/>
          <p:cNvGraphicFramePr>
            <a:graphicFrameLocks noGrp="1"/>
          </p:cNvGraphicFramePr>
          <p:nvPr>
            <p:extLst>
              <p:ext uri="{D42A27DB-BD31-4B8C-83A1-F6EECF244321}">
                <p14:modId xmlns:p14="http://schemas.microsoft.com/office/powerpoint/2010/main" val="4282213556"/>
              </p:ext>
            </p:extLst>
          </p:nvPr>
        </p:nvGraphicFramePr>
        <p:xfrm>
          <a:off x="194946" y="2096900"/>
          <a:ext cx="11855092" cy="4455465"/>
        </p:xfrm>
        <a:graphic>
          <a:graphicData uri="http://schemas.openxmlformats.org/drawingml/2006/table">
            <a:tbl>
              <a:tblPr firstRow="1" firstCol="1" bandRow="1">
                <a:tableStyleId>{073A0DAA-6AF3-43AB-8588-CEC1D06C72B9}</a:tableStyleId>
              </a:tblPr>
              <a:tblGrid>
                <a:gridCol w="3153233">
                  <a:extLst>
                    <a:ext uri="{9D8B030D-6E8A-4147-A177-3AD203B41FA5}">
                      <a16:colId xmlns:a16="http://schemas.microsoft.com/office/drawing/2014/main" val="3498692660"/>
                    </a:ext>
                  </a:extLst>
                </a:gridCol>
                <a:gridCol w="8701859">
                  <a:extLst>
                    <a:ext uri="{9D8B030D-6E8A-4147-A177-3AD203B41FA5}">
                      <a16:colId xmlns:a16="http://schemas.microsoft.com/office/drawing/2014/main" val="307035602"/>
                    </a:ext>
                  </a:extLst>
                </a:gridCol>
              </a:tblGrid>
              <a:tr h="525433">
                <a:tc>
                  <a:txBody>
                    <a:bodyPr/>
                    <a:lstStyle/>
                    <a:p>
                      <a:pPr>
                        <a:lnSpc>
                          <a:spcPct val="115000"/>
                        </a:lnSpc>
                        <a:spcAft>
                          <a:spcPts val="0"/>
                        </a:spcAft>
                      </a:pPr>
                      <a:r>
                        <a:rPr lang="en-GB" sz="3600" u="sng" dirty="0">
                          <a:effectLst/>
                        </a:rPr>
                        <a:t> </a:t>
                      </a:r>
                      <a:r>
                        <a:rPr lang="en-GB" sz="2800" u="sng" dirty="0" smtClean="0">
                          <a:effectLst/>
                        </a:rPr>
                        <a:t>Theme</a:t>
                      </a:r>
                      <a:endParaRPr lang="en-GB" sz="20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tc>
                <a:tc>
                  <a:txBody>
                    <a:bodyPr/>
                    <a:lstStyle/>
                    <a:p>
                      <a:pPr>
                        <a:lnSpc>
                          <a:spcPct val="115000"/>
                        </a:lnSpc>
                        <a:spcAft>
                          <a:spcPts val="0"/>
                        </a:spcAft>
                      </a:pPr>
                      <a:r>
                        <a:rPr lang="en-GB" sz="2800" u="sng" dirty="0">
                          <a:effectLst/>
                        </a:rPr>
                        <a:t>Definition</a:t>
                      </a:r>
                      <a:endParaRPr lang="en-GB" sz="28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2591924600"/>
                  </a:ext>
                </a:extLst>
              </a:tr>
              <a:tr h="244056">
                <a:tc>
                  <a:txBody>
                    <a:bodyPr/>
                    <a:lstStyle/>
                    <a:p>
                      <a:pPr>
                        <a:lnSpc>
                          <a:spcPct val="115000"/>
                        </a:lnSpc>
                        <a:spcAft>
                          <a:spcPts val="0"/>
                        </a:spcAft>
                      </a:pPr>
                      <a:r>
                        <a:rPr lang="en-GB" sz="2400" dirty="0">
                          <a:effectLst/>
                        </a:rPr>
                        <a:t>VENGENCE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“Punishment inflicted or retribution exacted for an injury or wrong.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60486355"/>
                  </a:ext>
                </a:extLst>
              </a:tr>
              <a:tr h="488112">
                <a:tc>
                  <a:txBody>
                    <a:bodyPr/>
                    <a:lstStyle/>
                    <a:p>
                      <a:pPr>
                        <a:lnSpc>
                          <a:spcPct val="115000"/>
                        </a:lnSpc>
                        <a:spcAft>
                          <a:spcPts val="0"/>
                        </a:spcAft>
                      </a:pPr>
                      <a:r>
                        <a:rPr lang="en-GB" sz="2400" dirty="0">
                          <a:effectLst/>
                        </a:rPr>
                        <a:t>HAPPINESS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dirty="0">
                          <a:effectLst/>
                        </a:rPr>
                        <a:t>“State of well-being characterized by emotions ranging from contentment to intense joy.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395575148"/>
                  </a:ext>
                </a:extLst>
              </a:tr>
              <a:tr h="488112">
                <a:tc>
                  <a:txBody>
                    <a:bodyPr/>
                    <a:lstStyle/>
                    <a:p>
                      <a:pPr>
                        <a:lnSpc>
                          <a:spcPct val="115000"/>
                        </a:lnSpc>
                        <a:spcAft>
                          <a:spcPts val="0"/>
                        </a:spcAft>
                      </a:pPr>
                      <a:r>
                        <a:rPr lang="en-GB" sz="2400">
                          <a:effectLst/>
                        </a:rPr>
                        <a:t>FEAR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“Be afraid of (someone or something) as likely to be dangerous, painful, or threatening“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208597121"/>
                  </a:ext>
                </a:extLst>
              </a:tr>
              <a:tr h="411182">
                <a:tc>
                  <a:txBody>
                    <a:bodyPr/>
                    <a:lstStyle/>
                    <a:p>
                      <a:pPr>
                        <a:lnSpc>
                          <a:spcPct val="115000"/>
                        </a:lnSpc>
                        <a:spcAft>
                          <a:spcPts val="0"/>
                        </a:spcAft>
                      </a:pPr>
                      <a:r>
                        <a:rPr lang="en-GB" sz="2400">
                          <a:effectLst/>
                        </a:rPr>
                        <a:t>ANGER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dirty="0">
                          <a:effectLst/>
                        </a:rPr>
                        <a:t>“A strong feeling of annoyance, displeasure, or hostility.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3272982232"/>
                  </a:ext>
                </a:extLst>
              </a:tr>
              <a:tr h="488112">
                <a:tc>
                  <a:txBody>
                    <a:bodyPr/>
                    <a:lstStyle/>
                    <a:p>
                      <a:pPr>
                        <a:lnSpc>
                          <a:spcPct val="115000"/>
                        </a:lnSpc>
                        <a:spcAft>
                          <a:spcPts val="0"/>
                        </a:spcAft>
                      </a:pPr>
                      <a:r>
                        <a:rPr lang="en-GB" sz="2400">
                          <a:effectLst/>
                        </a:rPr>
                        <a:t>PERSEVERANCE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“Steadfastness in doing something despite difficulty or delay in achieving success.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2932211256"/>
                  </a:ext>
                </a:extLst>
              </a:tr>
              <a:tr h="381338">
                <a:tc>
                  <a:txBody>
                    <a:bodyPr/>
                    <a:lstStyle/>
                    <a:p>
                      <a:pPr>
                        <a:lnSpc>
                          <a:spcPct val="115000"/>
                        </a:lnSpc>
                        <a:spcAft>
                          <a:spcPts val="0"/>
                        </a:spcAft>
                      </a:pPr>
                      <a:r>
                        <a:rPr lang="en-GB" sz="2400">
                          <a:effectLst/>
                        </a:rPr>
                        <a:t>HEROISM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“Great bravery“</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3070210735"/>
                  </a:ext>
                </a:extLst>
              </a:tr>
              <a:tr h="260305">
                <a:tc>
                  <a:txBody>
                    <a:bodyPr/>
                    <a:lstStyle/>
                    <a:p>
                      <a:pPr>
                        <a:lnSpc>
                          <a:spcPct val="115000"/>
                        </a:lnSpc>
                        <a:spcAft>
                          <a:spcPts val="0"/>
                        </a:spcAft>
                      </a:pPr>
                      <a:r>
                        <a:rPr lang="en-GB" sz="2400">
                          <a:effectLst/>
                        </a:rPr>
                        <a:t>VALOUR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“Exceptional courage when facing danger (especially in battle)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905352063"/>
                  </a:ext>
                </a:extLst>
              </a:tr>
              <a:tr h="311150">
                <a:tc>
                  <a:txBody>
                    <a:bodyPr/>
                    <a:lstStyle/>
                    <a:p>
                      <a:pPr>
                        <a:lnSpc>
                          <a:spcPct val="115000"/>
                        </a:lnSpc>
                        <a:spcAft>
                          <a:spcPts val="0"/>
                        </a:spcAft>
                      </a:pPr>
                      <a:r>
                        <a:rPr lang="en-GB" sz="2400">
                          <a:effectLst/>
                        </a:rPr>
                        <a:t>HOPE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a:effectLst/>
                        </a:rPr>
                        <a:t>“A feeling of expectation and desire for a certain thing to happen“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2117205475"/>
                  </a:ext>
                </a:extLst>
              </a:tr>
              <a:tr h="402339">
                <a:tc>
                  <a:txBody>
                    <a:bodyPr/>
                    <a:lstStyle/>
                    <a:p>
                      <a:pPr>
                        <a:lnSpc>
                          <a:spcPct val="115000"/>
                        </a:lnSpc>
                        <a:spcAft>
                          <a:spcPts val="0"/>
                        </a:spcAft>
                      </a:pPr>
                      <a:r>
                        <a:rPr lang="en-GB" sz="2400" dirty="0">
                          <a:effectLst/>
                        </a:rPr>
                        <a:t>COMPETITIVENESS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tc>
                  <a:txBody>
                    <a:bodyPr/>
                    <a:lstStyle/>
                    <a:p>
                      <a:pPr>
                        <a:lnSpc>
                          <a:spcPct val="115000"/>
                        </a:lnSpc>
                        <a:spcAft>
                          <a:spcPts val="0"/>
                        </a:spcAft>
                      </a:pPr>
                      <a:r>
                        <a:rPr lang="en-GB" sz="1800" dirty="0">
                          <a:effectLst/>
                        </a:rPr>
                        <a:t>“An aggressive willingness to compete“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688" marR="59688" marT="0" marB="0" anchor="ctr"/>
                </a:tc>
                <a:extLst>
                  <a:ext uri="{0D108BD9-81ED-4DB2-BD59-A6C34878D82A}">
                    <a16:rowId xmlns:a16="http://schemas.microsoft.com/office/drawing/2014/main" val="2838138104"/>
                  </a:ext>
                </a:extLst>
              </a:tr>
            </a:tbl>
          </a:graphicData>
        </a:graphic>
      </p:graphicFrame>
    </p:spTree>
    <p:extLst>
      <p:ext uri="{BB962C8B-B14F-4D97-AF65-F5344CB8AC3E}">
        <p14:creationId xmlns:p14="http://schemas.microsoft.com/office/powerpoint/2010/main" val="1295850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Emotional themes</a:t>
            </a:r>
            <a:endParaRPr lang="en-GB" dirty="0"/>
          </a:p>
        </p:txBody>
      </p:sp>
      <p:sp>
        <p:nvSpPr>
          <p:cNvPr id="3" name="Content Placeholder 2"/>
          <p:cNvSpPr>
            <a:spLocks noGrp="1"/>
          </p:cNvSpPr>
          <p:nvPr>
            <p:ph idx="1"/>
          </p:nvPr>
        </p:nvSpPr>
        <p:spPr>
          <a:xfrm>
            <a:off x="551146" y="2011680"/>
            <a:ext cx="11123112" cy="1645920"/>
          </a:xfrm>
        </p:spPr>
        <p:txBody>
          <a:bodyPr>
            <a:normAutofit fontScale="92500" lnSpcReduction="10000"/>
          </a:bodyPr>
          <a:lstStyle/>
          <a:p>
            <a:pPr marL="0" indent="0" fontAlgn="base">
              <a:buNone/>
            </a:pPr>
            <a:r>
              <a:rPr lang="en-US" sz="3300" dirty="0" smtClean="0"/>
              <a:t>Game </a:t>
            </a:r>
            <a:r>
              <a:rPr lang="en-US" sz="3300" dirty="0"/>
              <a:t>stories employ themes common to many </a:t>
            </a:r>
            <a:r>
              <a:rPr lang="en-US" sz="3300" dirty="0" smtClean="0"/>
              <a:t>stories. D</a:t>
            </a:r>
            <a:r>
              <a:rPr lang="en-US" sz="3300" i="1" dirty="0" smtClean="0"/>
              <a:t>escribe </a:t>
            </a:r>
            <a:r>
              <a:rPr lang="en-US" sz="3300" i="1" dirty="0"/>
              <a:t>the use of the following themes in the game you are </a:t>
            </a:r>
            <a:r>
              <a:rPr lang="en-US" sz="3300" i="1" dirty="0" smtClean="0"/>
              <a:t>analyzing</a:t>
            </a:r>
            <a:r>
              <a:rPr lang="en-US" sz="3300" i="1" dirty="0" smtClean="0"/>
              <a:t>.</a:t>
            </a:r>
            <a:r>
              <a:rPr lang="en-US" sz="3300" i="1" dirty="0" smtClean="0"/>
              <a:t> </a:t>
            </a:r>
            <a:r>
              <a:rPr lang="en-US" sz="3300" i="1" dirty="0"/>
              <a:t>I</a:t>
            </a:r>
            <a:r>
              <a:rPr lang="en-US" sz="3300" i="1" dirty="0" smtClean="0"/>
              <a:t>f </a:t>
            </a:r>
            <a:r>
              <a:rPr lang="en-US" sz="3300" i="1" dirty="0"/>
              <a:t>it does not feature in the game you are </a:t>
            </a:r>
            <a:r>
              <a:rPr lang="en-US" sz="3300" i="1" dirty="0" err="1"/>
              <a:t>analysing</a:t>
            </a:r>
            <a:r>
              <a:rPr lang="en-US" sz="3300" i="1" dirty="0"/>
              <a:t> then describe the use of it in a game that does feature it. . .</a:t>
            </a:r>
            <a:endParaRPr lang="en-US" sz="3300" dirty="0"/>
          </a:p>
          <a:p>
            <a:endParaRPr lang="en-GB" dirty="0"/>
          </a:p>
        </p:txBody>
      </p:sp>
      <p:sp>
        <p:nvSpPr>
          <p:cNvPr id="4" name="Rectangle 3"/>
          <p:cNvSpPr/>
          <p:nvPr/>
        </p:nvSpPr>
        <p:spPr>
          <a:xfrm>
            <a:off x="6204559" y="3841303"/>
            <a:ext cx="6096000" cy="2308324"/>
          </a:xfrm>
          <a:prstGeom prst="rect">
            <a:avLst/>
          </a:prstGeom>
        </p:spPr>
        <p:txBody>
          <a:bodyPr>
            <a:spAutoFit/>
          </a:bodyPr>
          <a:lstStyle/>
          <a:p>
            <a:pPr fontAlgn="base"/>
            <a:r>
              <a:rPr lang="en-US" sz="3600" dirty="0" smtClean="0"/>
              <a:t>Heroism</a:t>
            </a:r>
            <a:endParaRPr lang="en-US" sz="3600" dirty="0"/>
          </a:p>
          <a:p>
            <a:pPr fontAlgn="base"/>
            <a:r>
              <a:rPr lang="en-US" sz="3600" dirty="0" err="1"/>
              <a:t>V</a:t>
            </a:r>
            <a:r>
              <a:rPr lang="en-US" sz="3600" dirty="0" err="1" smtClean="0"/>
              <a:t>alour</a:t>
            </a:r>
            <a:endParaRPr lang="en-US" sz="3600" dirty="0"/>
          </a:p>
          <a:p>
            <a:pPr fontAlgn="base"/>
            <a:r>
              <a:rPr lang="en-US" sz="3600" dirty="0"/>
              <a:t>H</a:t>
            </a:r>
            <a:r>
              <a:rPr lang="en-US" sz="3600" dirty="0" smtClean="0"/>
              <a:t>ope</a:t>
            </a:r>
            <a:endParaRPr lang="en-US" sz="3600" dirty="0"/>
          </a:p>
          <a:p>
            <a:pPr fontAlgn="base"/>
            <a:r>
              <a:rPr lang="en-US" sz="3600" dirty="0" smtClean="0"/>
              <a:t>Competitiveness</a:t>
            </a:r>
            <a:endParaRPr lang="en-US" sz="3600" dirty="0"/>
          </a:p>
        </p:txBody>
      </p:sp>
      <p:sp>
        <p:nvSpPr>
          <p:cNvPr id="6" name="Rectangle 5"/>
          <p:cNvSpPr/>
          <p:nvPr/>
        </p:nvSpPr>
        <p:spPr>
          <a:xfrm>
            <a:off x="2421699" y="3838765"/>
            <a:ext cx="2851758" cy="2862322"/>
          </a:xfrm>
          <a:prstGeom prst="rect">
            <a:avLst/>
          </a:prstGeom>
        </p:spPr>
        <p:txBody>
          <a:bodyPr wrap="square">
            <a:spAutoFit/>
          </a:bodyPr>
          <a:lstStyle/>
          <a:p>
            <a:pPr fontAlgn="base"/>
            <a:r>
              <a:rPr lang="en-US" sz="3600" dirty="0"/>
              <a:t>V</a:t>
            </a:r>
            <a:r>
              <a:rPr lang="en-US" sz="3600" dirty="0" smtClean="0"/>
              <a:t>engeance</a:t>
            </a:r>
            <a:endParaRPr lang="en-US" sz="3600" dirty="0"/>
          </a:p>
          <a:p>
            <a:pPr fontAlgn="base"/>
            <a:r>
              <a:rPr lang="en-US" sz="3600" dirty="0" smtClean="0"/>
              <a:t>Happiness</a:t>
            </a:r>
            <a:endParaRPr lang="en-US" sz="3600" dirty="0"/>
          </a:p>
          <a:p>
            <a:pPr fontAlgn="base"/>
            <a:r>
              <a:rPr lang="en-US" sz="3600" dirty="0" smtClean="0"/>
              <a:t>fear</a:t>
            </a:r>
            <a:endParaRPr lang="en-US" sz="3600" dirty="0"/>
          </a:p>
          <a:p>
            <a:pPr fontAlgn="base"/>
            <a:r>
              <a:rPr lang="en-US" sz="3600" dirty="0" smtClean="0"/>
              <a:t>Anger</a:t>
            </a:r>
          </a:p>
          <a:p>
            <a:pPr fontAlgn="base"/>
            <a:r>
              <a:rPr lang="en-US" sz="3600" dirty="0"/>
              <a:t>Perseverance</a:t>
            </a:r>
            <a:endParaRPr lang="en-US" sz="3600" dirty="0"/>
          </a:p>
        </p:txBody>
      </p:sp>
    </p:spTree>
    <p:extLst>
      <p:ext uri="{BB962C8B-B14F-4D97-AF65-F5344CB8AC3E}">
        <p14:creationId xmlns:p14="http://schemas.microsoft.com/office/powerpoint/2010/main" val="100262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Games are interactive stories</a:t>
            </a:r>
          </a:p>
        </p:txBody>
      </p:sp>
      <p:sp>
        <p:nvSpPr>
          <p:cNvPr id="3" name="Content Placeholder 2"/>
          <p:cNvSpPr>
            <a:spLocks noGrp="1"/>
          </p:cNvSpPr>
          <p:nvPr>
            <p:ph idx="1"/>
          </p:nvPr>
        </p:nvSpPr>
        <p:spPr/>
        <p:txBody>
          <a:bodyPr>
            <a:normAutofit/>
          </a:bodyPr>
          <a:lstStyle/>
          <a:p>
            <a:r>
              <a:rPr lang="en-GB" sz="4400" dirty="0"/>
              <a:t>Stories that the player interacts with by contributing actions to them. </a:t>
            </a:r>
          </a:p>
          <a:p>
            <a:r>
              <a:rPr lang="en-GB" sz="4400" dirty="0"/>
              <a:t>A story can be interactive even if the players action cannot change the overall direction of the plot.</a:t>
            </a:r>
          </a:p>
        </p:txBody>
      </p:sp>
    </p:spTree>
    <p:extLst>
      <p:ext uri="{BB962C8B-B14F-4D97-AF65-F5344CB8AC3E}">
        <p14:creationId xmlns:p14="http://schemas.microsoft.com/office/powerpoint/2010/main" val="184650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games</a:t>
            </a:r>
          </a:p>
        </p:txBody>
      </p:sp>
      <p:pic>
        <p:nvPicPr>
          <p:cNvPr id="6" name="Content Placeholder 5"/>
          <p:cNvPicPr>
            <a:picLocks noGrp="1" noChangeAspect="1"/>
          </p:cNvPicPr>
          <p:nvPr>
            <p:ph idx="1"/>
          </p:nvPr>
        </p:nvPicPr>
        <p:blipFill>
          <a:blip r:embed="rId3"/>
          <a:stretch>
            <a:fillRect/>
          </a:stretch>
        </p:blipFill>
        <p:spPr>
          <a:xfrm>
            <a:off x="7912576" y="4906949"/>
            <a:ext cx="3285014" cy="1847820"/>
          </a:xfrm>
          <a:prstGeom prst="rect">
            <a:avLst/>
          </a:prstGeom>
        </p:spPr>
      </p:pic>
      <p:pic>
        <p:nvPicPr>
          <p:cNvPr id="1026" name="Picture 2" descr="1. The Walking Dea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919" y="1984845"/>
            <a:ext cx="4718625" cy="2649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094959" y="1984845"/>
            <a:ext cx="4762500" cy="2676525"/>
          </a:xfrm>
          <a:prstGeom prst="rect">
            <a:avLst/>
          </a:prstGeom>
        </p:spPr>
      </p:pic>
      <p:pic>
        <p:nvPicPr>
          <p:cNvPr id="5" name="Picture 4"/>
          <p:cNvPicPr>
            <a:picLocks noChangeAspect="1"/>
          </p:cNvPicPr>
          <p:nvPr/>
        </p:nvPicPr>
        <p:blipFill>
          <a:blip r:embed="rId6"/>
          <a:stretch>
            <a:fillRect/>
          </a:stretch>
        </p:blipFill>
        <p:spPr>
          <a:xfrm>
            <a:off x="4394461" y="4933784"/>
            <a:ext cx="3195059" cy="1794149"/>
          </a:xfrm>
          <a:prstGeom prst="rect">
            <a:avLst/>
          </a:prstGeom>
        </p:spPr>
      </p:pic>
      <p:pic>
        <p:nvPicPr>
          <p:cNvPr id="7" name="Picture 6"/>
          <p:cNvPicPr>
            <a:picLocks noChangeAspect="1"/>
          </p:cNvPicPr>
          <p:nvPr/>
        </p:nvPicPr>
        <p:blipFill>
          <a:blip r:embed="rId7"/>
          <a:stretch>
            <a:fillRect/>
          </a:stretch>
        </p:blipFill>
        <p:spPr>
          <a:xfrm>
            <a:off x="828557" y="4933785"/>
            <a:ext cx="3242848" cy="1820984"/>
          </a:xfrm>
          <a:prstGeom prst="rect">
            <a:avLst/>
          </a:prstGeom>
        </p:spPr>
      </p:pic>
    </p:spTree>
    <p:extLst>
      <p:ext uri="{BB962C8B-B14F-4D97-AF65-F5344CB8AC3E}">
        <p14:creationId xmlns:p14="http://schemas.microsoft.com/office/powerpoint/2010/main" val="343667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Narratives in games</a:t>
            </a:r>
          </a:p>
        </p:txBody>
      </p:sp>
      <p:sp>
        <p:nvSpPr>
          <p:cNvPr id="3" name="Content Placeholder 2"/>
          <p:cNvSpPr>
            <a:spLocks noGrp="1"/>
          </p:cNvSpPr>
          <p:nvPr>
            <p:ph idx="1"/>
          </p:nvPr>
        </p:nvSpPr>
        <p:spPr/>
        <p:txBody>
          <a:bodyPr>
            <a:normAutofit/>
          </a:bodyPr>
          <a:lstStyle/>
          <a:p>
            <a:r>
              <a:rPr lang="en-US" sz="4000" dirty="0"/>
              <a:t>Narrative is the way in which the story is told</a:t>
            </a:r>
          </a:p>
          <a:p>
            <a:r>
              <a:rPr lang="en-US" sz="4000" dirty="0"/>
              <a:t>The easy way to remember the difference between story and narrative is to reshuffle the order of events. A new event order means you have a new narrative of the same story.</a:t>
            </a:r>
            <a:endParaRPr lang="en-GB" sz="4000" dirty="0"/>
          </a:p>
        </p:txBody>
      </p:sp>
    </p:spTree>
    <p:extLst>
      <p:ext uri="{BB962C8B-B14F-4D97-AF65-F5344CB8AC3E}">
        <p14:creationId xmlns:p14="http://schemas.microsoft.com/office/powerpoint/2010/main" val="317524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Narratives in games</a:t>
            </a:r>
          </a:p>
        </p:txBody>
      </p:sp>
      <p:sp>
        <p:nvSpPr>
          <p:cNvPr id="3" name="Content Placeholder 2"/>
          <p:cNvSpPr>
            <a:spLocks noGrp="1"/>
          </p:cNvSpPr>
          <p:nvPr>
            <p:ph idx="1"/>
          </p:nvPr>
        </p:nvSpPr>
        <p:spPr/>
        <p:txBody>
          <a:bodyPr>
            <a:noAutofit/>
          </a:bodyPr>
          <a:lstStyle/>
          <a:p>
            <a:r>
              <a:rPr lang="en-US" sz="3600" dirty="0"/>
              <a:t>Narrative is developed in ‘</a:t>
            </a:r>
            <a:r>
              <a:rPr lang="en-US" sz="3600" dirty="0" err="1"/>
              <a:t>storyplay</a:t>
            </a:r>
            <a:r>
              <a:rPr lang="en-US" sz="3600" dirty="0"/>
              <a:t>’ – the mingling of storytelling and gameplay which allows players influence over both what the story is about and how that story is experienced. </a:t>
            </a:r>
          </a:p>
          <a:p>
            <a:r>
              <a:rPr lang="en-US" sz="3600" dirty="0"/>
              <a:t>Good game writers can produce complex narratives which anticipate the way interactivity and non-linearity will affect a user’s experience of their story.</a:t>
            </a:r>
          </a:p>
        </p:txBody>
      </p:sp>
    </p:spTree>
    <p:extLst>
      <p:ext uri="{BB962C8B-B14F-4D97-AF65-F5344CB8AC3E}">
        <p14:creationId xmlns:p14="http://schemas.microsoft.com/office/powerpoint/2010/main" val="76112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create gaming narratives</a:t>
            </a:r>
          </a:p>
        </p:txBody>
      </p:sp>
      <p:sp>
        <p:nvSpPr>
          <p:cNvPr id="3" name="Content Placeholder 2"/>
          <p:cNvSpPr>
            <a:spLocks noGrp="1"/>
          </p:cNvSpPr>
          <p:nvPr>
            <p:ph idx="1"/>
          </p:nvPr>
        </p:nvSpPr>
        <p:spPr/>
        <p:txBody>
          <a:bodyPr>
            <a:noAutofit/>
          </a:bodyPr>
          <a:lstStyle/>
          <a:p>
            <a:r>
              <a:rPr lang="en-US" sz="2800" dirty="0"/>
              <a:t>Well rounded characters are expected by the modern game player </a:t>
            </a:r>
          </a:p>
          <a:p>
            <a:r>
              <a:rPr lang="en-US" sz="2800" dirty="0"/>
              <a:t>Full </a:t>
            </a:r>
            <a:r>
              <a:rPr lang="en-US" sz="2800" dirty="0" err="1"/>
              <a:t>characterisation</a:t>
            </a:r>
            <a:r>
              <a:rPr lang="en-US" sz="2800" dirty="0"/>
              <a:t> encourages that suspension of disbelief which enables immersion in the game and contributes to the success of the title. </a:t>
            </a:r>
          </a:p>
          <a:p>
            <a:r>
              <a:rPr lang="en-US" sz="2800" dirty="0"/>
              <a:t>In many games, the player experiences what the main character experiences during the course of the story. </a:t>
            </a:r>
          </a:p>
          <a:p>
            <a:r>
              <a:rPr lang="en-US" sz="2800" dirty="0"/>
              <a:t>Character development through ‘backstory’ provides the </a:t>
            </a:r>
            <a:r>
              <a:rPr lang="en-US" sz="2800" dirty="0" err="1"/>
              <a:t>characterisation</a:t>
            </a:r>
            <a:r>
              <a:rPr lang="en-US" sz="2800" dirty="0"/>
              <a:t> so important to modern game development and adds to the realism of the game.  </a:t>
            </a:r>
            <a:endParaRPr lang="en-GB" sz="2800" dirty="0"/>
          </a:p>
          <a:p>
            <a:endParaRPr lang="en-GB" sz="2400" dirty="0"/>
          </a:p>
        </p:txBody>
      </p:sp>
    </p:spTree>
    <p:extLst>
      <p:ext uri="{BB962C8B-B14F-4D97-AF65-F5344CB8AC3E}">
        <p14:creationId xmlns:p14="http://schemas.microsoft.com/office/powerpoint/2010/main" val="378958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the game makers - story</a:t>
            </a:r>
          </a:p>
        </p:txBody>
      </p:sp>
      <p:sp>
        <p:nvSpPr>
          <p:cNvPr id="3" name="Content Placeholder 2"/>
          <p:cNvSpPr>
            <a:spLocks noGrp="1"/>
          </p:cNvSpPr>
          <p:nvPr>
            <p:ph idx="1"/>
          </p:nvPr>
        </p:nvSpPr>
        <p:spPr/>
        <p:txBody>
          <a:bodyPr>
            <a:normAutofit/>
          </a:bodyPr>
          <a:lstStyle/>
          <a:p>
            <a:r>
              <a:rPr lang="en-GB" sz="6000" dirty="0">
                <a:hlinkClick r:id="rId2"/>
              </a:rPr>
              <a:t>https://youtu.be/OGtFHopRpNY</a:t>
            </a:r>
            <a:endParaRPr lang="en-GB" sz="6000" dirty="0"/>
          </a:p>
        </p:txBody>
      </p:sp>
    </p:spTree>
    <p:extLst>
      <p:ext uri="{BB962C8B-B14F-4D97-AF65-F5344CB8AC3E}">
        <p14:creationId xmlns:p14="http://schemas.microsoft.com/office/powerpoint/2010/main" val="3550998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1013</TotalTime>
  <Words>1993</Words>
  <Application>Microsoft Office PowerPoint</Application>
  <PresentationFormat>Widescreen</PresentationFormat>
  <Paragraphs>219</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Corbel</vt:lpstr>
      <vt:lpstr>Times New Roman</vt:lpstr>
      <vt:lpstr>Wingdings</vt:lpstr>
      <vt:lpstr>Banded</vt:lpstr>
      <vt:lpstr>Unit 74: Computer Game Story Development</vt:lpstr>
      <vt:lpstr>Aim and purpose</vt:lpstr>
      <vt:lpstr>What is a story</vt:lpstr>
      <vt:lpstr>Games are interactive stories</vt:lpstr>
      <vt:lpstr>Example games</vt:lpstr>
      <vt:lpstr>Narratives in games</vt:lpstr>
      <vt:lpstr>Narratives in games</vt:lpstr>
      <vt:lpstr>Why create gaming narratives</vt:lpstr>
      <vt:lpstr>Meet the game makers - story</vt:lpstr>
      <vt:lpstr>Forms of storytelling</vt:lpstr>
      <vt:lpstr>Task: Tell a story without words</vt:lpstr>
      <vt:lpstr>Task: Tell a story without words continued</vt:lpstr>
      <vt:lpstr>Game genres</vt:lpstr>
      <vt:lpstr>Task: Find 5 games that have stories for each of the genres</vt:lpstr>
      <vt:lpstr>TASK: Short story inspired by…</vt:lpstr>
      <vt:lpstr>Components of story</vt:lpstr>
      <vt:lpstr>Approaches: three-act structure </vt:lpstr>
      <vt:lpstr>Approaches</vt:lpstr>
      <vt:lpstr>Approaches: Symbolism</vt:lpstr>
      <vt:lpstr>Approaches: Symbolism</vt:lpstr>
      <vt:lpstr>Approaches: Symbolism</vt:lpstr>
      <vt:lpstr>Approaches: Symbolism</vt:lpstr>
      <vt:lpstr>Approaches: A Hero's journey</vt:lpstr>
      <vt:lpstr>Approaches: episodic</vt:lpstr>
      <vt:lpstr>Approaches: episodic</vt:lpstr>
      <vt:lpstr>Story Approaches: Task</vt:lpstr>
      <vt:lpstr>Representation: emotions</vt:lpstr>
      <vt:lpstr>Representation: emotions</vt:lpstr>
      <vt:lpstr>Representation: characterization</vt:lpstr>
      <vt:lpstr>Stereotypes: gender, ethnicity</vt:lpstr>
      <vt:lpstr>Stereotypes: ethnicity</vt:lpstr>
      <vt:lpstr>Task: Emotion and Representation</vt:lpstr>
      <vt:lpstr>Emotional themes</vt:lpstr>
      <vt:lpstr>Task: Emotional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74: Computer Game Story Development</dc:title>
  <dc:creator>James Tedder</dc:creator>
  <cp:lastModifiedBy>James Tedder</cp:lastModifiedBy>
  <cp:revision>45</cp:revision>
  <dcterms:created xsi:type="dcterms:W3CDTF">2017-09-15T09:51:12Z</dcterms:created>
  <dcterms:modified xsi:type="dcterms:W3CDTF">2017-10-30T15:51:14Z</dcterms:modified>
</cp:coreProperties>
</file>