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9" r:id="rId5"/>
    <p:sldId id="260" r:id="rId6"/>
    <p:sldId id="271" r:id="rId7"/>
    <p:sldId id="264" r:id="rId8"/>
    <p:sldId id="268" r:id="rId9"/>
    <p:sldId id="272" r:id="rId10"/>
    <p:sldId id="270" r:id="rId11"/>
    <p:sldId id="262" r:id="rId12"/>
    <p:sldId id="267" r:id="rId13"/>
    <p:sldId id="265" r:id="rId14"/>
    <p:sldId id="266" r:id="rId15"/>
    <p:sldId id="261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F151-689B-4B48-BA4F-DE60ECE43A7B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7570-C9DB-4E57-8691-405C19414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14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F151-689B-4B48-BA4F-DE60ECE43A7B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7570-C9DB-4E57-8691-405C19414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54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F151-689B-4B48-BA4F-DE60ECE43A7B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7570-C9DB-4E57-8691-405C19414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863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F151-689B-4B48-BA4F-DE60ECE43A7B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7570-C9DB-4E57-8691-405C19414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117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F151-689B-4B48-BA4F-DE60ECE43A7B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7570-C9DB-4E57-8691-405C19414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61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F151-689B-4B48-BA4F-DE60ECE43A7B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7570-C9DB-4E57-8691-405C19414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576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F151-689B-4B48-BA4F-DE60ECE43A7B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7570-C9DB-4E57-8691-405C19414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352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F151-689B-4B48-BA4F-DE60ECE43A7B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7570-C9DB-4E57-8691-405C19414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919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F151-689B-4B48-BA4F-DE60ECE43A7B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7570-C9DB-4E57-8691-405C19414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1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F151-689B-4B48-BA4F-DE60ECE43A7B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C5A7570-C9DB-4E57-8691-405C19414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05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F151-689B-4B48-BA4F-DE60ECE43A7B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7570-C9DB-4E57-8691-405C19414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69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F151-689B-4B48-BA4F-DE60ECE43A7B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7570-C9DB-4E57-8691-405C19414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1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F151-689B-4B48-BA4F-DE60ECE43A7B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7570-C9DB-4E57-8691-405C19414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75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F151-689B-4B48-BA4F-DE60ECE43A7B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7570-C9DB-4E57-8691-405C19414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04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F151-689B-4B48-BA4F-DE60ECE43A7B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7570-C9DB-4E57-8691-405C19414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98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F151-689B-4B48-BA4F-DE60ECE43A7B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7570-C9DB-4E57-8691-405C19414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496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6F151-689B-4B48-BA4F-DE60ECE43A7B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A7570-C9DB-4E57-8691-405C19414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45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46F151-689B-4B48-BA4F-DE60ECE43A7B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5A7570-C9DB-4E57-8691-405C19414C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18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HCI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1085" y="3996267"/>
            <a:ext cx="9891937" cy="245678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Human Computer Interface</a:t>
            </a:r>
          </a:p>
          <a:p>
            <a:endParaRPr lang="en-GB" dirty="0"/>
          </a:p>
          <a:p>
            <a:r>
              <a:rPr lang="en-GB" sz="1700" i="1" dirty="0" smtClean="0"/>
              <a:t>P2 -Human-computer </a:t>
            </a:r>
            <a:r>
              <a:rPr lang="en-GB" sz="1700" i="1" dirty="0"/>
              <a:t>interface</a:t>
            </a:r>
            <a:r>
              <a:rPr lang="en-GB" sz="1700" dirty="0"/>
              <a:t>: interface devices; ergonomic design; </a:t>
            </a:r>
            <a:endParaRPr lang="en-GB" sz="1700" dirty="0" smtClean="0"/>
          </a:p>
          <a:p>
            <a:r>
              <a:rPr lang="en-GB" sz="1700" dirty="0" smtClean="0"/>
              <a:t>button </a:t>
            </a:r>
            <a:r>
              <a:rPr lang="en-GB" sz="1700" dirty="0"/>
              <a:t>configurations; </a:t>
            </a:r>
            <a:r>
              <a:rPr lang="en-GB" sz="1700" dirty="0" smtClean="0"/>
              <a:t>user-centred design</a:t>
            </a:r>
            <a:r>
              <a:rPr lang="en-GB" sz="1700" dirty="0"/>
              <a:t>; </a:t>
            </a:r>
            <a:r>
              <a:rPr lang="en-GB" sz="1700" dirty="0" smtClean="0"/>
              <a:t>portability</a:t>
            </a:r>
          </a:p>
          <a:p>
            <a:endParaRPr lang="en-GB" sz="1700" dirty="0"/>
          </a:p>
          <a:p>
            <a:r>
              <a:rPr lang="en-GB" sz="1700" i="1" dirty="0" smtClean="0"/>
              <a:t>P2 - Interface </a:t>
            </a:r>
            <a:r>
              <a:rPr lang="en-GB" sz="1700" i="1" dirty="0"/>
              <a:t>devices</a:t>
            </a:r>
            <a:r>
              <a:rPr lang="en-GB" sz="1700" dirty="0"/>
              <a:t>: game devices, </a:t>
            </a:r>
            <a:r>
              <a:rPr lang="en-GB" sz="1700" dirty="0" err="1"/>
              <a:t>eg</a:t>
            </a:r>
            <a:r>
              <a:rPr lang="en-GB" sz="1700" dirty="0"/>
              <a:t> paddle, joystick, keyboard, </a:t>
            </a:r>
            <a:r>
              <a:rPr lang="en-GB" sz="1700" dirty="0" smtClean="0"/>
              <a:t>joypad</a:t>
            </a:r>
            <a:r>
              <a:rPr lang="en-GB" sz="1700" dirty="0"/>
              <a:t>, mouse, wheel, </a:t>
            </a:r>
            <a:endParaRPr lang="en-GB" sz="1700" dirty="0" smtClean="0"/>
          </a:p>
          <a:p>
            <a:r>
              <a:rPr lang="en-GB" sz="1700" dirty="0" smtClean="0"/>
              <a:t>pedals</a:t>
            </a:r>
            <a:r>
              <a:rPr lang="en-GB" sz="1700" dirty="0"/>
              <a:t>, eye </a:t>
            </a:r>
            <a:r>
              <a:rPr lang="en-GB" sz="1700" dirty="0" err="1" smtClean="0"/>
              <a:t>toy;ports</a:t>
            </a:r>
            <a:r>
              <a:rPr lang="en-GB" sz="1700" dirty="0"/>
              <a:t>; wireless; cabled; analogue; digital; controller ports</a:t>
            </a:r>
            <a:endParaRPr lang="en-GB" sz="1700" dirty="0" smtClean="0"/>
          </a:p>
          <a:p>
            <a:endParaRPr lang="en-GB" sz="1700" dirty="0"/>
          </a:p>
        </p:txBody>
      </p:sp>
      <p:sp>
        <p:nvSpPr>
          <p:cNvPr id="4" name="Rectangle 3"/>
          <p:cNvSpPr/>
          <p:nvPr/>
        </p:nvSpPr>
        <p:spPr>
          <a:xfrm>
            <a:off x="5926174" y="109248"/>
            <a:ext cx="5708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P2 Understand hardware technologies for game platforms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1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127" y="233449"/>
            <a:ext cx="9524195" cy="651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Task A – Understanding </a:t>
            </a:r>
            <a:r>
              <a:rPr lang="en-GB" b="1" dirty="0"/>
              <a:t>hardware technologies for game platforms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4419601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1. Introduce and explain what HCI(</a:t>
            </a:r>
            <a:r>
              <a:rPr lang="en-GB" sz="2800" b="1" dirty="0"/>
              <a:t>Human Computer </a:t>
            </a:r>
            <a:r>
              <a:rPr lang="en-GB" sz="2800" b="1" dirty="0" smtClean="0"/>
              <a:t>Interface) in the context of </a:t>
            </a:r>
            <a:r>
              <a:rPr lang="en-GB" sz="2800" b="1" dirty="0"/>
              <a:t>gaming is.</a:t>
            </a:r>
          </a:p>
          <a:p>
            <a:r>
              <a:rPr lang="en-GB" sz="2800" b="1" dirty="0" smtClean="0"/>
              <a:t>2</a:t>
            </a:r>
            <a:r>
              <a:rPr lang="en-GB" sz="2800" b="1" dirty="0"/>
              <a:t>. List and explain the following interface devices: </a:t>
            </a:r>
            <a:r>
              <a:rPr lang="en-US" sz="2800" u="sng" dirty="0"/>
              <a:t>Controllers</a:t>
            </a:r>
            <a:r>
              <a:rPr lang="en-US" sz="2800" dirty="0"/>
              <a:t>, </a:t>
            </a:r>
            <a:r>
              <a:rPr lang="en-US" sz="2800" u="sng" dirty="0"/>
              <a:t>Joysticks</a:t>
            </a:r>
            <a:r>
              <a:rPr lang="en-US" sz="2800" dirty="0"/>
              <a:t>, </a:t>
            </a:r>
            <a:r>
              <a:rPr lang="en-US" sz="2800" u="sng" dirty="0"/>
              <a:t>Keyboard</a:t>
            </a:r>
            <a:r>
              <a:rPr lang="en-US" sz="2800" dirty="0"/>
              <a:t>, </a:t>
            </a:r>
            <a:r>
              <a:rPr lang="en-US" sz="2800" u="sng" dirty="0"/>
              <a:t>Mouse</a:t>
            </a:r>
            <a:r>
              <a:rPr lang="en-US" sz="2800" dirty="0"/>
              <a:t>, </a:t>
            </a:r>
            <a:r>
              <a:rPr lang="en-US" sz="2800" u="sng" dirty="0"/>
              <a:t>Wheel</a:t>
            </a:r>
            <a:r>
              <a:rPr lang="en-US" sz="2800" dirty="0"/>
              <a:t> &amp; </a:t>
            </a:r>
            <a:r>
              <a:rPr lang="en-US" sz="2800" u="sng" dirty="0"/>
              <a:t>Pedals</a:t>
            </a:r>
            <a:r>
              <a:rPr lang="en-US" sz="2800" dirty="0"/>
              <a:t>, </a:t>
            </a:r>
            <a:r>
              <a:rPr lang="en-GB" sz="2800" u="sng" dirty="0"/>
              <a:t>motion sensing input device</a:t>
            </a:r>
            <a:r>
              <a:rPr lang="en-GB" sz="2800" dirty="0"/>
              <a:t>(Kinect, PlayStation Camera), </a:t>
            </a:r>
            <a:r>
              <a:rPr lang="en-US" sz="2800" u="sng" dirty="0"/>
              <a:t>Motion-Controllers</a:t>
            </a:r>
            <a:r>
              <a:rPr lang="en-US" sz="2800" dirty="0"/>
              <a:t>(Wii Mote, PlayStation Move), </a:t>
            </a:r>
            <a:r>
              <a:rPr lang="en-US" sz="2800" u="sng" dirty="0"/>
              <a:t>voice </a:t>
            </a:r>
            <a:r>
              <a:rPr lang="en-US" sz="2800" u="sng" dirty="0" smtClean="0"/>
              <a:t>controllers</a:t>
            </a:r>
            <a:r>
              <a:rPr lang="en-US" sz="2800" dirty="0" smtClean="0"/>
              <a:t>, </a:t>
            </a:r>
            <a:r>
              <a:rPr lang="en-US" sz="2800" u="sng" dirty="0" smtClean="0"/>
              <a:t>VR Headsets</a:t>
            </a:r>
            <a:r>
              <a:rPr lang="en-US" sz="2800" dirty="0" smtClean="0"/>
              <a:t>(Oculus Rift, HTC Vive).</a:t>
            </a:r>
            <a:endParaRPr lang="en-US" sz="2800" dirty="0"/>
          </a:p>
          <a:p>
            <a:r>
              <a:rPr lang="en-US" sz="2800" dirty="0" smtClean="0"/>
              <a:t>Include </a:t>
            </a:r>
            <a:r>
              <a:rPr lang="en-US" sz="2800" u="sng" dirty="0" smtClean="0"/>
              <a:t>examples</a:t>
            </a:r>
            <a:r>
              <a:rPr lang="en-US" sz="2800" dirty="0" smtClean="0"/>
              <a:t> and </a:t>
            </a:r>
            <a:r>
              <a:rPr lang="en-US" sz="2800" u="sng" dirty="0" smtClean="0"/>
              <a:t>references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0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User-centred </a:t>
            </a:r>
            <a:r>
              <a:rPr lang="en-GB" dirty="0"/>
              <a:t>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10150341" cy="3124201"/>
          </a:xfrm>
        </p:spPr>
        <p:txBody>
          <a:bodyPr>
            <a:noAutofit/>
          </a:bodyPr>
          <a:lstStyle/>
          <a:p>
            <a:pPr fontAlgn="base"/>
            <a:r>
              <a:rPr lang="en-US" sz="3200" dirty="0" smtClean="0"/>
              <a:t>All HCI devices go through a </a:t>
            </a:r>
            <a:r>
              <a:rPr lang="en-GB" sz="3200" dirty="0" smtClean="0"/>
              <a:t>User-centred</a:t>
            </a:r>
            <a:r>
              <a:rPr lang="en-US" sz="3200" dirty="0" smtClean="0"/>
              <a:t> design process.</a:t>
            </a:r>
          </a:p>
          <a:p>
            <a:pPr fontAlgn="base"/>
            <a:r>
              <a:rPr lang="en-US" sz="3200" dirty="0" smtClean="0"/>
              <a:t>Design </a:t>
            </a:r>
            <a:r>
              <a:rPr lang="en-US" sz="3200" dirty="0"/>
              <a:t>is based upon an explicit understanding of users, tasks, and </a:t>
            </a:r>
            <a:r>
              <a:rPr lang="en-US" sz="3200" dirty="0" smtClean="0"/>
              <a:t>environments. It </a:t>
            </a:r>
            <a:r>
              <a:rPr lang="en-US" sz="3200" dirty="0"/>
              <a:t>is driven and refined by user-centered </a:t>
            </a:r>
            <a:r>
              <a:rPr lang="en-US" sz="3200" dirty="0" smtClean="0"/>
              <a:t>evaluation and </a:t>
            </a:r>
            <a:r>
              <a:rPr lang="en-US" sz="3200" dirty="0"/>
              <a:t>addresses the </a:t>
            </a:r>
            <a:r>
              <a:rPr lang="en-US" sz="3200" dirty="0" smtClean="0"/>
              <a:t>whole user </a:t>
            </a:r>
            <a:r>
              <a:rPr lang="en-US" sz="3200" dirty="0"/>
              <a:t>experience.  </a:t>
            </a:r>
            <a:endParaRPr lang="en-US" sz="3200" dirty="0" smtClean="0"/>
          </a:p>
          <a:p>
            <a:pPr fontAlgn="base"/>
            <a:r>
              <a:rPr lang="en-US" sz="3200" dirty="0" smtClean="0"/>
              <a:t>There </a:t>
            </a:r>
            <a:r>
              <a:rPr lang="en-US" sz="3200" dirty="0"/>
              <a:t>are many variations of the UCD process.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027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643" y="180702"/>
            <a:ext cx="10018713" cy="1752599"/>
          </a:xfrm>
        </p:spPr>
        <p:txBody>
          <a:bodyPr/>
          <a:lstStyle/>
          <a:p>
            <a:r>
              <a:rPr lang="en-GB" dirty="0" smtClean="0"/>
              <a:t>User-centred </a:t>
            </a:r>
            <a:r>
              <a:rPr lang="en-GB" dirty="0"/>
              <a:t>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190" y="2036092"/>
            <a:ext cx="6692666" cy="4256315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b="1" dirty="0"/>
              <a:t>Specify the context of use: </a:t>
            </a:r>
            <a:r>
              <a:rPr lang="en-US" dirty="0"/>
              <a:t>Identify the people who will use the product, what they will use it for, and under what conditions they will use it.</a:t>
            </a:r>
          </a:p>
          <a:p>
            <a:pPr fontAlgn="base"/>
            <a:r>
              <a:rPr lang="en-US" b="1" dirty="0"/>
              <a:t>Specify requirements: </a:t>
            </a:r>
            <a:r>
              <a:rPr lang="en-US" dirty="0"/>
              <a:t>Identify any business requirements or user goals that must be met for the product to be successful.</a:t>
            </a:r>
          </a:p>
          <a:p>
            <a:pPr fontAlgn="base"/>
            <a:r>
              <a:rPr lang="en-US" b="1" dirty="0"/>
              <a:t>Create design solutions: </a:t>
            </a:r>
            <a:r>
              <a:rPr lang="en-US" dirty="0"/>
              <a:t>This part of the process may be done in stages, building from a rough concept to a complete design.</a:t>
            </a:r>
          </a:p>
          <a:p>
            <a:pPr fontAlgn="base"/>
            <a:r>
              <a:rPr lang="en-US" b="1" dirty="0"/>
              <a:t>Evaluate designs: </a:t>
            </a:r>
            <a:r>
              <a:rPr lang="en-US" dirty="0"/>
              <a:t>Evaluation - ideally through usability testing with actual users - is as integral as quality testing is to good software development.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856" y="1990838"/>
            <a:ext cx="4243184" cy="4346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48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534195"/>
            <a:ext cx="10018713" cy="3257006"/>
          </a:xfrm>
        </p:spPr>
        <p:txBody>
          <a:bodyPr/>
          <a:lstStyle/>
          <a:p>
            <a:r>
              <a:rPr lang="en-GB" sz="3600" dirty="0" smtClean="0"/>
              <a:t>Why do we want gaming HCI to be portable, light and easy to use?</a:t>
            </a:r>
          </a:p>
          <a:p>
            <a:r>
              <a:rPr lang="en-GB" sz="3600" dirty="0" smtClean="0"/>
              <a:t>Why do we want wireless over wired devices?</a:t>
            </a:r>
          </a:p>
          <a:p>
            <a:r>
              <a:rPr lang="en-GB" sz="3600" dirty="0" smtClean="0"/>
              <a:t>What about battery life?</a:t>
            </a:r>
          </a:p>
        </p:txBody>
      </p:sp>
    </p:spTree>
    <p:extLst>
      <p:ext uri="{BB962C8B-B14F-4D97-AF65-F5344CB8AC3E}">
        <p14:creationId xmlns:p14="http://schemas.microsoft.com/office/powerpoint/2010/main" val="22637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144" y="1198609"/>
            <a:ext cx="4808460" cy="3347266"/>
          </a:xfrm>
        </p:spPr>
        <p:txBody>
          <a:bodyPr>
            <a:normAutofit/>
          </a:bodyPr>
          <a:lstStyle/>
          <a:p>
            <a:r>
              <a:rPr lang="en-GB" dirty="0" smtClean="0"/>
              <a:t>Think About the NES Controller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Now Xbox One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794" y="1484641"/>
            <a:ext cx="2857002" cy="2080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276" y="3774002"/>
            <a:ext cx="2901019" cy="2152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758830" y="2872242"/>
            <a:ext cx="34331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How has the controller evolved over the years?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157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437" y="424543"/>
            <a:ext cx="10018713" cy="1752599"/>
          </a:xfrm>
        </p:spPr>
        <p:txBody>
          <a:bodyPr/>
          <a:lstStyle/>
          <a:p>
            <a:r>
              <a:rPr lang="en-GB" b="1" dirty="0"/>
              <a:t>Task </a:t>
            </a:r>
            <a:r>
              <a:rPr lang="en-GB" b="1" dirty="0" smtClean="0"/>
              <a:t>B </a:t>
            </a:r>
            <a:r>
              <a:rPr lang="en-GB" b="1" dirty="0"/>
              <a:t>– Understanding hardware technologies for game platforms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157" y="1976845"/>
            <a:ext cx="10018713" cy="4419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1. </a:t>
            </a:r>
            <a:r>
              <a:rPr lang="en-GB" dirty="0" smtClean="0"/>
              <a:t>Now take the NES controller and compare it to a current generation controller(Xbox One, PS4, Wii U). Look at the </a:t>
            </a:r>
            <a:r>
              <a:rPr lang="en-GB" u="sng" dirty="0" smtClean="0"/>
              <a:t>ergonomic design</a:t>
            </a:r>
            <a:r>
              <a:rPr lang="en-GB" dirty="0" smtClean="0"/>
              <a:t>, </a:t>
            </a:r>
            <a:r>
              <a:rPr lang="en-GB" u="sng" dirty="0" smtClean="0"/>
              <a:t>button configurations</a:t>
            </a:r>
            <a:r>
              <a:rPr lang="en-GB" dirty="0" smtClean="0"/>
              <a:t>, </a:t>
            </a:r>
            <a:r>
              <a:rPr lang="en-GB" u="sng" dirty="0"/>
              <a:t>user-centred </a:t>
            </a:r>
            <a:r>
              <a:rPr lang="en-GB" u="sng" dirty="0" smtClean="0"/>
              <a:t>design </a:t>
            </a:r>
            <a:r>
              <a:rPr lang="en-GB" dirty="0" smtClean="0"/>
              <a:t>and </a:t>
            </a:r>
            <a:r>
              <a:rPr lang="en-GB" u="sng" dirty="0" smtClean="0"/>
              <a:t>portability</a:t>
            </a:r>
            <a:r>
              <a:rPr lang="en-GB" dirty="0" smtClean="0"/>
              <a:t> of both.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2. </a:t>
            </a:r>
            <a:r>
              <a:rPr lang="en-GB" dirty="0" smtClean="0"/>
              <a:t>Include all the features of modern controllers and what they are used for.</a:t>
            </a:r>
          </a:p>
          <a:p>
            <a:pPr marL="0" indent="0">
              <a:buNone/>
            </a:pPr>
            <a:r>
              <a:rPr lang="en-GB" b="1" dirty="0" smtClean="0"/>
              <a:t>3</a:t>
            </a:r>
            <a:r>
              <a:rPr lang="en-GB" dirty="0" smtClean="0"/>
              <a:t>. If you could add one thing to a modern controller what would it be?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558" y="3539073"/>
            <a:ext cx="2195990" cy="1596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727" y="3534037"/>
            <a:ext cx="2159791" cy="1601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294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HCI?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Human Computer </a:t>
            </a:r>
            <a:r>
              <a:rPr lang="en-GB" b="1" dirty="0" smtClean="0"/>
              <a:t>Interface </a:t>
            </a:r>
            <a:r>
              <a:rPr lang="en-GB" dirty="0" smtClean="0"/>
              <a:t>is</a:t>
            </a:r>
            <a:r>
              <a:rPr lang="en-US" dirty="0" smtClean="0"/>
              <a:t> how us as humans interact with computers, electronics and in our case games.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800" u="sng" dirty="0" smtClean="0"/>
              <a:t>Can you think of any devices we use to play games?</a:t>
            </a:r>
            <a:endParaRPr lang="en-GB" sz="3800" u="sng" dirty="0"/>
          </a:p>
        </p:txBody>
      </p:sp>
    </p:spTree>
    <p:extLst>
      <p:ext uri="{BB962C8B-B14F-4D97-AF65-F5344CB8AC3E}">
        <p14:creationId xmlns:p14="http://schemas.microsoft.com/office/powerpoint/2010/main" val="134461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185" y="480808"/>
            <a:ext cx="10018713" cy="1752599"/>
          </a:xfrm>
        </p:spPr>
        <p:txBody>
          <a:bodyPr/>
          <a:lstStyle/>
          <a:p>
            <a:r>
              <a:rPr lang="en-GB" dirty="0" smtClean="0"/>
              <a:t>Human Computer Interface devices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18" y="2233407"/>
            <a:ext cx="10376451" cy="4499902"/>
          </a:xfrm>
        </p:spPr>
        <p:txBody>
          <a:bodyPr>
            <a:normAutofit fontScale="77500" lnSpcReduction="20000"/>
          </a:bodyPr>
          <a:lstStyle/>
          <a:p>
            <a:r>
              <a:rPr lang="en-GB" sz="3400" dirty="0" smtClean="0"/>
              <a:t>Controllers</a:t>
            </a:r>
            <a:endParaRPr lang="en-GB" sz="3400" dirty="0"/>
          </a:p>
          <a:p>
            <a:r>
              <a:rPr lang="en-GB" sz="3400" dirty="0" smtClean="0"/>
              <a:t>Joysticks</a:t>
            </a:r>
          </a:p>
          <a:p>
            <a:r>
              <a:rPr lang="en-GB" sz="3400" dirty="0" smtClean="0"/>
              <a:t>Keyboards</a:t>
            </a:r>
          </a:p>
          <a:p>
            <a:r>
              <a:rPr lang="en-GB" sz="3400" dirty="0" smtClean="0"/>
              <a:t>Mouse</a:t>
            </a:r>
          </a:p>
          <a:p>
            <a:r>
              <a:rPr lang="en-GB" sz="3400" dirty="0" smtClean="0"/>
              <a:t>Wheels</a:t>
            </a:r>
          </a:p>
          <a:p>
            <a:r>
              <a:rPr lang="en-GB" sz="3400" dirty="0" smtClean="0"/>
              <a:t>Pedals</a:t>
            </a:r>
          </a:p>
          <a:p>
            <a:r>
              <a:rPr lang="en-GB" sz="3400" dirty="0" smtClean="0"/>
              <a:t>Motion </a:t>
            </a:r>
            <a:r>
              <a:rPr lang="en-GB" sz="3400" dirty="0"/>
              <a:t>sensing input </a:t>
            </a:r>
            <a:r>
              <a:rPr lang="en-GB" sz="3400" dirty="0" smtClean="0"/>
              <a:t>device(Kinect</a:t>
            </a:r>
            <a:r>
              <a:rPr lang="en-GB" sz="3400" dirty="0" smtClean="0"/>
              <a:t>, eye </a:t>
            </a:r>
            <a:r>
              <a:rPr lang="en-GB" sz="3400" dirty="0" smtClean="0"/>
              <a:t>toy)</a:t>
            </a:r>
            <a:endParaRPr lang="en-GB" sz="3400" dirty="0" smtClean="0"/>
          </a:p>
          <a:p>
            <a:r>
              <a:rPr lang="en-GB" sz="3400" dirty="0" smtClean="0"/>
              <a:t>Motion-Controllers(Wii Mote, PlayStation Move)</a:t>
            </a:r>
          </a:p>
          <a:p>
            <a:r>
              <a:rPr lang="en-GB" sz="3400" dirty="0" smtClean="0"/>
              <a:t>VR Headsets(Oculus Rift, HTC Vive, PS VR)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536" y="2438399"/>
            <a:ext cx="2657475" cy="1724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435" y="4572407"/>
            <a:ext cx="2733675" cy="1666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909" y="2438399"/>
            <a:ext cx="2066060" cy="2066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439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many gaming HCI can you get from the following quiz?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9600" dirty="0" smtClean="0"/>
              <a:t>bzfd.it/2dC9CM3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23468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Ergonomic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practice of designing products, systems, or processes to take proper account of the interaction between them and the people who use them</a:t>
            </a:r>
            <a:r>
              <a:rPr lang="en-US" sz="2800" dirty="0" smtClean="0"/>
              <a:t>. In this case gamers.</a:t>
            </a:r>
          </a:p>
          <a:p>
            <a:r>
              <a:rPr lang="en-US" sz="2800" dirty="0" smtClean="0"/>
              <a:t>Controllers and peripherals in gaming are specifically designed to be comfortable and easy to use for long periods at a time. </a:t>
            </a:r>
          </a:p>
          <a:p>
            <a:r>
              <a:rPr lang="en-US" sz="2800" dirty="0" smtClean="0"/>
              <a:t>Think about how the devices curve around your hand.</a:t>
            </a:r>
          </a:p>
          <a:p>
            <a:r>
              <a:rPr lang="en-US" sz="2800" dirty="0" smtClean="0"/>
              <a:t>Controllers such as the PlayStation 4 and Xbox One have been revised over several generations to be as comfortable as possible.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850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Ergonomic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Safety</a:t>
            </a:r>
          </a:p>
          <a:p>
            <a:r>
              <a:rPr lang="en-US" sz="4000" dirty="0" smtClean="0"/>
              <a:t>Comfort</a:t>
            </a:r>
          </a:p>
          <a:p>
            <a:r>
              <a:rPr lang="en-US" sz="4000" dirty="0" smtClean="0"/>
              <a:t>Ease </a:t>
            </a:r>
            <a:r>
              <a:rPr lang="en-US" sz="4000" dirty="0"/>
              <a:t>of </a:t>
            </a:r>
            <a:r>
              <a:rPr lang="en-US" sz="4000" dirty="0" smtClean="0"/>
              <a:t>use</a:t>
            </a:r>
          </a:p>
          <a:p>
            <a:r>
              <a:rPr lang="en-US" sz="4000" dirty="0" smtClean="0"/>
              <a:t>Performance </a:t>
            </a:r>
            <a:r>
              <a:rPr lang="en-US" sz="4000" dirty="0"/>
              <a:t>(productivity</a:t>
            </a:r>
            <a:r>
              <a:rPr lang="en-US" sz="4000" dirty="0" smtClean="0"/>
              <a:t>)</a:t>
            </a:r>
          </a:p>
          <a:p>
            <a:r>
              <a:rPr lang="en-US" sz="4000" dirty="0" smtClean="0"/>
              <a:t>Aesthetics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9060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Button </a:t>
            </a:r>
            <a:r>
              <a:rPr lang="en-GB" dirty="0"/>
              <a:t>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9616" y="2159725"/>
            <a:ext cx="8688977" cy="4197531"/>
          </a:xfrm>
        </p:spPr>
        <p:txBody>
          <a:bodyPr>
            <a:normAutofit/>
          </a:bodyPr>
          <a:lstStyle/>
          <a:p>
            <a:r>
              <a:rPr lang="en-GB" dirty="0" smtClean="0"/>
              <a:t>The layout of buttons on the controller or device</a:t>
            </a:r>
          </a:p>
          <a:p>
            <a:r>
              <a:rPr lang="en-GB" dirty="0" smtClean="0"/>
              <a:t>The buttons on modern controller are very deliberately placed</a:t>
            </a:r>
          </a:p>
          <a:p>
            <a:r>
              <a:rPr lang="en-GB" dirty="0" smtClean="0"/>
              <a:t>Commonly used buttons need to placed near to free fingers for quick access</a:t>
            </a:r>
          </a:p>
          <a:p>
            <a:r>
              <a:rPr lang="en-GB" dirty="0" smtClean="0"/>
              <a:t>All buttons must be accessible without moving the entire hand.</a:t>
            </a:r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b="1" dirty="0" smtClean="0"/>
              <a:t>Why are the option buttons placed in the hardest to reach areas of the controller?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39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2769" y="2057399"/>
            <a:ext cx="10018713" cy="312420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89144" y="1172483"/>
            <a:ext cx="4808460" cy="3347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Think About the NES Controller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Now Xbox One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794" y="1458515"/>
            <a:ext cx="2857002" cy="2080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276" y="3747876"/>
            <a:ext cx="2901019" cy="21525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58830" y="2846116"/>
            <a:ext cx="34331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Why do we have more buttons on controllers these days?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43221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Analogue vs Digital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5477" y="3042284"/>
            <a:ext cx="3775797" cy="2931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084" y="3042285"/>
            <a:ext cx="3368993" cy="2931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33302" y="340217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Digital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85016" y="2253733"/>
            <a:ext cx="114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Analogue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>
            <a:off x="2847702" y="3449683"/>
            <a:ext cx="905692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8055428" y="2656115"/>
            <a:ext cx="330926" cy="1229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30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304</TotalTime>
  <Words>503</Words>
  <Application>Microsoft Office PowerPoint</Application>
  <PresentationFormat>Widescreen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Corbel</vt:lpstr>
      <vt:lpstr>Parallax</vt:lpstr>
      <vt:lpstr>HCI</vt:lpstr>
      <vt:lpstr>What is HCI?</vt:lpstr>
      <vt:lpstr>Human Computer Interface devices</vt:lpstr>
      <vt:lpstr>How many gaming HCI can you get from the following quiz?</vt:lpstr>
      <vt:lpstr>Ergonomic design</vt:lpstr>
      <vt:lpstr>Ergonomic Design</vt:lpstr>
      <vt:lpstr>Button configurations</vt:lpstr>
      <vt:lpstr>PowerPoint Presentation</vt:lpstr>
      <vt:lpstr>Analogue vs Digital</vt:lpstr>
      <vt:lpstr>PowerPoint Presentation</vt:lpstr>
      <vt:lpstr>Task A – Understanding hardware technologies for game platforms </vt:lpstr>
      <vt:lpstr>User-centred design</vt:lpstr>
      <vt:lpstr>User-centred design</vt:lpstr>
      <vt:lpstr>Portability</vt:lpstr>
      <vt:lpstr>PowerPoint Presentation</vt:lpstr>
      <vt:lpstr>Task B – Understanding hardware technologies for game platforms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HCI</dc:title>
  <dc:creator>James Tedder</dc:creator>
  <cp:lastModifiedBy>James Tedder</cp:lastModifiedBy>
  <cp:revision>28</cp:revision>
  <dcterms:created xsi:type="dcterms:W3CDTF">2016-10-19T12:51:24Z</dcterms:created>
  <dcterms:modified xsi:type="dcterms:W3CDTF">2018-01-10T14:22:52Z</dcterms:modified>
</cp:coreProperties>
</file>