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9" r:id="rId4"/>
    <p:sldId id="258" r:id="rId5"/>
    <p:sldId id="261" r:id="rId6"/>
    <p:sldId id="276" r:id="rId7"/>
    <p:sldId id="291" r:id="rId8"/>
    <p:sldId id="260" r:id="rId9"/>
    <p:sldId id="263" r:id="rId10"/>
    <p:sldId id="281" r:id="rId11"/>
    <p:sldId id="284" r:id="rId12"/>
    <p:sldId id="292" r:id="rId13"/>
    <p:sldId id="264" r:id="rId14"/>
    <p:sldId id="267" r:id="rId15"/>
    <p:sldId id="266" r:id="rId16"/>
    <p:sldId id="265" r:id="rId17"/>
    <p:sldId id="268" r:id="rId18"/>
    <p:sldId id="270" r:id="rId19"/>
    <p:sldId id="275" r:id="rId20"/>
    <p:sldId id="288" r:id="rId21"/>
    <p:sldId id="285" r:id="rId22"/>
    <p:sldId id="287" r:id="rId23"/>
    <p:sldId id="272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299" autoAdjust="0"/>
  </p:normalViewPr>
  <p:slideViewPr>
    <p:cSldViewPr snapToGrid="0">
      <p:cViewPr varScale="1">
        <p:scale>
          <a:sx n="95" d="100"/>
          <a:sy n="95" d="100"/>
        </p:scale>
        <p:origin x="11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E1B9D-CB13-4AEE-AE76-BB38D61FA71E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57ECD-DEED-42D2-9C77-6FC5B141B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739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http://www.ubiq.com/hypertext/weiser/SciAmDraft3.html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57ECD-DEED-42D2-9C77-6FC5B141B28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737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IOT is also a form of Ubiquitous Computing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57ECD-DEED-42D2-9C77-6FC5B141B28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406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05A5-C854-49CD-9C59-080A80F8913C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4465-EE8A-4B77-B094-ED37164A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491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05A5-C854-49CD-9C59-080A80F8913C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4465-EE8A-4B77-B094-ED37164A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27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05A5-C854-49CD-9C59-080A80F8913C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4465-EE8A-4B77-B094-ED37164A48E3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4607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05A5-C854-49CD-9C59-080A80F8913C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4465-EE8A-4B77-B094-ED37164A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499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05A5-C854-49CD-9C59-080A80F8913C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4465-EE8A-4B77-B094-ED37164A48E3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7886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05A5-C854-49CD-9C59-080A80F8913C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4465-EE8A-4B77-B094-ED37164A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518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05A5-C854-49CD-9C59-080A80F8913C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4465-EE8A-4B77-B094-ED37164A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261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05A5-C854-49CD-9C59-080A80F8913C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4465-EE8A-4B77-B094-ED37164A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58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05A5-C854-49CD-9C59-080A80F8913C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4465-EE8A-4B77-B094-ED37164A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412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05A5-C854-49CD-9C59-080A80F8913C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4465-EE8A-4B77-B094-ED37164A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559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05A5-C854-49CD-9C59-080A80F8913C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4465-EE8A-4B77-B094-ED37164A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630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05A5-C854-49CD-9C59-080A80F8913C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4465-EE8A-4B77-B094-ED37164A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54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05A5-C854-49CD-9C59-080A80F8913C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4465-EE8A-4B77-B094-ED37164A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210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05A5-C854-49CD-9C59-080A80F8913C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4465-EE8A-4B77-B094-ED37164A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22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05A5-C854-49CD-9C59-080A80F8913C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4465-EE8A-4B77-B094-ED37164A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608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05A5-C854-49CD-9C59-080A80F8913C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4465-EE8A-4B77-B094-ED37164A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4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B05A5-C854-49CD-9C59-080A80F8913C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1FC4465-EE8A-4B77-B094-ED37164A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480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NWC604COM Ubiquitous Computing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Introduction – Week 1</a:t>
            </a:r>
          </a:p>
        </p:txBody>
      </p:sp>
    </p:spTree>
    <p:extLst>
      <p:ext uri="{BB962C8B-B14F-4D97-AF65-F5344CB8AC3E}">
        <p14:creationId xmlns:p14="http://schemas.microsoft.com/office/powerpoint/2010/main" val="2290994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C407B-358C-4874-BCC7-478F962F9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16FF6-8F20-4294-B489-4B5780807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50315"/>
            <a:ext cx="8596668" cy="4754880"/>
          </a:xfrm>
        </p:spPr>
        <p:txBody>
          <a:bodyPr>
            <a:normAutofit/>
          </a:bodyPr>
          <a:lstStyle/>
          <a:p>
            <a:r>
              <a:rPr lang="en-GB" sz="2400" dirty="0"/>
              <a:t>A fridge which can create cooking instructions from it’s contents or order  food for you when running low on items.</a:t>
            </a:r>
          </a:p>
          <a:p>
            <a:r>
              <a:rPr lang="en-GB" sz="2400" dirty="0"/>
              <a:t>Clothing with biometric meters which communicate to your homes environment system. Turning the heating up when you get cold for example.</a:t>
            </a:r>
          </a:p>
          <a:p>
            <a:r>
              <a:rPr lang="en-GB" sz="2400" dirty="0"/>
              <a:t>Smart Traffic Lights</a:t>
            </a:r>
          </a:p>
          <a:p>
            <a:r>
              <a:rPr lang="en-GB" sz="2400" dirty="0"/>
              <a:t>Smart Watches</a:t>
            </a:r>
          </a:p>
          <a:p>
            <a:r>
              <a:rPr lang="en-GB" sz="2400" dirty="0"/>
              <a:t>Self Driving </a:t>
            </a:r>
            <a:r>
              <a:rPr lang="en-GB" sz="2400" dirty="0" smtClean="0"/>
              <a:t>Cars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06349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6C488-5064-4A49-A6BA-BB68F0643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Create a Word document and answer the following 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3B89B-8B10-4BBB-9D8D-74CB78D98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90818"/>
          </a:xfrm>
        </p:spPr>
        <p:txBody>
          <a:bodyPr>
            <a:normAutofit/>
          </a:bodyPr>
          <a:lstStyle/>
          <a:p>
            <a:r>
              <a:rPr lang="en-US" sz="2800" dirty="0"/>
              <a:t>1. What does ‘ubiquitous’ mean?</a:t>
            </a:r>
            <a:endParaRPr lang="en-GB" sz="2800" dirty="0"/>
          </a:p>
          <a:p>
            <a:r>
              <a:rPr lang="en-US" sz="2800" dirty="0"/>
              <a:t>2. Write down a definition for ubiquitous computer systems.</a:t>
            </a:r>
            <a:endParaRPr lang="en-GB" sz="2800" dirty="0"/>
          </a:p>
          <a:p>
            <a:r>
              <a:rPr lang="en-US" sz="2800" dirty="0"/>
              <a:t>3. What are some examples of ubiquitous computing? Minimum 3.</a:t>
            </a:r>
          </a:p>
          <a:p>
            <a:r>
              <a:rPr lang="en-US" sz="2800" dirty="0"/>
              <a:t>4. Using your own research list and discuss some futuristic examples of ubiquitous computing? Minimum 3.</a:t>
            </a:r>
          </a:p>
          <a:p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9417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571986" cy="4240211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father of Ubiquitous Computing. He coined the phrase “ubiquitous computing” around 1988</a:t>
            </a:r>
          </a:p>
          <a:p>
            <a:r>
              <a:rPr lang="en-GB" dirty="0" smtClean="0"/>
              <a:t>He wrote some of the earliest papers on the subject, largely defining it and sketching out it’s major concerns</a:t>
            </a:r>
          </a:p>
          <a:p>
            <a:r>
              <a:rPr lang="en-GB" dirty="0" smtClean="0"/>
              <a:t>He developed the first prototypes of what the 3</a:t>
            </a:r>
            <a:r>
              <a:rPr lang="en-GB" baseline="30000" dirty="0" smtClean="0"/>
              <a:t>rd</a:t>
            </a:r>
            <a:r>
              <a:rPr lang="en-GB" dirty="0" smtClean="0"/>
              <a:t> era of computing would be.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He outlined the following:</a:t>
            </a:r>
            <a:endParaRPr lang="en-US" b="1" dirty="0" smtClean="0"/>
          </a:p>
          <a:p>
            <a:r>
              <a:rPr lang="en-US" dirty="0" smtClean="0"/>
              <a:t>The </a:t>
            </a:r>
            <a:r>
              <a:rPr lang="en-US" dirty="0"/>
              <a:t>purpose of a computer is to help you do something else.</a:t>
            </a:r>
          </a:p>
          <a:p>
            <a:r>
              <a:rPr lang="en-US" dirty="0"/>
              <a:t>The best computer is a quiet, invisible servant.</a:t>
            </a:r>
          </a:p>
          <a:p>
            <a:r>
              <a:rPr lang="en-US" dirty="0"/>
              <a:t>The more you can do by intuition the smarter you are; the computer should extend your </a:t>
            </a:r>
            <a:r>
              <a:rPr lang="en-US" i="1" dirty="0"/>
              <a:t>unconscious</a:t>
            </a:r>
            <a:r>
              <a:rPr lang="en-US" dirty="0"/>
              <a:t>.</a:t>
            </a:r>
          </a:p>
          <a:p>
            <a:r>
              <a:rPr lang="en-US" dirty="0"/>
              <a:t>Technology should create calm.</a:t>
            </a:r>
          </a:p>
          <a:p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25F1D04-4458-49D8-907C-B8E6B63DA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2136" y="839789"/>
            <a:ext cx="6971866" cy="1320800"/>
          </a:xfrm>
        </p:spPr>
        <p:txBody>
          <a:bodyPr/>
          <a:lstStyle/>
          <a:p>
            <a:r>
              <a:rPr lang="en-GB" dirty="0"/>
              <a:t>Mark Weiser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1A90D6-D27D-41D2-A925-7606BBA37D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379411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424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Scales of devices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6678"/>
            <a:ext cx="8596668" cy="4808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Mark Weiser proposed three basic forms for ubiquitous system devices: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Inch </a:t>
            </a:r>
          </a:p>
          <a:p>
            <a:r>
              <a:rPr lang="en-US" sz="2800" dirty="0"/>
              <a:t>Foot </a:t>
            </a:r>
          </a:p>
          <a:p>
            <a:r>
              <a:rPr lang="en-US" sz="2800" dirty="0"/>
              <a:t>Yard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Implications for device size as well as relationship to people.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45415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scales - Inch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r>
              <a:rPr lang="en-US" sz="2800" dirty="0"/>
              <a:t>Smart phones</a:t>
            </a:r>
          </a:p>
          <a:p>
            <a:r>
              <a:rPr lang="en-US" sz="2800" dirty="0"/>
              <a:t>Smart </a:t>
            </a:r>
            <a:r>
              <a:rPr lang="en-US" sz="2800" dirty="0" smtClean="0"/>
              <a:t>Watches</a:t>
            </a:r>
            <a:endParaRPr lang="en-US" sz="2800" dirty="0" smtClean="0"/>
          </a:p>
          <a:p>
            <a:r>
              <a:rPr lang="en-US" sz="2800" dirty="0" smtClean="0"/>
              <a:t>PDAs </a:t>
            </a:r>
            <a:endParaRPr lang="en-US" sz="2800" dirty="0"/>
          </a:p>
          <a:p>
            <a:r>
              <a:rPr lang="en-US" sz="2800" dirty="0"/>
              <a:t>Voice Recorders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Individuals own many of them and they can all communicate with each other and environment.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97977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scales - Foot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Notebooks </a:t>
            </a:r>
          </a:p>
          <a:p>
            <a:r>
              <a:rPr lang="en-US" sz="2800" dirty="0"/>
              <a:t>Tablets </a:t>
            </a:r>
          </a:p>
          <a:p>
            <a:r>
              <a:rPr lang="en-US" sz="2800" dirty="0"/>
              <a:t>Digital paper 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Individual owns several but not assumed to be always with them.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90875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scales - Yard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Electronic whiteboards </a:t>
            </a:r>
          </a:p>
          <a:p>
            <a:r>
              <a:rPr lang="en-US" sz="2800" dirty="0"/>
              <a:t>Plasma displays </a:t>
            </a:r>
          </a:p>
          <a:p>
            <a:r>
              <a:rPr lang="en-US" sz="2800" dirty="0"/>
              <a:t>Smart bulletin boards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Buildings or institutions own them and lots of people share them.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99897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Interaction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Implicit input(</a:t>
            </a:r>
            <a:r>
              <a:rPr lang="en-US" sz="2800" dirty="0"/>
              <a:t>without conscious effort from the user</a:t>
            </a:r>
            <a:r>
              <a:rPr lang="en-GB" sz="3600" dirty="0"/>
              <a:t>)</a:t>
            </a:r>
          </a:p>
          <a:p>
            <a:r>
              <a:rPr lang="en-GB" sz="3600" dirty="0"/>
              <a:t>Sensor-based input</a:t>
            </a:r>
          </a:p>
          <a:p>
            <a:r>
              <a:rPr lang="en-GB" sz="3600" dirty="0"/>
              <a:t>Traditional explicit input (e.g., keyboard and mouse)</a:t>
            </a:r>
          </a:p>
          <a:p>
            <a:r>
              <a:rPr lang="en-GB" sz="3600" dirty="0"/>
              <a:t>Use of recognition technologies</a:t>
            </a:r>
          </a:p>
        </p:txBody>
      </p:sp>
    </p:spTree>
    <p:extLst>
      <p:ext uri="{BB962C8B-B14F-4D97-AF65-F5344CB8AC3E}">
        <p14:creationId xmlns:p14="http://schemas.microsoft.com/office/powerpoint/2010/main" val="22278767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Multi-scale and distributed output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7641"/>
            <a:ext cx="8596668" cy="48332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Screens for </a:t>
            </a:r>
            <a:r>
              <a:rPr lang="en-US" sz="2400" dirty="0" err="1"/>
              <a:t>UbiComp</a:t>
            </a:r>
            <a:r>
              <a:rPr lang="en-US" sz="2400" dirty="0"/>
              <a:t> come in many sizes</a:t>
            </a:r>
          </a:p>
          <a:p>
            <a:pPr marL="0" indent="0">
              <a:buNone/>
            </a:pPr>
            <a:r>
              <a:rPr lang="en-US" sz="2400" b="1" dirty="0"/>
              <a:t>Small</a:t>
            </a:r>
          </a:p>
          <a:p>
            <a:r>
              <a:rPr lang="en-US" sz="2400" dirty="0" err="1"/>
              <a:t>E.g</a:t>
            </a:r>
            <a:r>
              <a:rPr lang="en-US" sz="2400" dirty="0"/>
              <a:t> Monocular head-mounted displays (HMDs) are wearable devices that present information as users view their surrounding environment.</a:t>
            </a:r>
          </a:p>
          <a:p>
            <a:r>
              <a:rPr lang="en-US" sz="2400" dirty="0"/>
              <a:t>Mobile Phones</a:t>
            </a:r>
          </a:p>
          <a:p>
            <a:pPr marL="0" indent="0">
              <a:buNone/>
            </a:pPr>
            <a:r>
              <a:rPr lang="en-US" sz="2400" b="1" dirty="0"/>
              <a:t>Large</a:t>
            </a:r>
          </a:p>
          <a:p>
            <a:r>
              <a:rPr lang="en-US" sz="2400" dirty="0"/>
              <a:t>Distributed in space, but output same.</a:t>
            </a:r>
          </a:p>
          <a:p>
            <a:r>
              <a:rPr lang="en-US" sz="2400" dirty="0"/>
              <a:t>LCD/OLED/PLASMA Screens</a:t>
            </a:r>
          </a:p>
          <a:p>
            <a:r>
              <a:rPr lang="en-US" sz="2400" dirty="0"/>
              <a:t>Wall-sized displays are likely to commonplace in the next decade.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37841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7254"/>
            <a:ext cx="8596668" cy="503422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800" b="1" dirty="0"/>
              <a:t>Find 3 examples of the above. Think about how they work in the context of </a:t>
            </a:r>
            <a:r>
              <a:rPr lang="en-US" sz="2800" b="1" dirty="0" err="1"/>
              <a:t>UbiComp</a:t>
            </a:r>
            <a:r>
              <a:rPr lang="en-US" sz="2800" b="1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 main focus of ubiquitous computing is the creation of smart products that are connected, making communication and the exchange of data easier and less obtrusive. </a:t>
            </a:r>
          </a:p>
          <a:p>
            <a:pPr marL="0" indent="0">
              <a:buNone/>
            </a:pPr>
            <a:r>
              <a:rPr lang="en-US" sz="2400" dirty="0"/>
              <a:t>We have had 3 main types of interaction:</a:t>
            </a:r>
          </a:p>
          <a:p>
            <a:r>
              <a:rPr lang="en-US" sz="2400" dirty="0"/>
              <a:t>Human - human interactions.</a:t>
            </a:r>
          </a:p>
          <a:p>
            <a:r>
              <a:rPr lang="en-US" sz="2400" dirty="0"/>
              <a:t>Human - machine interactions.</a:t>
            </a:r>
          </a:p>
          <a:p>
            <a:r>
              <a:rPr lang="en-US" sz="2400" dirty="0"/>
              <a:t>Machine - Machine interactions.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Consider which are happening with </a:t>
            </a:r>
            <a:r>
              <a:rPr lang="en-US" sz="2400" dirty="0" smtClean="0"/>
              <a:t>your 3 example devices.</a:t>
            </a:r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4530" y="254558"/>
            <a:ext cx="9109134" cy="8976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Wearable, handheld and product embedded systems.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613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8027"/>
            <a:ext cx="8596668" cy="4373336"/>
          </a:xfrm>
        </p:spPr>
        <p:txBody>
          <a:bodyPr>
            <a:normAutofit/>
          </a:bodyPr>
          <a:lstStyle/>
          <a:p>
            <a:r>
              <a:rPr lang="en-GB" sz="2800" dirty="0"/>
              <a:t>At their core, all models of ubiquitous computing share a vision of small, inexpensive, robust networked processing devices, distributed at all scales throughout everyday life and generally turned to distinctly common-place ends. </a:t>
            </a:r>
          </a:p>
          <a:p>
            <a:r>
              <a:rPr lang="en-GB" sz="2800" dirty="0"/>
              <a:t>Many of today modern electronic devices have a ubiquitous computing functionality. </a:t>
            </a:r>
          </a:p>
          <a:p>
            <a:r>
              <a:rPr lang="en-GB" sz="2800" dirty="0"/>
              <a:t>The ‘internet of things’ is everywhere hidden in plain sight.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339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92F8C-DD2F-4D14-9684-8215E8165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Still thinking about those three devices consider:</a:t>
            </a:r>
            <a:br>
              <a:rPr lang="en-US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D6914-0009-47F5-B99A-E73B7990C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Characteristics of interaction and display hardware with the devices.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198A80-6275-4430-AB9B-0A0E59618B24}"/>
              </a:ext>
            </a:extLst>
          </p:cNvPr>
          <p:cNvSpPr/>
          <p:nvPr/>
        </p:nvSpPr>
        <p:spPr>
          <a:xfrm>
            <a:off x="677334" y="3179040"/>
            <a:ext cx="3001781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b="1" dirty="0"/>
              <a:t>Interaction include</a:t>
            </a:r>
          </a:p>
          <a:p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Implicit input(</a:t>
            </a:r>
            <a:r>
              <a:rPr lang="en-US" sz="1400" dirty="0"/>
              <a:t>without conscious effort from the user</a:t>
            </a:r>
            <a:r>
              <a:rPr lang="en-GB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Sensor-based input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Traditional explicit input (e.g., keyboard and mouse)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Use of recognition technologies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A123CD-A4D2-4BB5-B600-4E37415F87C9}"/>
              </a:ext>
            </a:extLst>
          </p:cNvPr>
          <p:cNvSpPr/>
          <p:nvPr/>
        </p:nvSpPr>
        <p:spPr>
          <a:xfrm>
            <a:off x="4080734" y="3178615"/>
            <a:ext cx="6096000" cy="3416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en-US" b="1" dirty="0"/>
              <a:t>Display Hardware include</a:t>
            </a:r>
          </a:p>
          <a:p>
            <a:endParaRPr lang="en-US" b="1" dirty="0"/>
          </a:p>
          <a:p>
            <a:r>
              <a:rPr lang="en-US" b="1" dirty="0"/>
              <a:t>Small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E.g</a:t>
            </a:r>
            <a:r>
              <a:rPr lang="en-US" dirty="0"/>
              <a:t> Monocular head-mounted displays (HMDs) are wearable devices that present information as users view their surrounding environment.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Mobile Phones</a:t>
            </a:r>
          </a:p>
          <a:p>
            <a:r>
              <a:rPr lang="en-US" b="1" dirty="0"/>
              <a:t>Large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Distributed in space, but output same.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LCD/OLED/PLASMA Screens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Wall-sized displays are likely to commonplace in the next decade.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305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392EE-F2D5-4DA6-9190-BC6C3C005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facing </a:t>
            </a:r>
            <a:r>
              <a:rPr lang="en-US" dirty="0" err="1"/>
              <a:t>UbiComp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17085-4DBD-4D0B-B376-BEB268AB9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959035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b="1" dirty="0"/>
              <a:t>Unsuitable infrastructure:</a:t>
            </a:r>
          </a:p>
          <a:p>
            <a:r>
              <a:rPr lang="en-GB" sz="2400" dirty="0"/>
              <a:t>If you walk into an environment anywhere in the world, you would probably not find an infrastructure suitable for ubiquitous computing devices. </a:t>
            </a:r>
          </a:p>
          <a:p>
            <a:pPr marL="0" indent="0">
              <a:buNone/>
            </a:pPr>
            <a:r>
              <a:rPr lang="en-GB" sz="2400" b="1" dirty="0"/>
              <a:t>Proprietary Technology</a:t>
            </a:r>
          </a:p>
          <a:p>
            <a:r>
              <a:rPr lang="en-GB" sz="2400" dirty="0"/>
              <a:t>Many technology producing companies desire to produce their own </a:t>
            </a:r>
            <a:r>
              <a:rPr lang="en-GB" sz="2400" dirty="0" smtClean="0"/>
              <a:t>proprietary</a:t>
            </a:r>
            <a:r>
              <a:rPr lang="en-GB" sz="2400" dirty="0"/>
              <a:t> </a:t>
            </a:r>
            <a:r>
              <a:rPr lang="en-GB" sz="2400" dirty="0" smtClean="0"/>
              <a:t>products</a:t>
            </a:r>
            <a:r>
              <a:rPr lang="en-GB" sz="2400" dirty="0"/>
              <a:t> speaking their own proprietary language. </a:t>
            </a:r>
          </a:p>
          <a:p>
            <a:r>
              <a:rPr lang="en-GB" sz="2400" dirty="0"/>
              <a:t>This leads to “non-interoperability” between devices from different companies. </a:t>
            </a:r>
          </a:p>
        </p:txBody>
      </p:sp>
    </p:spTree>
    <p:extLst>
      <p:ext uri="{BB962C8B-B14F-4D97-AF65-F5344CB8AC3E}">
        <p14:creationId xmlns:p14="http://schemas.microsoft.com/office/powerpoint/2010/main" val="4045717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7331B-5B47-4C1E-8B8A-223101913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facing </a:t>
            </a:r>
            <a:r>
              <a:rPr lang="en-US" dirty="0" err="1"/>
              <a:t>UbiComp</a:t>
            </a:r>
            <a:r>
              <a:rPr lang="en-US" dirty="0"/>
              <a:t>(Cont.)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44880-2F0B-4A19-AB66-FA066FB3A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506859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b="1" dirty="0"/>
              <a:t>No Systems Administrator:</a:t>
            </a:r>
          </a:p>
          <a:p>
            <a:r>
              <a:rPr lang="en-GB" sz="2000" dirty="0"/>
              <a:t>Devices are unlikely to be monitored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/>
              <a:t>Social Implications of aware technologies</a:t>
            </a:r>
          </a:p>
          <a:p>
            <a:r>
              <a:rPr lang="en-GB" sz="2000" dirty="0"/>
              <a:t>Ubiquitous computing will have a social impact on our society just as the previous two eras of computing did. </a:t>
            </a:r>
          </a:p>
          <a:p>
            <a:r>
              <a:rPr lang="en-GB" sz="2000" dirty="0"/>
              <a:t>For example: How will an individual know if they are within a “smart” environment where embedded devices are gathering data? </a:t>
            </a:r>
          </a:p>
          <a:p>
            <a:r>
              <a:rPr lang="en-GB" sz="2000" dirty="0"/>
              <a:t>Is it ethical to gather information from individuals without their knowledge?</a:t>
            </a:r>
          </a:p>
        </p:txBody>
      </p:sp>
    </p:spTree>
    <p:extLst>
      <p:ext uri="{BB962C8B-B14F-4D97-AF65-F5344CB8AC3E}">
        <p14:creationId xmlns:p14="http://schemas.microsoft.com/office/powerpoint/2010/main" val="38712861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consider: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How can we adapt HCI devices to apply to Ubiquitous computing settings? </a:t>
            </a:r>
          </a:p>
          <a:p>
            <a:r>
              <a:rPr lang="en-US" sz="3200" dirty="0"/>
              <a:t>Ubiquitous computing activities are not designed around specific tasks</a:t>
            </a:r>
          </a:p>
          <a:p>
            <a:r>
              <a:rPr lang="en-US" sz="3200" dirty="0"/>
              <a:t>Technologies are so new, it is often hard to get long-term authentic summative evaluation </a:t>
            </a:r>
          </a:p>
        </p:txBody>
      </p:sp>
    </p:spTree>
    <p:extLst>
      <p:ext uri="{BB962C8B-B14F-4D97-AF65-F5344CB8AC3E}">
        <p14:creationId xmlns:p14="http://schemas.microsoft.com/office/powerpoint/2010/main" val="37202414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Still to cover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</a:t>
            </a:r>
            <a:r>
              <a:rPr lang="en-US" dirty="0"/>
              <a:t>and processing constraints. </a:t>
            </a:r>
          </a:p>
          <a:p>
            <a:r>
              <a:rPr lang="en-US" dirty="0" smtClean="0"/>
              <a:t>Mobile </a:t>
            </a:r>
            <a:r>
              <a:rPr lang="en-US" dirty="0"/>
              <a:t>computing applications. </a:t>
            </a:r>
          </a:p>
          <a:p>
            <a:r>
              <a:rPr lang="en-US" dirty="0" smtClean="0"/>
              <a:t>Mobility </a:t>
            </a:r>
            <a:r>
              <a:rPr lang="en-US" dirty="0"/>
              <a:t>and persistence. </a:t>
            </a:r>
          </a:p>
          <a:p>
            <a:r>
              <a:rPr lang="en-US" dirty="0" smtClean="0"/>
              <a:t>Overview </a:t>
            </a:r>
            <a:r>
              <a:rPr lang="en-US" dirty="0"/>
              <a:t>of ad-hoc wireless networking. </a:t>
            </a:r>
          </a:p>
          <a:p>
            <a:r>
              <a:rPr lang="en-US" dirty="0" err="1" smtClean="0"/>
              <a:t>Locationing</a:t>
            </a:r>
            <a:r>
              <a:rPr lang="en-US" dirty="0"/>
              <a:t>, routing and network </a:t>
            </a:r>
            <a:r>
              <a:rPr lang="en-US" dirty="0" err="1"/>
              <a:t>organisation</a:t>
            </a:r>
            <a:r>
              <a:rPr lang="en-US" dirty="0"/>
              <a:t>. </a:t>
            </a:r>
          </a:p>
          <a:p>
            <a:r>
              <a:rPr lang="en-US" dirty="0" smtClean="0"/>
              <a:t>Current </a:t>
            </a:r>
            <a:r>
              <a:rPr lang="en-US" dirty="0"/>
              <a:t>and future applications for interactive pervasive devices and systems and some case studies. </a:t>
            </a:r>
          </a:p>
          <a:p>
            <a:r>
              <a:rPr lang="en-US" dirty="0" smtClean="0"/>
              <a:t>Software </a:t>
            </a:r>
            <a:r>
              <a:rPr lang="en-US" dirty="0"/>
              <a:t>environments for mobile and ubiquitous systems development.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4587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 of this module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4109"/>
            <a:ext cx="8596668" cy="4337253"/>
          </a:xfrm>
        </p:spPr>
        <p:txBody>
          <a:bodyPr>
            <a:normAutofit/>
          </a:bodyPr>
          <a:lstStyle/>
          <a:p>
            <a:r>
              <a:rPr lang="en-GB" sz="3600" dirty="0"/>
              <a:t>To give students the opportunity to build ubiquitous systems that can be used within our modern world. </a:t>
            </a:r>
            <a:endParaRPr lang="en-GB" sz="3600" dirty="0" smtClean="0"/>
          </a:p>
          <a:p>
            <a:r>
              <a:rPr lang="en-GB" sz="3600" dirty="0" smtClean="0"/>
              <a:t>With </a:t>
            </a:r>
            <a:r>
              <a:rPr lang="en-GB" sz="3600" dirty="0"/>
              <a:t>the specific focus on the Artificial Intelligence (AI) used within these systems and how these systems interconnect across the internet.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3067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Intended Module Learning Outcomes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sz="3200" dirty="0"/>
              <a:t>Generate ideas, concepts, proposals, or solutions independently regarding the application of ubiquitous and mobile computing in real world situations. </a:t>
            </a:r>
          </a:p>
          <a:p>
            <a:pPr lvl="0"/>
            <a:r>
              <a:rPr lang="en-GB" sz="3200" dirty="0"/>
              <a:t>Create, Design and implement an interactive pervasive computing application (</a:t>
            </a:r>
            <a:r>
              <a:rPr lang="en-GB" sz="3200" dirty="0" err="1"/>
              <a:t>e.g</a:t>
            </a:r>
            <a:r>
              <a:rPr lang="en-GB" sz="3200" dirty="0"/>
              <a:t> a mobile, wearable information system).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306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Method of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0262"/>
            <a:ext cx="8596668" cy="3880773"/>
          </a:xfrm>
        </p:spPr>
        <p:txBody>
          <a:bodyPr>
            <a:noAutofit/>
          </a:bodyPr>
          <a:lstStyle/>
          <a:p>
            <a:r>
              <a:rPr lang="en-GB" sz="2400" b="1" dirty="0"/>
              <a:t>Assessment is 100% by coursework.</a:t>
            </a:r>
          </a:p>
          <a:p>
            <a:r>
              <a:rPr lang="en-GB" sz="2400" b="1" dirty="0"/>
              <a:t>Written assignment 1 </a:t>
            </a:r>
            <a:r>
              <a:rPr lang="en-GB" sz="2400" dirty="0"/>
              <a:t>(50%) Individual: design and plan a ubiquitous system to be used in a real life situation. Assessing outcomes 1</a:t>
            </a:r>
            <a:endParaRPr lang="en-GB" sz="2400" b="1" dirty="0"/>
          </a:p>
          <a:p>
            <a:r>
              <a:rPr lang="en-GB" sz="2400" b="1" dirty="0"/>
              <a:t>Practical assignment 2 </a:t>
            </a:r>
            <a:r>
              <a:rPr lang="en-GB" sz="2400" dirty="0"/>
              <a:t>(50%) Individual: create and build the planned ubiquitous system and evaluate its functionality. Assessing outcomes 2</a:t>
            </a:r>
            <a:endParaRPr lang="en-GB" sz="2400" b="1" dirty="0"/>
          </a:p>
          <a:p>
            <a:r>
              <a:rPr lang="en-GB" sz="2400" b="1" dirty="0"/>
              <a:t>Assessment Scales: </a:t>
            </a:r>
            <a:r>
              <a:rPr lang="en-GB" sz="2400" dirty="0"/>
              <a:t>Attempt 1 Equals or above 39.5% of total coursework mark</a:t>
            </a:r>
            <a:endParaRPr lang="en-GB" sz="2400" b="1" dirty="0"/>
          </a:p>
          <a:p>
            <a:r>
              <a:rPr lang="en-GB" sz="2400" b="1" dirty="0"/>
              <a:t>Re-assessment</a:t>
            </a:r>
            <a:r>
              <a:rPr lang="en-GB" sz="2400" dirty="0"/>
              <a:t> is by new coursework as per course assignments, second submission mark will be capped at 40%.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927029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Recommended 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err="1"/>
              <a:t>Arshdeep</a:t>
            </a:r>
            <a:r>
              <a:rPr lang="en-GB" sz="2800" dirty="0"/>
              <a:t> </a:t>
            </a:r>
            <a:r>
              <a:rPr lang="en-GB" sz="2800" dirty="0" err="1"/>
              <a:t>Bahga</a:t>
            </a:r>
            <a:r>
              <a:rPr lang="en-GB" sz="2800" dirty="0"/>
              <a:t>, 2014. Internet of Things: A Hands-On Approach, VPT Publishing, 1 edition</a:t>
            </a:r>
          </a:p>
          <a:p>
            <a:r>
              <a:rPr lang="en-GB" sz="2800" dirty="0"/>
              <a:t>John </a:t>
            </a:r>
            <a:r>
              <a:rPr lang="en-GB" sz="2800" dirty="0" err="1"/>
              <a:t>Kruman</a:t>
            </a:r>
            <a:r>
              <a:rPr lang="en-GB" sz="2800" dirty="0"/>
              <a:t>, 2009. Ubiquitous Computing Fundamentals, Chapman and Hall/CRC; 1 edition</a:t>
            </a:r>
          </a:p>
          <a:p>
            <a:r>
              <a:rPr lang="en-GB" sz="2800" dirty="0" err="1"/>
              <a:t>Hansman</a:t>
            </a:r>
            <a:r>
              <a:rPr lang="en-GB" sz="2800" dirty="0"/>
              <a:t> U, (2003), Pervasive Computing: The Mobile World, Springer Professional Computing Series from relevant conferences and journals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988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 Three Generation of Computing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878648" cy="431054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3200" b="1" dirty="0" smtClean="0"/>
              <a:t>First Era of Computing - </a:t>
            </a:r>
            <a:r>
              <a:rPr lang="en-GB" sz="3200" b="1" dirty="0"/>
              <a:t>Mainframe computers </a:t>
            </a:r>
            <a:endParaRPr lang="en-GB" sz="3200" b="1" dirty="0" smtClean="0"/>
          </a:p>
          <a:p>
            <a:r>
              <a:rPr lang="en-GB" sz="2000" dirty="0" smtClean="0"/>
              <a:t>Many people to one computer. Central system which employee and staff would use.</a:t>
            </a:r>
          </a:p>
          <a:p>
            <a:endParaRPr lang="en-GB" sz="2000" b="1" dirty="0" smtClean="0"/>
          </a:p>
          <a:p>
            <a:pPr marL="0" indent="0">
              <a:buNone/>
            </a:pPr>
            <a:r>
              <a:rPr lang="en-GB" sz="3200" b="1" dirty="0" smtClean="0"/>
              <a:t>Second Era of Computing -  PC era</a:t>
            </a:r>
          </a:p>
          <a:p>
            <a:r>
              <a:rPr lang="en-GB" sz="2000" dirty="0" smtClean="0"/>
              <a:t>One computer to one person</a:t>
            </a:r>
          </a:p>
          <a:p>
            <a:endParaRPr lang="en-GB" sz="2000" b="1" dirty="0" smtClean="0"/>
          </a:p>
          <a:p>
            <a:pPr marL="0" indent="0">
              <a:buNone/>
            </a:pPr>
            <a:r>
              <a:rPr lang="en-GB" sz="3200" b="1" dirty="0" smtClean="0"/>
              <a:t>Third Era of Computing – Ubiquitous Computing</a:t>
            </a:r>
          </a:p>
          <a:p>
            <a:r>
              <a:rPr lang="en-GB" sz="2000" dirty="0" smtClean="0"/>
              <a:t>One person to many computers</a:t>
            </a:r>
          </a:p>
          <a:p>
            <a:pPr marL="0" indent="0">
              <a:buNone/>
            </a:pPr>
            <a:endParaRPr lang="en-GB" b="1" dirty="0" smtClean="0"/>
          </a:p>
          <a:p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2448477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So, what is Ubiquitous Computing?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7127"/>
            <a:ext cx="8596668" cy="4849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Any computing technology that permits human interaction away from a single workstation. </a:t>
            </a:r>
          </a:p>
          <a:p>
            <a:pPr marL="0" indent="0">
              <a:buNone/>
            </a:pPr>
            <a:r>
              <a:rPr lang="en-US" dirty="0"/>
              <a:t>This includes :</a:t>
            </a:r>
          </a:p>
          <a:p>
            <a:r>
              <a:rPr lang="en-US" dirty="0"/>
              <a:t>Pen-based technology,</a:t>
            </a:r>
          </a:p>
          <a:p>
            <a:r>
              <a:rPr lang="en-US" dirty="0"/>
              <a:t>Handheld or portable devices, </a:t>
            </a:r>
          </a:p>
          <a:p>
            <a:r>
              <a:rPr lang="en-US" dirty="0"/>
              <a:t>Large-scale interactive screens, </a:t>
            </a:r>
          </a:p>
          <a:p>
            <a:r>
              <a:rPr lang="en-US" dirty="0"/>
              <a:t>Voice or vision technology.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Human-centered </a:t>
            </a:r>
            <a:r>
              <a:rPr lang="en-US" dirty="0"/>
              <a:t>vision with these technologies presents many challenges. 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/>
              <a:t>“The most profound technologies are those that disappear. They weave themselves into the fabric of everyday life until they are indistinguishable from it.” </a:t>
            </a:r>
            <a:r>
              <a:rPr lang="en-GB" b="1" dirty="0"/>
              <a:t>Mark Weiser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61415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what is Ubiquitous Computing? 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7881"/>
            <a:ext cx="8596668" cy="4833257"/>
          </a:xfrm>
        </p:spPr>
        <p:txBody>
          <a:bodyPr>
            <a:noAutofit/>
          </a:bodyPr>
          <a:lstStyle/>
          <a:p>
            <a:r>
              <a:rPr lang="en-US" sz="2400" dirty="0"/>
              <a:t>Does not just mean computers that can be carried to the beach, jungle or airport. Even the most powerful notebook computer, with access to a worldwide information network, still focuses attention on a single box. </a:t>
            </a:r>
          </a:p>
          <a:p>
            <a:r>
              <a:rPr lang="en-US" sz="2400" dirty="0"/>
              <a:t>Today's multimedia machine makes the computer screen into a demanding focus of attention rather than allowing it to fade into the background.</a:t>
            </a:r>
          </a:p>
          <a:p>
            <a:r>
              <a:rPr lang="en-US" sz="2400" u="sng" dirty="0"/>
              <a:t>Ubiquitous Computing is about devices that simply link, work and blend into the background of everyday life.</a:t>
            </a:r>
          </a:p>
          <a:p>
            <a:r>
              <a:rPr lang="en-GB" sz="2400" dirty="0"/>
              <a:t>It is often know as </a:t>
            </a:r>
            <a:r>
              <a:rPr lang="en-GB" sz="2400" dirty="0" err="1"/>
              <a:t>UbiComp</a:t>
            </a:r>
            <a:r>
              <a:rPr lang="en-GB" sz="2400" dirty="0"/>
              <a:t> and Pervasive </a:t>
            </a:r>
            <a:r>
              <a:rPr lang="en-GB" sz="2400" dirty="0" smtClean="0"/>
              <a:t>Computing.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401251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251</TotalTime>
  <Words>1145</Words>
  <Application>Microsoft Office PowerPoint</Application>
  <PresentationFormat>Widescreen</PresentationFormat>
  <Paragraphs>166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Trebuchet MS</vt:lpstr>
      <vt:lpstr>Wingdings 3</vt:lpstr>
      <vt:lpstr>Facet</vt:lpstr>
      <vt:lpstr>NWC604COM Ubiquitous Computing</vt:lpstr>
      <vt:lpstr>Introduction</vt:lpstr>
      <vt:lpstr>Aim of this module</vt:lpstr>
      <vt:lpstr>Intended Module Learning Outcomes </vt:lpstr>
      <vt:lpstr>Method of Assessment</vt:lpstr>
      <vt:lpstr>Recommended Reading</vt:lpstr>
      <vt:lpstr>The Three Generation of Computing</vt:lpstr>
      <vt:lpstr>So, what is Ubiquitous Computing?</vt:lpstr>
      <vt:lpstr>So, what is Ubiquitous Computing? Cont.</vt:lpstr>
      <vt:lpstr>Some examples:</vt:lpstr>
      <vt:lpstr>Create a Word document and answer the following questions:</vt:lpstr>
      <vt:lpstr>Mark Weiser</vt:lpstr>
      <vt:lpstr>Scales of devices</vt:lpstr>
      <vt:lpstr>Device scales - Inch</vt:lpstr>
      <vt:lpstr>Device scales - Foot</vt:lpstr>
      <vt:lpstr>Device scales - Yard</vt:lpstr>
      <vt:lpstr>The Interaction Experience</vt:lpstr>
      <vt:lpstr>Multi-scale and distributed output </vt:lpstr>
      <vt:lpstr>Wearable, handheld and product embedded systems. </vt:lpstr>
      <vt:lpstr>Still thinking about those three devices consider:  </vt:lpstr>
      <vt:lpstr>Challenges facing UbiComp</vt:lpstr>
      <vt:lpstr>Challenges facing UbiComp(Cont.)</vt:lpstr>
      <vt:lpstr>Things to consider:</vt:lpstr>
      <vt:lpstr>Still to cover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NWC604COM Ubiquitous Computing</dc:title>
  <dc:creator>James Tedder</dc:creator>
  <cp:lastModifiedBy>James Tedder</cp:lastModifiedBy>
  <cp:revision>23</cp:revision>
  <dcterms:created xsi:type="dcterms:W3CDTF">2018-02-07T13:23:02Z</dcterms:created>
  <dcterms:modified xsi:type="dcterms:W3CDTF">2018-02-19T12:06:26Z</dcterms:modified>
</cp:coreProperties>
</file>