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7AF3F-688A-45E3-849C-8932F6D6CC0B}" type="datetimeFigureOut">
              <a:rPr lang="en-GB" smtClean="0"/>
              <a:t>08/03/2018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85023-16A1-47F4-BB64-C647FC5EFC5A}" type="slidenum">
              <a:rPr lang="en-GB" smtClean="0"/>
              <a:t>‹#›</a:t>
            </a:fld>
            <a:endParaRPr lang="en-GB"/>
          </a:p>
        </p:txBody>
      </p:sp>
    </p:spTree>
    <p:extLst>
      <p:ext uri="{BB962C8B-B14F-4D97-AF65-F5344CB8AC3E}">
        <p14:creationId xmlns:p14="http://schemas.microsoft.com/office/powerpoint/2010/main" val="136643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reference: https://www.cloudberrylab.com/incremental-backup-vs-differential-backup.aspx</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CD0839-CE54-45BB-8BF3-09A10FDE9A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26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reference: https://www.cloudberrylab.com/incremental-backup-vs-differential-backup.aspx</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CD0839-CE54-45BB-8BF3-09A10FDE9A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99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CD0839-CE54-45BB-8BF3-09A10FDE9A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20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Image reference: https://www.cloudberrylab.com/incremental-backup-vs-differential-backup.aspx</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CD0839-CE54-45BB-8BF3-09A10FDE9A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89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CD0839-CE54-45BB-8BF3-09A10FDE9A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24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CD0839-CE54-45BB-8BF3-09A10FDE9A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89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CD0839-CE54-45BB-8BF3-09A10FDE9A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42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1146121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847592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199697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3E52A5-0519-450D-A83F-90955AE64F56}" type="datetimeFigureOut">
              <a:rPr lang="en-GB" smtClean="0"/>
              <a:t>08/03/2018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2897218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3E52A5-0519-450D-A83F-90955AE64F56}" type="datetimeFigureOut">
              <a:rPr lang="en-GB" smtClean="0"/>
              <a:t>08/03/2018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3046116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3E52A5-0519-450D-A83F-90955AE64F56}" type="datetimeFigureOut">
              <a:rPr lang="en-GB" smtClean="0"/>
              <a:t>08/03/2018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160425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E52A5-0519-450D-A83F-90955AE64F56}" type="datetimeFigureOut">
              <a:rPr lang="en-GB" smtClean="0"/>
              <a:t>08/03/2018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133809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3E52A5-0519-450D-A83F-90955AE64F56}" type="datetimeFigureOut">
              <a:rPr lang="en-GB" smtClean="0"/>
              <a:t>08/03/2018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1133131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3E52A5-0519-450D-A83F-90955AE64F56}" type="datetimeFigureOut">
              <a:rPr lang="en-GB" smtClean="0"/>
              <a:t>08/03/2018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969132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2344367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44965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3448660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87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3409769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227279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E52A5-0519-450D-A83F-90955AE64F56}" type="datetimeFigureOut">
              <a:rPr lang="en-GB" smtClean="0"/>
              <a:t>08/03/2018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671B6D-EE20-4614-97D4-D5E7014CBF0E}" type="slidenum">
              <a:rPr lang="en-GB" smtClean="0"/>
              <a:t>‹#›</a:t>
            </a:fld>
            <a:endParaRPr lang="en-GB"/>
          </a:p>
        </p:txBody>
      </p:sp>
    </p:spTree>
    <p:extLst>
      <p:ext uri="{BB962C8B-B14F-4D97-AF65-F5344CB8AC3E}">
        <p14:creationId xmlns:p14="http://schemas.microsoft.com/office/powerpoint/2010/main" val="75077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3E52A5-0519-450D-A83F-90955AE64F56}" type="datetimeFigureOut">
              <a:rPr lang="en-GB" smtClean="0"/>
              <a:t>08/03/2018</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671B6D-EE20-4614-97D4-D5E7014CBF0E}" type="slidenum">
              <a:rPr lang="en-GB" smtClean="0"/>
              <a:t>‹#›</a:t>
            </a:fld>
            <a:endParaRPr lang="en-GB"/>
          </a:p>
        </p:txBody>
      </p:sp>
    </p:spTree>
    <p:extLst>
      <p:ext uri="{BB962C8B-B14F-4D97-AF65-F5344CB8AC3E}">
        <p14:creationId xmlns:p14="http://schemas.microsoft.com/office/powerpoint/2010/main" val="16082961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Week 2</a:t>
            </a:r>
            <a:endParaRPr lang="en-GB" dirty="0"/>
          </a:p>
        </p:txBody>
      </p:sp>
      <p:sp>
        <p:nvSpPr>
          <p:cNvPr id="3" name="Subtitle 2"/>
          <p:cNvSpPr>
            <a:spLocks noGrp="1"/>
          </p:cNvSpPr>
          <p:nvPr>
            <p:ph type="subTitle" idx="1"/>
          </p:nvPr>
        </p:nvSpPr>
        <p:spPr/>
        <p:txBody>
          <a:bodyPr/>
          <a:lstStyle/>
          <a:p>
            <a:r>
              <a:rPr lang="en-GB" dirty="0" smtClean="0"/>
              <a:t>Unit 27 – Network Operating System</a:t>
            </a:r>
            <a:endParaRPr lang="en-GB" dirty="0"/>
          </a:p>
        </p:txBody>
      </p:sp>
    </p:spTree>
    <p:extLst>
      <p:ext uri="{BB962C8B-B14F-4D97-AF65-F5344CB8AC3E}">
        <p14:creationId xmlns:p14="http://schemas.microsoft.com/office/powerpoint/2010/main" val="680166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t>Disaster recovery</a:t>
            </a:r>
            <a:r>
              <a:rPr lang="en-GB" dirty="0"/>
              <a:t>:</a:t>
            </a:r>
            <a:br>
              <a:rPr lang="en-GB" dirty="0"/>
            </a:br>
            <a:endParaRPr lang="en-GB" dirty="0"/>
          </a:p>
        </p:txBody>
      </p:sp>
      <p:sp>
        <p:nvSpPr>
          <p:cNvPr id="3" name="Content Placeholder 2"/>
          <p:cNvSpPr>
            <a:spLocks noGrp="1"/>
          </p:cNvSpPr>
          <p:nvPr>
            <p:ph idx="1"/>
          </p:nvPr>
        </p:nvSpPr>
        <p:spPr/>
        <p:txBody>
          <a:bodyPr>
            <a:normAutofit/>
          </a:bodyPr>
          <a:lstStyle/>
          <a:p>
            <a:r>
              <a:rPr lang="en-GB" b="1" dirty="0"/>
              <a:t>Off site management: </a:t>
            </a:r>
            <a:r>
              <a:rPr lang="en-GB" dirty="0"/>
              <a:t>Off site backup allows copied server data stored physically away from the main site.  Should the server and data be damaged at one site through fire or flooding for example there is a backup still available</a:t>
            </a:r>
            <a:r>
              <a:rPr lang="en-GB" dirty="0" smtClean="0"/>
              <a:t>.</a:t>
            </a:r>
            <a:endParaRPr lang="en-GB" dirty="0"/>
          </a:p>
          <a:p>
            <a:r>
              <a:rPr lang="en-GB" b="1" dirty="0"/>
              <a:t>High availability: </a:t>
            </a:r>
            <a:r>
              <a:rPr lang="en-GB" dirty="0"/>
              <a:t>How operational the server is. By having regular backups, UPS’s set up and offsite management available your server should be 99% available and therefore considered to have high availability.</a:t>
            </a:r>
          </a:p>
          <a:p>
            <a:r>
              <a:rPr lang="en-GB" b="1" dirty="0"/>
              <a:t>Fault tolerance: </a:t>
            </a:r>
            <a:r>
              <a:rPr lang="en-GB" dirty="0"/>
              <a:t>By having </a:t>
            </a:r>
            <a:r>
              <a:rPr lang="en-US" dirty="0"/>
              <a:t>two separate machines that are mirrored.  In the event that the main system has a hardware failure, the secondary system takes over and there is zero downtime. </a:t>
            </a:r>
            <a:endParaRPr lang="en-GB" b="1" dirty="0"/>
          </a:p>
        </p:txBody>
      </p:sp>
    </p:spTree>
    <p:extLst>
      <p:ext uri="{BB962C8B-B14F-4D97-AF65-F5344CB8AC3E}">
        <p14:creationId xmlns:p14="http://schemas.microsoft.com/office/powerpoint/2010/main" val="1793977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Unit 27 – Network Operating Systems</a:t>
            </a:r>
            <a:r>
              <a:rPr lang="en-GB" b="1" u="sng" dirty="0"/>
              <a:t/>
            </a:r>
            <a:br>
              <a:rPr lang="en-GB" b="1" u="sng" dirty="0"/>
            </a:br>
            <a:r>
              <a:rPr lang="en-GB" b="1" u="sng" dirty="0"/>
              <a:t>Assignment 1 - Task 1.2</a:t>
            </a:r>
            <a:endParaRPr lang="en-GB" dirty="0"/>
          </a:p>
        </p:txBody>
      </p:sp>
      <p:sp>
        <p:nvSpPr>
          <p:cNvPr id="3" name="Content Placeholder 2"/>
          <p:cNvSpPr>
            <a:spLocks noGrp="1"/>
          </p:cNvSpPr>
          <p:nvPr>
            <p:ph idx="1"/>
          </p:nvPr>
        </p:nvSpPr>
        <p:spPr/>
        <p:txBody>
          <a:bodyPr>
            <a:normAutofit fontScale="85000" lnSpcReduction="20000"/>
          </a:bodyPr>
          <a:lstStyle/>
          <a:p>
            <a:r>
              <a:rPr lang="en-GB" sz="3200" dirty="0"/>
              <a:t>Add a section to your report that discusses the benefits of disaster recovery. </a:t>
            </a:r>
          </a:p>
          <a:p>
            <a:r>
              <a:rPr lang="en-GB" sz="3200" dirty="0"/>
              <a:t>Cover the following points; backup methodology, data recovery, mirrored systems, virtualisation, UPS (Uninterruptible Power Supply), backup-power supply, off site management, high availability and fault tolerance.</a:t>
            </a:r>
          </a:p>
          <a:p>
            <a:endParaRPr lang="en-GB" sz="3200" dirty="0"/>
          </a:p>
          <a:p>
            <a:r>
              <a:rPr lang="en-GB" sz="3200" u="sng" dirty="0"/>
              <a:t>Use Harvard referencing and examples whenever possible.</a:t>
            </a:r>
          </a:p>
          <a:p>
            <a:endParaRPr lang="en-GB" dirty="0"/>
          </a:p>
        </p:txBody>
      </p:sp>
    </p:spTree>
    <p:extLst>
      <p:ext uri="{BB962C8B-B14F-4D97-AF65-F5344CB8AC3E}">
        <p14:creationId xmlns:p14="http://schemas.microsoft.com/office/powerpoint/2010/main" val="2917223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850714" cy="1320800"/>
          </a:xfrm>
        </p:spPr>
        <p:txBody>
          <a:bodyPr/>
          <a:lstStyle/>
          <a:p>
            <a:r>
              <a:rPr lang="en-GB" b="1" dirty="0"/>
              <a:t>Practical</a:t>
            </a:r>
            <a:r>
              <a:rPr lang="en-GB" b="1" dirty="0" smtClean="0"/>
              <a:t>: </a:t>
            </a:r>
            <a:r>
              <a:rPr lang="en-GB" dirty="0" smtClean="0"/>
              <a:t>Setup Windows Server Backup</a:t>
            </a:r>
            <a:endParaRPr lang="en-GB" dirty="0"/>
          </a:p>
        </p:txBody>
      </p:sp>
      <p:sp>
        <p:nvSpPr>
          <p:cNvPr id="3" name="Content Placeholder 2"/>
          <p:cNvSpPr>
            <a:spLocks noGrp="1"/>
          </p:cNvSpPr>
          <p:nvPr>
            <p:ph idx="1"/>
          </p:nvPr>
        </p:nvSpPr>
        <p:spPr>
          <a:xfrm>
            <a:off x="677334" y="1408176"/>
            <a:ext cx="8596668" cy="5239511"/>
          </a:xfrm>
        </p:spPr>
        <p:txBody>
          <a:bodyPr>
            <a:normAutofit/>
          </a:bodyPr>
          <a:lstStyle/>
          <a:p>
            <a:pPr>
              <a:buFont typeface="+mj-lt"/>
              <a:buAutoNum type="arabicPeriod"/>
            </a:pPr>
            <a:r>
              <a:rPr lang="en-US" dirty="0" smtClean="0"/>
              <a:t>Launch </a:t>
            </a:r>
            <a:r>
              <a:rPr lang="en-US" dirty="0"/>
              <a:t>the Server Manager.</a:t>
            </a:r>
          </a:p>
          <a:p>
            <a:pPr>
              <a:buFont typeface="+mj-lt"/>
              <a:buAutoNum type="arabicPeriod"/>
            </a:pPr>
            <a:r>
              <a:rPr lang="en-US" dirty="0"/>
              <a:t>In the right-hand menu, click on Manage &gt; Add roles and functionalities.</a:t>
            </a:r>
          </a:p>
          <a:p>
            <a:pPr>
              <a:buFont typeface="+mj-lt"/>
              <a:buAutoNum type="arabicPeriod"/>
            </a:pPr>
            <a:r>
              <a:rPr lang="en-US" dirty="0"/>
              <a:t>Select “Install based on a role of functionality” and click on “Next”.</a:t>
            </a:r>
          </a:p>
          <a:p>
            <a:pPr>
              <a:buFont typeface="+mj-lt"/>
              <a:buAutoNum type="arabicPeriod"/>
            </a:pPr>
            <a:r>
              <a:rPr lang="en-US" dirty="0"/>
              <a:t>Select the server where you want to install the backup functionality.</a:t>
            </a:r>
          </a:p>
          <a:p>
            <a:pPr>
              <a:buFont typeface="+mj-lt"/>
              <a:buAutoNum type="arabicPeriod"/>
            </a:pPr>
            <a:r>
              <a:rPr lang="en-US" dirty="0"/>
              <a:t>Click on “Next” since you do not want to install a specific control.</a:t>
            </a:r>
          </a:p>
          <a:p>
            <a:pPr>
              <a:buFont typeface="+mj-lt"/>
              <a:buAutoNum type="arabicPeriod"/>
            </a:pPr>
            <a:r>
              <a:rPr lang="en-US" dirty="0"/>
              <a:t>Select “Windows Server Backup” from the list and click on “Next". If “Windows Server Backup” is not displayed on the list, use the vertical scroll bar located at the right of the functionalities list.</a:t>
            </a:r>
          </a:p>
          <a:p>
            <a:pPr>
              <a:buFont typeface="+mj-lt"/>
              <a:buAutoNum type="arabicPeriod"/>
            </a:pPr>
            <a:r>
              <a:rPr lang="en-US" dirty="0"/>
              <a:t>Place a checkmark in “Automatically restart the destination server, if necessary” and click on “Yes” and “Install” to launch the install of Windows Server Backup.</a:t>
            </a:r>
          </a:p>
          <a:p>
            <a:pPr>
              <a:buFont typeface="+mj-lt"/>
              <a:buAutoNum type="arabicPeriod"/>
            </a:pPr>
            <a:r>
              <a:rPr lang="en-US" dirty="0"/>
              <a:t>The install process will run in the background, you can close the window by clicking on “Close”.</a:t>
            </a:r>
          </a:p>
          <a:p>
            <a:pPr>
              <a:buFont typeface="+mj-lt"/>
              <a:buAutoNum type="arabicPeriod"/>
            </a:pPr>
            <a:r>
              <a:rPr lang="en-US" dirty="0"/>
              <a:t>You can click on the Notifications Center icon (in right upper corner of the Server Manager) to see the progress of the installation.</a:t>
            </a:r>
          </a:p>
          <a:p>
            <a:endParaRPr lang="en-GB" dirty="0"/>
          </a:p>
        </p:txBody>
      </p:sp>
    </p:spTree>
    <p:extLst>
      <p:ext uri="{BB962C8B-B14F-4D97-AF65-F5344CB8AC3E}">
        <p14:creationId xmlns:p14="http://schemas.microsoft.com/office/powerpoint/2010/main" val="954515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Practical: </a:t>
            </a:r>
            <a:r>
              <a:rPr lang="en-GB" dirty="0" smtClean="0"/>
              <a:t>Use </a:t>
            </a:r>
            <a:r>
              <a:rPr lang="en-GB" dirty="0"/>
              <a:t>Windows Server Backup</a:t>
            </a:r>
          </a:p>
        </p:txBody>
      </p:sp>
      <p:sp>
        <p:nvSpPr>
          <p:cNvPr id="3" name="Content Placeholder 2"/>
          <p:cNvSpPr>
            <a:spLocks noGrp="1"/>
          </p:cNvSpPr>
          <p:nvPr>
            <p:ph idx="1"/>
          </p:nvPr>
        </p:nvSpPr>
        <p:spPr>
          <a:xfrm>
            <a:off x="677334" y="1618488"/>
            <a:ext cx="8596668" cy="4882895"/>
          </a:xfrm>
        </p:spPr>
        <p:txBody>
          <a:bodyPr>
            <a:normAutofit fontScale="92500" lnSpcReduction="20000"/>
          </a:bodyPr>
          <a:lstStyle/>
          <a:p>
            <a:pPr marL="514350" indent="-514350">
              <a:buFont typeface="+mj-lt"/>
              <a:buAutoNum type="arabicPeriod"/>
            </a:pPr>
            <a:r>
              <a:rPr lang="en-US" sz="3200" dirty="0" smtClean="0"/>
              <a:t>Once </a:t>
            </a:r>
            <a:r>
              <a:rPr lang="en-US" sz="3200" dirty="0"/>
              <a:t>the install has successfully completed, you </a:t>
            </a:r>
            <a:r>
              <a:rPr lang="en-US" sz="3200" u="sng" dirty="0"/>
              <a:t>can launch the backup management utility from the Tool menu of the Server Manager</a:t>
            </a:r>
            <a:r>
              <a:rPr lang="en-US" sz="3200" dirty="0"/>
              <a:t>. </a:t>
            </a:r>
            <a:endParaRPr lang="en-US" sz="3200" dirty="0" smtClean="0"/>
          </a:p>
          <a:p>
            <a:pPr marL="514350" indent="-514350">
              <a:buFont typeface="+mj-lt"/>
              <a:buAutoNum type="arabicPeriod"/>
            </a:pPr>
            <a:r>
              <a:rPr lang="en-US" sz="3200" dirty="0" smtClean="0"/>
              <a:t>Selecting configure performance and Custom allows you to set up incremental backups.</a:t>
            </a:r>
          </a:p>
          <a:p>
            <a:r>
              <a:rPr lang="en-US" sz="3200" dirty="0" smtClean="0"/>
              <a:t>The </a:t>
            </a:r>
            <a:r>
              <a:rPr lang="en-US" sz="3200" dirty="0"/>
              <a:t>Windows Server Backup utility lets you create and manage backups, restore files and see the system’s status.  </a:t>
            </a:r>
            <a:endParaRPr lang="en-US" sz="3200" dirty="0" smtClean="0"/>
          </a:p>
          <a:p>
            <a:r>
              <a:rPr lang="en-US" sz="3200" dirty="0" smtClean="0"/>
              <a:t>It </a:t>
            </a:r>
            <a:r>
              <a:rPr lang="en-US" sz="3200" dirty="0"/>
              <a:t>also lets you plan complete or personalized (specific disks, for example) server backups.</a:t>
            </a:r>
          </a:p>
          <a:p>
            <a:endParaRPr lang="en-GB" dirty="0"/>
          </a:p>
        </p:txBody>
      </p:sp>
    </p:spTree>
    <p:extLst>
      <p:ext uri="{BB962C8B-B14F-4D97-AF65-F5344CB8AC3E}">
        <p14:creationId xmlns:p14="http://schemas.microsoft.com/office/powerpoint/2010/main" val="2823849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Practical: </a:t>
            </a:r>
            <a:r>
              <a:rPr lang="en-GB" dirty="0" smtClean="0"/>
              <a:t>Promote to Domain Controller</a:t>
            </a:r>
            <a:endParaRPr lang="en-GB" dirty="0"/>
          </a:p>
        </p:txBody>
      </p:sp>
      <p:sp>
        <p:nvSpPr>
          <p:cNvPr id="3" name="Content Placeholder 2"/>
          <p:cNvSpPr>
            <a:spLocks noGrp="1"/>
          </p:cNvSpPr>
          <p:nvPr>
            <p:ph idx="1"/>
          </p:nvPr>
        </p:nvSpPr>
        <p:spPr>
          <a:xfrm>
            <a:off x="677334" y="1389888"/>
            <a:ext cx="8596668" cy="5230368"/>
          </a:xfrm>
        </p:spPr>
        <p:txBody>
          <a:bodyPr>
            <a:normAutofit/>
          </a:bodyPr>
          <a:lstStyle/>
          <a:p>
            <a:pPr marL="0" indent="0">
              <a:buNone/>
            </a:pPr>
            <a:r>
              <a:rPr lang="en-US" sz="2400" dirty="0" smtClean="0"/>
              <a:t>A</a:t>
            </a:r>
            <a:r>
              <a:rPr lang="en-US" sz="2400" dirty="0"/>
              <a:t> </a:t>
            </a:r>
            <a:r>
              <a:rPr lang="en-US" sz="2400" b="1" dirty="0"/>
              <a:t>domain controller</a:t>
            </a:r>
            <a:r>
              <a:rPr lang="en-US" sz="2400" dirty="0"/>
              <a:t> (DC) is a server computer that responds to security authentication requests (logging in, checking permissions, etc.) within a Windows </a:t>
            </a:r>
            <a:r>
              <a:rPr lang="en-US" sz="2400" b="1" dirty="0"/>
              <a:t>domain</a:t>
            </a:r>
            <a:r>
              <a:rPr lang="en-US" sz="2400" dirty="0"/>
              <a:t>.</a:t>
            </a:r>
            <a:endParaRPr lang="en-GB" sz="2400" dirty="0" smtClean="0"/>
          </a:p>
          <a:p>
            <a:endParaRPr lang="en-GB" sz="2400" dirty="0"/>
          </a:p>
          <a:p>
            <a:pPr marL="457200" indent="-457200">
              <a:buFont typeface="+mj-lt"/>
              <a:buAutoNum type="arabicPeriod"/>
            </a:pPr>
            <a:r>
              <a:rPr lang="en-GB" sz="2400" dirty="0" smtClean="0"/>
              <a:t>Manage &gt; Add roles and features &gt; Install Active Directory domain services</a:t>
            </a:r>
          </a:p>
          <a:p>
            <a:pPr marL="457200" indent="-457200">
              <a:buFont typeface="+mj-lt"/>
              <a:buAutoNum type="arabicPeriod"/>
            </a:pPr>
            <a:r>
              <a:rPr lang="en-GB" sz="2400" b="1" u="sng" dirty="0" smtClean="0"/>
              <a:t>Don’t</a:t>
            </a:r>
            <a:r>
              <a:rPr lang="en-GB" sz="2400" dirty="0" smtClean="0"/>
              <a:t> enable Azure – Cloud based active directory</a:t>
            </a:r>
          </a:p>
          <a:p>
            <a:pPr marL="457200" indent="-457200">
              <a:buFont typeface="+mj-lt"/>
              <a:buAutoNum type="arabicPeriod"/>
            </a:pPr>
            <a:r>
              <a:rPr lang="en-GB" sz="2400" dirty="0" smtClean="0"/>
              <a:t>Promote server to domain controller</a:t>
            </a:r>
          </a:p>
          <a:p>
            <a:pPr marL="457200" indent="-457200">
              <a:buFont typeface="+mj-lt"/>
              <a:buAutoNum type="arabicPeriod"/>
            </a:pPr>
            <a:r>
              <a:rPr lang="en-GB" sz="2400" dirty="0" smtClean="0"/>
              <a:t>Add new forest – Default – 2016 functional level</a:t>
            </a:r>
          </a:p>
          <a:p>
            <a:pPr marL="457200" indent="-457200">
              <a:buFont typeface="+mj-lt"/>
              <a:buAutoNum type="arabicPeriod"/>
            </a:pPr>
            <a:r>
              <a:rPr lang="en-GB" sz="2400" dirty="0" smtClean="0"/>
              <a:t>Name + password</a:t>
            </a:r>
          </a:p>
          <a:p>
            <a:pPr marL="457200" indent="-457200">
              <a:buFont typeface="+mj-lt"/>
              <a:buAutoNum type="arabicPeriod"/>
            </a:pPr>
            <a:r>
              <a:rPr lang="en-GB" sz="2400" dirty="0" smtClean="0"/>
              <a:t>Keep clicking next and install</a:t>
            </a:r>
          </a:p>
        </p:txBody>
      </p:sp>
    </p:spTree>
    <p:extLst>
      <p:ext uri="{BB962C8B-B14F-4D97-AF65-F5344CB8AC3E}">
        <p14:creationId xmlns:p14="http://schemas.microsoft.com/office/powerpoint/2010/main" val="1989440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Practical: </a:t>
            </a:r>
            <a:r>
              <a:rPr lang="en-GB" dirty="0" smtClean="0"/>
              <a:t>Active Directory</a:t>
            </a:r>
            <a:endParaRPr lang="en-GB" dirty="0"/>
          </a:p>
        </p:txBody>
      </p:sp>
      <p:sp>
        <p:nvSpPr>
          <p:cNvPr id="3" name="Content Placeholder 2"/>
          <p:cNvSpPr>
            <a:spLocks noGrp="1"/>
          </p:cNvSpPr>
          <p:nvPr>
            <p:ph idx="1"/>
          </p:nvPr>
        </p:nvSpPr>
        <p:spPr>
          <a:xfrm>
            <a:off x="677334" y="1426464"/>
            <a:ext cx="8596668" cy="5202935"/>
          </a:xfrm>
        </p:spPr>
        <p:txBody>
          <a:bodyPr>
            <a:normAutofit/>
          </a:bodyPr>
          <a:lstStyle/>
          <a:p>
            <a:pPr marL="0" indent="0">
              <a:buNone/>
            </a:pPr>
            <a:r>
              <a:rPr lang="en-US" dirty="0"/>
              <a:t>Active Directory is a centralized and standardized system that automates network management of user data, security, and distributed resources, and enables interoperation with other directories. Active Directory is designed especially for distributed networking environments.</a:t>
            </a:r>
            <a:endParaRPr lang="en-GB" dirty="0" smtClean="0"/>
          </a:p>
          <a:p>
            <a:endParaRPr lang="en-GB" dirty="0"/>
          </a:p>
          <a:p>
            <a:pPr>
              <a:buFont typeface="+mj-lt"/>
              <a:buAutoNum type="arabicPeriod"/>
            </a:pPr>
            <a:r>
              <a:rPr lang="en-GB" dirty="0" smtClean="0"/>
              <a:t>Tools &gt; Active directory User and computers</a:t>
            </a:r>
          </a:p>
          <a:p>
            <a:pPr>
              <a:buFont typeface="+mj-lt"/>
              <a:buAutoNum type="arabicPeriod"/>
            </a:pPr>
            <a:r>
              <a:rPr lang="en-GB" dirty="0" smtClean="0"/>
              <a:t>New organisational unit (Set to protect container against accidental deletion)</a:t>
            </a:r>
          </a:p>
          <a:p>
            <a:pPr>
              <a:buFont typeface="+mj-lt"/>
              <a:buAutoNum type="arabicPeriod"/>
            </a:pPr>
            <a:r>
              <a:rPr lang="en-GB" dirty="0" smtClean="0"/>
              <a:t>Create a company organisational Unit (</a:t>
            </a:r>
            <a:r>
              <a:rPr lang="en-GB" dirty="0" err="1" smtClean="0"/>
              <a:t>e.g</a:t>
            </a:r>
            <a:r>
              <a:rPr lang="en-GB" dirty="0" smtClean="0"/>
              <a:t> ABC Computing)</a:t>
            </a:r>
          </a:p>
          <a:p>
            <a:pPr>
              <a:buFont typeface="+mj-lt"/>
              <a:buAutoNum type="arabicPeriod"/>
            </a:pPr>
            <a:r>
              <a:rPr lang="en-GB" dirty="0" smtClean="0"/>
              <a:t>Within that create a Users Folder</a:t>
            </a:r>
          </a:p>
          <a:p>
            <a:pPr>
              <a:buFont typeface="+mj-lt"/>
              <a:buAutoNum type="arabicPeriod"/>
            </a:pPr>
            <a:r>
              <a:rPr lang="en-GB" dirty="0" smtClean="0"/>
              <a:t>Create one user – Set to change password Next time</a:t>
            </a:r>
          </a:p>
          <a:p>
            <a:pPr>
              <a:buFont typeface="+mj-lt"/>
              <a:buAutoNum type="arabicPeriod"/>
            </a:pPr>
            <a:r>
              <a:rPr lang="en-GB" dirty="0" smtClean="0"/>
              <a:t>Create a new group – call it </a:t>
            </a:r>
            <a:r>
              <a:rPr lang="en-GB" u="sng" dirty="0" smtClean="0"/>
              <a:t>SG-</a:t>
            </a:r>
            <a:r>
              <a:rPr lang="en-GB" u="sng" dirty="0" err="1" smtClean="0"/>
              <a:t>SharedData</a:t>
            </a:r>
            <a:r>
              <a:rPr lang="en-GB" u="sng" dirty="0" smtClean="0"/>
              <a:t>-RW</a:t>
            </a:r>
          </a:p>
          <a:p>
            <a:pPr>
              <a:buFont typeface="+mj-lt"/>
              <a:buAutoNum type="arabicPeriod"/>
            </a:pPr>
            <a:r>
              <a:rPr lang="en-GB" dirty="0" smtClean="0"/>
              <a:t>(Scope: Global, Type Security).</a:t>
            </a:r>
          </a:p>
          <a:p>
            <a:pPr>
              <a:buFont typeface="+mj-lt"/>
              <a:buAutoNum type="arabicPeriod"/>
            </a:pPr>
            <a:r>
              <a:rPr lang="en-GB" dirty="0" smtClean="0"/>
              <a:t>Add your user to the security group</a:t>
            </a:r>
          </a:p>
          <a:p>
            <a:pPr>
              <a:buFont typeface="+mj-lt"/>
              <a:buAutoNum type="arabicPeriod"/>
            </a:pPr>
            <a:r>
              <a:rPr lang="en-GB" dirty="0" smtClean="0"/>
              <a:t>Active Directory Admin Centre &gt; Enable Recycle bin</a:t>
            </a:r>
          </a:p>
        </p:txBody>
      </p:sp>
    </p:spTree>
    <p:extLst>
      <p:ext uri="{BB962C8B-B14F-4D97-AF65-F5344CB8AC3E}">
        <p14:creationId xmlns:p14="http://schemas.microsoft.com/office/powerpoint/2010/main" val="2189920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t>NOS Security</a:t>
            </a:r>
            <a:endParaRPr lang="en-GB" dirty="0"/>
          </a:p>
        </p:txBody>
      </p:sp>
      <p:sp>
        <p:nvSpPr>
          <p:cNvPr id="3" name="Subtitle 2"/>
          <p:cNvSpPr>
            <a:spLocks noGrp="1"/>
          </p:cNvSpPr>
          <p:nvPr>
            <p:ph type="subTitle" idx="1"/>
          </p:nvPr>
        </p:nvSpPr>
        <p:spPr/>
        <p:txBody>
          <a:bodyPr/>
          <a:lstStyle/>
          <a:p>
            <a:r>
              <a:rPr lang="en-GB" dirty="0"/>
              <a:t>Theory leading to Assignment </a:t>
            </a:r>
            <a:r>
              <a:rPr lang="en-GB" dirty="0" smtClean="0"/>
              <a:t>1</a:t>
            </a:r>
          </a:p>
        </p:txBody>
      </p:sp>
    </p:spTree>
    <p:extLst>
      <p:ext uri="{BB962C8B-B14F-4D97-AF65-F5344CB8AC3E}">
        <p14:creationId xmlns:p14="http://schemas.microsoft.com/office/powerpoint/2010/main" val="907915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t>NOS </a:t>
            </a:r>
            <a:r>
              <a:rPr lang="en-GB" i="1" dirty="0" smtClean="0"/>
              <a:t>security</a:t>
            </a:r>
            <a:r>
              <a:rPr lang="en-GB" dirty="0" smtClean="0"/>
              <a:t>:</a:t>
            </a:r>
            <a:endParaRPr lang="en-GB" dirty="0"/>
          </a:p>
        </p:txBody>
      </p:sp>
      <p:sp>
        <p:nvSpPr>
          <p:cNvPr id="3" name="Content Placeholder 2"/>
          <p:cNvSpPr>
            <a:spLocks noGrp="1"/>
          </p:cNvSpPr>
          <p:nvPr>
            <p:ph idx="1"/>
          </p:nvPr>
        </p:nvSpPr>
        <p:spPr/>
        <p:txBody>
          <a:bodyPr/>
          <a:lstStyle/>
          <a:p>
            <a:r>
              <a:rPr lang="en-GB" b="1" dirty="0"/>
              <a:t>Management of updates/patches: </a:t>
            </a:r>
            <a:r>
              <a:rPr lang="en-GB" dirty="0"/>
              <a:t>Keeping your server software </a:t>
            </a:r>
            <a:r>
              <a:rPr lang="en-GB" dirty="0" smtClean="0"/>
              <a:t>and client installed software </a:t>
            </a:r>
            <a:r>
              <a:rPr lang="en-GB" dirty="0" err="1" smtClean="0"/>
              <a:t>uptodate</a:t>
            </a:r>
            <a:r>
              <a:rPr lang="en-GB" dirty="0" smtClean="0"/>
              <a:t> </a:t>
            </a:r>
            <a:r>
              <a:rPr lang="en-GB" dirty="0"/>
              <a:t>will eliminate potential holes in security</a:t>
            </a:r>
            <a:r>
              <a:rPr lang="en-GB" dirty="0" smtClean="0"/>
              <a:t>. </a:t>
            </a:r>
            <a:endParaRPr lang="en-GB" dirty="0"/>
          </a:p>
          <a:p>
            <a:r>
              <a:rPr lang="en-GB" b="1" dirty="0"/>
              <a:t>Anti-virus protection: </a:t>
            </a:r>
            <a:r>
              <a:rPr lang="en-GB" dirty="0"/>
              <a:t>Essential on a server. Microsoft Endpoint </a:t>
            </a:r>
            <a:r>
              <a:rPr lang="en-GB" dirty="0" smtClean="0"/>
              <a:t>is </a:t>
            </a:r>
            <a:r>
              <a:rPr lang="en-GB" dirty="0"/>
              <a:t>an example that protects servers and devices on the network. Alerts can be set to notify the Admin but usual kills viruses automatically.</a:t>
            </a:r>
          </a:p>
          <a:p>
            <a:r>
              <a:rPr lang="en-GB" b="1" dirty="0"/>
              <a:t>Physical access policies: </a:t>
            </a:r>
            <a:r>
              <a:rPr lang="en-GB" dirty="0"/>
              <a:t>Who can access your server? Key coded or locked servers rooms are essential. Access should be restricted only to admin.</a:t>
            </a:r>
          </a:p>
          <a:p>
            <a:r>
              <a:rPr lang="en-GB" b="1" dirty="0"/>
              <a:t>Service access policies: </a:t>
            </a:r>
            <a:r>
              <a:rPr lang="en-GB" dirty="0"/>
              <a:t>Examples include e-mail, file, web and </a:t>
            </a:r>
            <a:r>
              <a:rPr lang="en-GB" dirty="0" smtClean="0"/>
              <a:t>printing. Who needs access to what? Policy's </a:t>
            </a:r>
            <a:r>
              <a:rPr lang="en-GB" dirty="0"/>
              <a:t>should ensure that only users who need services have access to them.</a:t>
            </a:r>
          </a:p>
        </p:txBody>
      </p:sp>
    </p:spTree>
    <p:extLst>
      <p:ext uri="{BB962C8B-B14F-4D97-AF65-F5344CB8AC3E}">
        <p14:creationId xmlns:p14="http://schemas.microsoft.com/office/powerpoint/2010/main" val="2530955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t>NOS security </a:t>
            </a:r>
            <a:r>
              <a:rPr lang="en-GB" i="1" dirty="0" smtClean="0"/>
              <a:t>cont.</a:t>
            </a:r>
            <a:endParaRPr lang="en-GB" dirty="0"/>
          </a:p>
        </p:txBody>
      </p:sp>
      <p:sp>
        <p:nvSpPr>
          <p:cNvPr id="3" name="Content Placeholder 2"/>
          <p:cNvSpPr>
            <a:spLocks noGrp="1"/>
          </p:cNvSpPr>
          <p:nvPr>
            <p:ph idx="1"/>
          </p:nvPr>
        </p:nvSpPr>
        <p:spPr/>
        <p:txBody>
          <a:bodyPr/>
          <a:lstStyle/>
          <a:p>
            <a:r>
              <a:rPr lang="en-GB" b="1" dirty="0"/>
              <a:t>User access policies: </a:t>
            </a:r>
            <a:r>
              <a:rPr lang="en-GB" dirty="0"/>
              <a:t>Who has access to the network? Users should have username and passwords setup and only access to data essential to their role.</a:t>
            </a:r>
          </a:p>
          <a:p>
            <a:r>
              <a:rPr lang="en-GB" b="1" dirty="0"/>
              <a:t>Policy management: </a:t>
            </a:r>
            <a:r>
              <a:rPr lang="en-GB" dirty="0"/>
              <a:t>Through group policy management network admins can restrict user access and control what they can add and change.</a:t>
            </a:r>
          </a:p>
          <a:p>
            <a:r>
              <a:rPr lang="en-GB" b="1" dirty="0"/>
              <a:t>User and group audits: </a:t>
            </a:r>
            <a:r>
              <a:rPr lang="en-GB" dirty="0"/>
              <a:t>Maintaining a log and monitoring users network usage to maintain security. Can be set in Group policy. Firewalls and filters could restrict access to undesirable websites.</a:t>
            </a:r>
          </a:p>
          <a:p>
            <a:r>
              <a:rPr lang="en-GB" b="1" dirty="0"/>
              <a:t>Continual vetting of access: </a:t>
            </a:r>
            <a:r>
              <a:rPr lang="en-GB" dirty="0"/>
              <a:t>Consistent consideration of who should have access to what. Based on job role and audits.</a:t>
            </a:r>
          </a:p>
        </p:txBody>
      </p:sp>
    </p:spTree>
    <p:extLst>
      <p:ext uri="{BB962C8B-B14F-4D97-AF65-F5344CB8AC3E}">
        <p14:creationId xmlns:p14="http://schemas.microsoft.com/office/powerpoint/2010/main" val="1686849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t>NOS </a:t>
            </a:r>
            <a:r>
              <a:rPr lang="en-GB" i="1" dirty="0" smtClean="0"/>
              <a:t>security cont.</a:t>
            </a:r>
            <a:endParaRPr lang="en-GB" dirty="0"/>
          </a:p>
        </p:txBody>
      </p:sp>
      <p:sp>
        <p:nvSpPr>
          <p:cNvPr id="3" name="Content Placeholder 2"/>
          <p:cNvSpPr>
            <a:spLocks noGrp="1"/>
          </p:cNvSpPr>
          <p:nvPr>
            <p:ph idx="1"/>
          </p:nvPr>
        </p:nvSpPr>
        <p:spPr/>
        <p:txBody>
          <a:bodyPr/>
          <a:lstStyle/>
          <a:p>
            <a:r>
              <a:rPr lang="en-GB" b="1" dirty="0"/>
              <a:t>Authentication policies and practice: </a:t>
            </a:r>
            <a:r>
              <a:rPr lang="en-GB" dirty="0"/>
              <a:t>Methods put in place to safeguard access to network services including internet. Password or fingerprint scanners could be considers as ways to authenticate access.</a:t>
            </a:r>
          </a:p>
          <a:p>
            <a:r>
              <a:rPr lang="en-GB" b="1" dirty="0"/>
              <a:t>Password policy: </a:t>
            </a:r>
            <a:r>
              <a:rPr lang="en-GB" dirty="0"/>
              <a:t>Passwords could be set to change every 90 days or have a minimum of 8 characters with numbers, uppercase and lowercase lettering.</a:t>
            </a:r>
          </a:p>
        </p:txBody>
      </p:sp>
    </p:spTree>
    <p:extLst>
      <p:ext uri="{BB962C8B-B14F-4D97-AF65-F5344CB8AC3E}">
        <p14:creationId xmlns:p14="http://schemas.microsoft.com/office/powerpoint/2010/main" val="143133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a:t>Disaster recovery</a:t>
            </a:r>
            <a:endParaRPr lang="en-GB" dirty="0"/>
          </a:p>
        </p:txBody>
      </p:sp>
      <p:sp>
        <p:nvSpPr>
          <p:cNvPr id="3" name="Subtitle 2"/>
          <p:cNvSpPr>
            <a:spLocks noGrp="1"/>
          </p:cNvSpPr>
          <p:nvPr>
            <p:ph type="subTitle" idx="1"/>
          </p:nvPr>
        </p:nvSpPr>
        <p:spPr/>
        <p:txBody>
          <a:bodyPr/>
          <a:lstStyle/>
          <a:p>
            <a:r>
              <a:rPr lang="en-GB" dirty="0"/>
              <a:t>Theory leading to Assignment </a:t>
            </a:r>
            <a:r>
              <a:rPr lang="en-GB" dirty="0" smtClean="0"/>
              <a:t>1</a:t>
            </a:r>
          </a:p>
        </p:txBody>
      </p:sp>
    </p:spTree>
    <p:extLst>
      <p:ext uri="{BB962C8B-B14F-4D97-AF65-F5344CB8AC3E}">
        <p14:creationId xmlns:p14="http://schemas.microsoft.com/office/powerpoint/2010/main" val="1922605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Unit 27 – Network Operating Systems</a:t>
            </a:r>
            <a:r>
              <a:rPr lang="en-GB" b="1" u="sng" dirty="0"/>
              <a:t/>
            </a:r>
            <a:br>
              <a:rPr lang="en-GB" b="1" u="sng" dirty="0"/>
            </a:br>
            <a:r>
              <a:rPr lang="en-GB" b="1" u="sng" dirty="0"/>
              <a:t>Assignment 1 - Task 1.2</a:t>
            </a:r>
            <a:endParaRPr lang="en-GB" dirty="0"/>
          </a:p>
        </p:txBody>
      </p:sp>
      <p:sp>
        <p:nvSpPr>
          <p:cNvPr id="3" name="Content Placeholder 2"/>
          <p:cNvSpPr>
            <a:spLocks noGrp="1"/>
          </p:cNvSpPr>
          <p:nvPr>
            <p:ph idx="1"/>
          </p:nvPr>
        </p:nvSpPr>
        <p:spPr>
          <a:xfrm>
            <a:off x="677334" y="2160589"/>
            <a:ext cx="8596668" cy="4629510"/>
          </a:xfrm>
        </p:spPr>
        <p:txBody>
          <a:bodyPr>
            <a:normAutofit fontScale="92500" lnSpcReduction="20000"/>
          </a:bodyPr>
          <a:lstStyle/>
          <a:p>
            <a:r>
              <a:rPr lang="en-GB" sz="2800" dirty="0"/>
              <a:t>Now as part of 1.2 discuss the benefits of NOS security. </a:t>
            </a:r>
          </a:p>
          <a:p>
            <a:endParaRPr lang="en-GB" sz="2800" dirty="0"/>
          </a:p>
          <a:p>
            <a:r>
              <a:rPr lang="en-GB" sz="2800" dirty="0"/>
              <a:t>Cover the following points:</a:t>
            </a:r>
            <a:r>
              <a:rPr lang="en-GB" sz="2800" i="1" dirty="0"/>
              <a:t> </a:t>
            </a:r>
            <a:r>
              <a:rPr lang="en-GB" sz="2800" dirty="0"/>
              <a:t>management of updates/patches, anti-virus protection, physical access policies, service access policies, user access policies, policy management, user audits, group audits, continual vetting of access, authentication policies and practice, password policy</a:t>
            </a:r>
          </a:p>
          <a:p>
            <a:endParaRPr lang="en-GB" sz="2800" dirty="0"/>
          </a:p>
          <a:p>
            <a:r>
              <a:rPr lang="en-GB" sz="2800" u="sng" dirty="0"/>
              <a:t>Use Harvard referencing and examples whenever possible.</a:t>
            </a:r>
          </a:p>
          <a:p>
            <a:endParaRPr lang="en-GB" sz="2800" dirty="0"/>
          </a:p>
          <a:p>
            <a:endParaRPr lang="en-GB" dirty="0"/>
          </a:p>
        </p:txBody>
      </p:sp>
    </p:spTree>
    <p:extLst>
      <p:ext uri="{BB962C8B-B14F-4D97-AF65-F5344CB8AC3E}">
        <p14:creationId xmlns:p14="http://schemas.microsoft.com/office/powerpoint/2010/main" val="4252529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Practical: </a:t>
            </a:r>
            <a:r>
              <a:rPr lang="en-GB" dirty="0"/>
              <a:t>Dynamic Host Configuration Protocol (</a:t>
            </a:r>
            <a:r>
              <a:rPr lang="en-GB" b="1" dirty="0"/>
              <a:t>DHCP</a:t>
            </a:r>
            <a:r>
              <a:rPr lang="en-GB" dirty="0"/>
              <a:t>)</a:t>
            </a:r>
          </a:p>
        </p:txBody>
      </p:sp>
      <p:sp>
        <p:nvSpPr>
          <p:cNvPr id="3" name="Content Placeholder 2"/>
          <p:cNvSpPr>
            <a:spLocks noGrp="1"/>
          </p:cNvSpPr>
          <p:nvPr>
            <p:ph idx="1"/>
          </p:nvPr>
        </p:nvSpPr>
        <p:spPr/>
        <p:txBody>
          <a:bodyPr/>
          <a:lstStyle/>
          <a:p>
            <a:pPr marL="0" indent="0">
              <a:buNone/>
            </a:pPr>
            <a:r>
              <a:rPr lang="en-US" dirty="0" smtClean="0"/>
              <a:t>Protocol </a:t>
            </a:r>
            <a:r>
              <a:rPr lang="en-US" dirty="0"/>
              <a:t>used on TCP/IP networks whereby a </a:t>
            </a:r>
            <a:r>
              <a:rPr lang="en-US" b="1" dirty="0"/>
              <a:t>DHCP</a:t>
            </a:r>
            <a:r>
              <a:rPr lang="en-US" dirty="0"/>
              <a:t> server dynamically assigns an IP address and other network configuration parameters to each device on a network so they can communicate with other IP networks</a:t>
            </a:r>
            <a:r>
              <a:rPr lang="en-US" dirty="0" smtClean="0"/>
              <a:t>.</a:t>
            </a:r>
          </a:p>
          <a:p>
            <a:pPr marL="0" indent="0">
              <a:buNone/>
            </a:pPr>
            <a:r>
              <a:rPr lang="en-US" dirty="0" smtClean="0"/>
              <a:t>You will setup DHCP and configure a scope for your network.</a:t>
            </a:r>
          </a:p>
          <a:p>
            <a:pPr>
              <a:buFont typeface="+mj-lt"/>
              <a:buAutoNum type="arabicPeriod"/>
            </a:pPr>
            <a:r>
              <a:rPr lang="en-US" dirty="0" smtClean="0"/>
              <a:t>Manage &gt; Add roles &amp; features &gt; DHCP Server &gt; install</a:t>
            </a:r>
          </a:p>
          <a:p>
            <a:pPr>
              <a:buFont typeface="+mj-lt"/>
              <a:buAutoNum type="arabicPeriod"/>
            </a:pPr>
            <a:r>
              <a:rPr lang="en-US" u="sng" dirty="0" smtClean="0"/>
              <a:t>Select complete DHCP configuration</a:t>
            </a:r>
          </a:p>
          <a:p>
            <a:pPr>
              <a:buFont typeface="+mj-lt"/>
              <a:buAutoNum type="arabicPeriod"/>
            </a:pPr>
            <a:r>
              <a:rPr lang="en-US" dirty="0" smtClean="0"/>
              <a:t>Check credentials &gt; Authorize &gt; Close window</a:t>
            </a:r>
          </a:p>
          <a:p>
            <a:pPr>
              <a:buFont typeface="+mj-lt"/>
              <a:buAutoNum type="arabicPeriod"/>
            </a:pPr>
            <a:r>
              <a:rPr lang="en-US" dirty="0" smtClean="0"/>
              <a:t>Tools &gt; DHCP &gt; Right click DHCP &gt; New Scope</a:t>
            </a:r>
          </a:p>
          <a:p>
            <a:pPr>
              <a:buFont typeface="+mj-lt"/>
              <a:buAutoNum type="arabicPeriod"/>
            </a:pPr>
            <a:r>
              <a:rPr lang="en-US" dirty="0" smtClean="0"/>
              <a:t>Give it a name </a:t>
            </a:r>
          </a:p>
          <a:p>
            <a:pPr>
              <a:buFont typeface="+mj-lt"/>
              <a:buAutoNum type="arabicPeriod"/>
            </a:pPr>
            <a:r>
              <a:rPr lang="en-US" dirty="0" smtClean="0"/>
              <a:t>Configure range – See next slide</a:t>
            </a:r>
          </a:p>
          <a:p>
            <a:pPr marL="0" indent="0">
              <a:buNone/>
            </a:pPr>
            <a:endParaRPr lang="en-GB" dirty="0"/>
          </a:p>
        </p:txBody>
      </p:sp>
    </p:spTree>
    <p:extLst>
      <p:ext uri="{BB962C8B-B14F-4D97-AF65-F5344CB8AC3E}">
        <p14:creationId xmlns:p14="http://schemas.microsoft.com/office/powerpoint/2010/main" val="1690800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Practical: </a:t>
            </a:r>
            <a:r>
              <a:rPr lang="en-GB" dirty="0"/>
              <a:t>Dynamic Host Configuration Protocol (</a:t>
            </a:r>
            <a:r>
              <a:rPr lang="en-GB" b="1" dirty="0"/>
              <a:t>DHCP</a:t>
            </a:r>
            <a:r>
              <a:rPr lang="en-GB" dirty="0"/>
              <a:t>)</a:t>
            </a:r>
          </a:p>
        </p:txBody>
      </p:sp>
      <p:sp>
        <p:nvSpPr>
          <p:cNvPr id="4" name="Content Placeholder 3"/>
          <p:cNvSpPr>
            <a:spLocks noGrp="1"/>
          </p:cNvSpPr>
          <p:nvPr>
            <p:ph idx="1"/>
          </p:nvPr>
        </p:nvSpPr>
        <p:spPr>
          <a:xfrm>
            <a:off x="677333" y="2160589"/>
            <a:ext cx="3784939" cy="3880773"/>
          </a:xfrm>
        </p:spPr>
        <p:txBody>
          <a:bodyPr/>
          <a:lstStyle/>
          <a:p>
            <a:r>
              <a:rPr lang="en-GB" dirty="0" smtClean="0"/>
              <a:t>Example scope shows 200 IP addresses in it’s scope</a:t>
            </a:r>
          </a:p>
          <a:p>
            <a:r>
              <a:rPr lang="en-GB" dirty="0" smtClean="0"/>
              <a:t>Page after allows you to set up IP addresses that are excluded from this range or delay speed.</a:t>
            </a:r>
          </a:p>
          <a:p>
            <a:r>
              <a:rPr lang="en-GB" dirty="0" smtClean="0"/>
              <a:t>You can also change the lease. How long the IP addresses available to the device.</a:t>
            </a:r>
            <a:endParaRPr lang="en-GB" dirty="0"/>
          </a:p>
        </p:txBody>
      </p:sp>
      <p:pic>
        <p:nvPicPr>
          <p:cNvPr id="5" name="Picture 4"/>
          <p:cNvPicPr>
            <a:picLocks noChangeAspect="1"/>
          </p:cNvPicPr>
          <p:nvPr/>
        </p:nvPicPr>
        <p:blipFill rotWithShape="1">
          <a:blip r:embed="rId2"/>
          <a:srcRect l="24704" t="29911" r="59255" b="30681"/>
          <a:stretch/>
        </p:blipFill>
        <p:spPr>
          <a:xfrm>
            <a:off x="4624065" y="1329788"/>
            <a:ext cx="6568191" cy="5445916"/>
          </a:xfrm>
          <a:prstGeom prst="rect">
            <a:avLst/>
          </a:prstGeom>
        </p:spPr>
      </p:pic>
      <p:pic>
        <p:nvPicPr>
          <p:cNvPr id="6" name="Picture 5"/>
          <p:cNvPicPr>
            <a:picLocks noChangeAspect="1"/>
          </p:cNvPicPr>
          <p:nvPr/>
        </p:nvPicPr>
        <p:blipFill rotWithShape="1">
          <a:blip r:embed="rId3"/>
          <a:srcRect l="24582" t="29976" r="59260" b="30704"/>
          <a:stretch/>
        </p:blipFill>
        <p:spPr>
          <a:xfrm>
            <a:off x="1344168" y="4760722"/>
            <a:ext cx="2553602" cy="2097278"/>
          </a:xfrm>
          <a:prstGeom prst="rect">
            <a:avLst/>
          </a:prstGeom>
        </p:spPr>
      </p:pic>
    </p:spTree>
    <p:extLst>
      <p:ext uri="{BB962C8B-B14F-4D97-AF65-F5344CB8AC3E}">
        <p14:creationId xmlns:p14="http://schemas.microsoft.com/office/powerpoint/2010/main" val="355770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Practical: </a:t>
            </a:r>
            <a:r>
              <a:rPr lang="en-GB" dirty="0"/>
              <a:t>Dynamic Host Configuration Protocol (</a:t>
            </a:r>
            <a:r>
              <a:rPr lang="en-GB" b="1" dirty="0"/>
              <a:t>DHCP</a:t>
            </a:r>
            <a:r>
              <a:rPr lang="en-GB" dirty="0"/>
              <a:t>)</a:t>
            </a:r>
          </a:p>
        </p:txBody>
      </p:sp>
      <p:sp>
        <p:nvSpPr>
          <p:cNvPr id="4" name="Content Placeholder 3"/>
          <p:cNvSpPr>
            <a:spLocks noGrp="1"/>
          </p:cNvSpPr>
          <p:nvPr>
            <p:ph idx="1"/>
          </p:nvPr>
        </p:nvSpPr>
        <p:spPr>
          <a:xfrm>
            <a:off x="677333" y="2160589"/>
            <a:ext cx="8596669" cy="3880773"/>
          </a:xfrm>
        </p:spPr>
        <p:txBody>
          <a:bodyPr>
            <a:normAutofit lnSpcReduction="10000"/>
          </a:bodyPr>
          <a:lstStyle/>
          <a:p>
            <a:r>
              <a:rPr lang="en-GB" dirty="0" smtClean="0"/>
              <a:t>It will ask you to configure more options. Select yes.</a:t>
            </a:r>
          </a:p>
          <a:p>
            <a:r>
              <a:rPr lang="en-GB" dirty="0" smtClean="0"/>
              <a:t>Input router IP: </a:t>
            </a:r>
            <a:r>
              <a:rPr lang="en-GB" dirty="0" smtClean="0"/>
              <a:t>192.168.25.???</a:t>
            </a:r>
            <a:endParaRPr lang="en-GB" dirty="0" smtClean="0"/>
          </a:p>
          <a:p>
            <a:r>
              <a:rPr lang="en-GB" dirty="0" smtClean="0"/>
              <a:t>Input DNS server IP: Your servers IP(May be auto entered)</a:t>
            </a:r>
          </a:p>
          <a:p>
            <a:r>
              <a:rPr lang="en-GB" dirty="0" smtClean="0"/>
              <a:t>Next page asks about WINS. </a:t>
            </a:r>
            <a:r>
              <a:rPr lang="en-GB" b="1" dirty="0" smtClean="0"/>
              <a:t>Ignore and click next,</a:t>
            </a:r>
            <a:r>
              <a:rPr lang="en-GB" dirty="0" smtClean="0"/>
              <a:t> old version of DHCP configuration. </a:t>
            </a:r>
          </a:p>
          <a:p>
            <a:r>
              <a:rPr lang="en-GB" dirty="0" smtClean="0"/>
              <a:t>Click next and activate. Finish. Scope is configured!</a:t>
            </a:r>
          </a:p>
          <a:p>
            <a:r>
              <a:rPr lang="en-GB" dirty="0" smtClean="0"/>
              <a:t>Right click the scope you want to make changes later.</a:t>
            </a:r>
          </a:p>
          <a:p>
            <a:endParaRPr lang="en-GB" dirty="0"/>
          </a:p>
          <a:p>
            <a:r>
              <a:rPr lang="en-GB" dirty="0" smtClean="0"/>
              <a:t>Test on client by making sure client is logged into the network and IP addresses and DNS server addresses are obtained automatically.</a:t>
            </a:r>
          </a:p>
          <a:p>
            <a:r>
              <a:rPr lang="en-GB" dirty="0" smtClean="0"/>
              <a:t>Check IP leases on server. It should show the client.</a:t>
            </a:r>
            <a:endParaRPr lang="en-GB" dirty="0"/>
          </a:p>
        </p:txBody>
      </p:sp>
    </p:spTree>
    <p:extLst>
      <p:ext uri="{BB962C8B-B14F-4D97-AF65-F5344CB8AC3E}">
        <p14:creationId xmlns:p14="http://schemas.microsoft.com/office/powerpoint/2010/main" val="311100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t>Disaster recovery</a:t>
            </a:r>
            <a:r>
              <a:rPr lang="en-GB" dirty="0"/>
              <a:t>: Backup Mythology</a:t>
            </a:r>
            <a:br>
              <a:rPr lang="en-GB" dirty="0"/>
            </a:br>
            <a:r>
              <a:rPr lang="en-GB" b="1" u="sng" dirty="0"/>
              <a:t>Full Backups</a:t>
            </a:r>
            <a:endParaRPr lang="en-GB" u="sng" dirty="0"/>
          </a:p>
        </p:txBody>
      </p:sp>
      <p:sp>
        <p:nvSpPr>
          <p:cNvPr id="3" name="Content Placeholder 2"/>
          <p:cNvSpPr>
            <a:spLocks noGrp="1"/>
          </p:cNvSpPr>
          <p:nvPr>
            <p:ph idx="1"/>
          </p:nvPr>
        </p:nvSpPr>
        <p:spPr>
          <a:xfrm>
            <a:off x="677334" y="2160589"/>
            <a:ext cx="3661202" cy="4557082"/>
          </a:xfrm>
        </p:spPr>
        <p:txBody>
          <a:bodyPr>
            <a:normAutofit/>
          </a:bodyPr>
          <a:lstStyle/>
          <a:p>
            <a:endParaRPr lang="en-US" dirty="0"/>
          </a:p>
          <a:p>
            <a:r>
              <a:rPr lang="en-US" dirty="0"/>
              <a:t>Stores a </a:t>
            </a:r>
            <a:r>
              <a:rPr lang="en-US" b="1" dirty="0"/>
              <a:t>copy of all files </a:t>
            </a:r>
            <a:r>
              <a:rPr lang="en-US" dirty="0"/>
              <a:t>and typically occurs automatically according to a pre-set schedule. </a:t>
            </a:r>
          </a:p>
          <a:p>
            <a:endParaRPr lang="en-US" dirty="0"/>
          </a:p>
          <a:p>
            <a:r>
              <a:rPr lang="en-US" dirty="0"/>
              <a:t>Files are </a:t>
            </a:r>
            <a:r>
              <a:rPr lang="en-US" b="1" dirty="0"/>
              <a:t>usually compressed to save space</a:t>
            </a:r>
            <a:r>
              <a:rPr lang="en-US" dirty="0"/>
              <a:t>, however, even when compressed full backups may consume a lot of storage. </a:t>
            </a:r>
          </a:p>
          <a:p>
            <a:endParaRPr lang="en-US" dirty="0"/>
          </a:p>
          <a:p>
            <a:endParaRPr lang="en-GB" dirty="0"/>
          </a:p>
          <a:p>
            <a:endParaRPr lang="en-GB" dirty="0"/>
          </a:p>
        </p:txBody>
      </p:sp>
      <p:pic>
        <p:nvPicPr>
          <p:cNvPr id="2052" name="Picture 4" descr="Full backup total storage sche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879" y="2678596"/>
            <a:ext cx="7417766" cy="2596943"/>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70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Disaster recovery</a:t>
            </a:r>
            <a:r>
              <a:rPr lang="en-GB" dirty="0"/>
              <a:t>: Backup Mythology</a:t>
            </a:r>
            <a:br>
              <a:rPr lang="en-GB" dirty="0"/>
            </a:br>
            <a:r>
              <a:rPr lang="en-GB" b="1" u="sng" dirty="0"/>
              <a:t>Full Backups</a:t>
            </a:r>
            <a:endParaRPr lang="en-GB" dirty="0"/>
          </a:p>
        </p:txBody>
      </p:sp>
      <p:sp>
        <p:nvSpPr>
          <p:cNvPr id="3" name="Content Placeholder 2"/>
          <p:cNvSpPr>
            <a:spLocks noGrp="1"/>
          </p:cNvSpPr>
          <p:nvPr>
            <p:ph idx="1"/>
          </p:nvPr>
        </p:nvSpPr>
        <p:spPr/>
        <p:txBody>
          <a:bodyPr>
            <a:normAutofit lnSpcReduction="10000"/>
          </a:bodyPr>
          <a:lstStyle/>
          <a:p>
            <a:r>
              <a:rPr lang="en-US" sz="2400" b="1" dirty="0"/>
              <a:t>Disadvantages</a:t>
            </a:r>
            <a:r>
              <a:rPr lang="en-US" sz="2400" dirty="0"/>
              <a:t> include causing </a:t>
            </a:r>
            <a:r>
              <a:rPr lang="en-US" sz="2400" u="sng" dirty="0"/>
              <a:t>heavy access to the backup disk</a:t>
            </a:r>
            <a:r>
              <a:rPr lang="en-US" sz="2400" dirty="0"/>
              <a:t>, which shorten disk life and consume network bandwidth.</a:t>
            </a:r>
          </a:p>
          <a:p>
            <a:r>
              <a:rPr lang="en-US" sz="2400" dirty="0"/>
              <a:t>More robust than many businesses require. Only a small percentage of files change from one backup to another. </a:t>
            </a:r>
          </a:p>
          <a:p>
            <a:r>
              <a:rPr lang="en-US" sz="2400" dirty="0"/>
              <a:t>Will yield </a:t>
            </a:r>
            <a:r>
              <a:rPr lang="en-US" sz="2400" u="sng" dirty="0"/>
              <a:t>multiple identical copies of files </a:t>
            </a:r>
            <a:r>
              <a:rPr lang="en-US" sz="2400" dirty="0"/>
              <a:t>and </a:t>
            </a:r>
            <a:r>
              <a:rPr lang="en-US" sz="2400" u="sng" dirty="0"/>
              <a:t>consume valuable storage space </a:t>
            </a:r>
            <a:r>
              <a:rPr lang="en-US" sz="2400" dirty="0"/>
              <a:t>on the backup medium.</a:t>
            </a:r>
          </a:p>
          <a:p>
            <a:r>
              <a:rPr lang="en-US" sz="2400" dirty="0"/>
              <a:t>An </a:t>
            </a:r>
            <a:r>
              <a:rPr lang="en-US" sz="2400" b="1" dirty="0"/>
              <a:t>advantage</a:t>
            </a:r>
            <a:r>
              <a:rPr lang="en-US" sz="2400" dirty="0"/>
              <a:t> is the </a:t>
            </a:r>
            <a:r>
              <a:rPr lang="en-US" sz="2400" u="sng" dirty="0"/>
              <a:t>ease of restoration</a:t>
            </a:r>
            <a:r>
              <a:rPr lang="en-US" sz="2400" dirty="0"/>
              <a:t>. Restoring a file requires only the file name, location, and date from which to restore the data. </a:t>
            </a:r>
            <a:endParaRPr lang="en-GB" sz="2400" dirty="0"/>
          </a:p>
          <a:p>
            <a:endParaRPr lang="en-GB" dirty="0"/>
          </a:p>
        </p:txBody>
      </p:sp>
    </p:spTree>
    <p:extLst>
      <p:ext uri="{BB962C8B-B14F-4D97-AF65-F5344CB8AC3E}">
        <p14:creationId xmlns:p14="http://schemas.microsoft.com/office/powerpoint/2010/main" val="2964585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Disaster recovery</a:t>
            </a:r>
            <a:r>
              <a:rPr lang="en-GB" dirty="0"/>
              <a:t>: Backup Mythology</a:t>
            </a:r>
            <a:br>
              <a:rPr lang="en-GB" dirty="0"/>
            </a:br>
            <a:r>
              <a:rPr lang="en-GB" b="1" u="sng" dirty="0"/>
              <a:t>Incremental Backups</a:t>
            </a:r>
            <a:r>
              <a:rPr lang="en-GB" dirty="0"/>
              <a:t/>
            </a:r>
            <a:br>
              <a:rPr lang="en-GB" dirty="0"/>
            </a:br>
            <a:endParaRPr lang="en-GB" dirty="0"/>
          </a:p>
        </p:txBody>
      </p:sp>
      <p:sp>
        <p:nvSpPr>
          <p:cNvPr id="3" name="Content Placeholder 2"/>
          <p:cNvSpPr>
            <a:spLocks noGrp="1"/>
          </p:cNvSpPr>
          <p:nvPr>
            <p:ph idx="1"/>
          </p:nvPr>
        </p:nvSpPr>
        <p:spPr>
          <a:xfrm>
            <a:off x="677334" y="2160589"/>
            <a:ext cx="4906343" cy="4548029"/>
          </a:xfrm>
        </p:spPr>
        <p:txBody>
          <a:bodyPr>
            <a:normAutofit lnSpcReduction="10000"/>
          </a:bodyPr>
          <a:lstStyle/>
          <a:p>
            <a:r>
              <a:rPr lang="en-US" b="1" dirty="0"/>
              <a:t>Backup only the files that have been created or changed since the last backup.</a:t>
            </a:r>
          </a:p>
          <a:p>
            <a:r>
              <a:rPr lang="en-US" dirty="0"/>
              <a:t>Usually backup strategies include a combination of full backups and incremental backups. </a:t>
            </a:r>
          </a:p>
          <a:p>
            <a:r>
              <a:rPr lang="en-US" dirty="0"/>
              <a:t>Running a full backup once per week—on weekends when network and computing resource demands are lower—and scheduling incremental backups on weekdays. </a:t>
            </a:r>
          </a:p>
          <a:p>
            <a:r>
              <a:rPr lang="en-US" dirty="0"/>
              <a:t>Backing up files with this combination enables a restoration that does not require looking through or merging more than a week’s worth of iterations.</a:t>
            </a:r>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5854678" y="2893435"/>
            <a:ext cx="6158947" cy="2417868"/>
          </a:xfrm>
          <a:prstGeom prst="rect">
            <a:avLst/>
          </a:prstGeom>
          <a:ln>
            <a:solidFill>
              <a:schemeClr val="accent2"/>
            </a:solidFill>
          </a:ln>
          <a:effectLst>
            <a:glow rad="101600">
              <a:schemeClr val="accent2">
                <a:satMod val="175000"/>
                <a:alpha val="40000"/>
              </a:schemeClr>
            </a:glow>
          </a:effectLst>
        </p:spPr>
      </p:pic>
    </p:spTree>
    <p:extLst>
      <p:ext uri="{BB962C8B-B14F-4D97-AF65-F5344CB8AC3E}">
        <p14:creationId xmlns:p14="http://schemas.microsoft.com/office/powerpoint/2010/main" val="1931683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Disaster recovery</a:t>
            </a:r>
            <a:r>
              <a:rPr lang="en-GB" dirty="0"/>
              <a:t>: Backup Mythology</a:t>
            </a:r>
            <a:br>
              <a:rPr lang="en-GB" dirty="0"/>
            </a:br>
            <a:r>
              <a:rPr lang="en-GB" b="1" u="sng" dirty="0"/>
              <a:t>Incremental Backups</a:t>
            </a:r>
            <a:r>
              <a:rPr lang="en-GB" dirty="0"/>
              <a:t/>
            </a:r>
            <a:br>
              <a:rPr lang="en-GB" dirty="0"/>
            </a:br>
            <a:endParaRPr lang="en-GB" dirty="0"/>
          </a:p>
        </p:txBody>
      </p:sp>
      <p:sp>
        <p:nvSpPr>
          <p:cNvPr id="3" name="Content Placeholder 2"/>
          <p:cNvSpPr>
            <a:spLocks noGrp="1"/>
          </p:cNvSpPr>
          <p:nvPr>
            <p:ph idx="1"/>
          </p:nvPr>
        </p:nvSpPr>
        <p:spPr>
          <a:xfrm>
            <a:off x="677334" y="2160589"/>
            <a:ext cx="8596668" cy="4548029"/>
          </a:xfrm>
        </p:spPr>
        <p:txBody>
          <a:bodyPr>
            <a:normAutofit/>
          </a:bodyPr>
          <a:lstStyle/>
          <a:p>
            <a:r>
              <a:rPr lang="en-US" dirty="0"/>
              <a:t>An</a:t>
            </a:r>
            <a:r>
              <a:rPr lang="en-US" b="1" dirty="0"/>
              <a:t> advantage</a:t>
            </a:r>
            <a:r>
              <a:rPr lang="en-US" dirty="0"/>
              <a:t> is that the volume of data backed up at </a:t>
            </a:r>
            <a:r>
              <a:rPr lang="en-US" u="sng" dirty="0"/>
              <a:t>each iteration is much smaller</a:t>
            </a:r>
            <a:r>
              <a:rPr lang="en-US" dirty="0"/>
              <a:t>, which in turn </a:t>
            </a:r>
            <a:r>
              <a:rPr lang="en-US" u="sng" dirty="0"/>
              <a:t>saves space </a:t>
            </a:r>
            <a:r>
              <a:rPr lang="en-US" dirty="0"/>
              <a:t>on the backup medium and uses less network bandwidth.</a:t>
            </a:r>
          </a:p>
          <a:p>
            <a:r>
              <a:rPr lang="en-US" b="1" dirty="0"/>
              <a:t>Disadvantages</a:t>
            </a:r>
            <a:r>
              <a:rPr lang="en-US" dirty="0"/>
              <a:t> include backups </a:t>
            </a:r>
            <a:r>
              <a:rPr lang="en-US" u="sng" dirty="0"/>
              <a:t>increasing computing overhead</a:t>
            </a:r>
            <a:r>
              <a:rPr lang="en-US" dirty="0"/>
              <a:t>, each source file must be compared with the last full backup as well as the incremental iterations to determine whether data is new or changed. </a:t>
            </a:r>
          </a:p>
          <a:p>
            <a:r>
              <a:rPr lang="en-US" u="sng" dirty="0"/>
              <a:t>More complex to locate a specific file to restore </a:t>
            </a:r>
            <a:r>
              <a:rPr lang="en-US" dirty="0"/>
              <a:t>as it may require searching several iterations. To completely restore all files requires merging all iterations while taking care to keep only the most recent version of each file.</a:t>
            </a:r>
          </a:p>
          <a:p>
            <a:pPr marL="0" indent="0">
              <a:buNone/>
            </a:pPr>
            <a:endParaRPr lang="en-GB" dirty="0"/>
          </a:p>
          <a:p>
            <a:endParaRPr lang="en-GB" dirty="0"/>
          </a:p>
        </p:txBody>
      </p:sp>
    </p:spTree>
    <p:extLst>
      <p:ext uri="{BB962C8B-B14F-4D97-AF65-F5344CB8AC3E}">
        <p14:creationId xmlns:p14="http://schemas.microsoft.com/office/powerpoint/2010/main" val="986945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Disaster recovery</a:t>
            </a:r>
            <a:r>
              <a:rPr lang="en-GB" dirty="0"/>
              <a:t>: Backup Mythology</a:t>
            </a:r>
            <a:br>
              <a:rPr lang="en-GB" dirty="0"/>
            </a:br>
            <a:r>
              <a:rPr lang="en-GB" b="1" u="sng" dirty="0"/>
              <a:t>Differential Backups</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677334" y="2160589"/>
            <a:ext cx="4517236" cy="3880773"/>
          </a:xfrm>
        </p:spPr>
        <p:txBody>
          <a:bodyPr>
            <a:normAutofit/>
          </a:bodyPr>
          <a:lstStyle/>
          <a:p>
            <a:r>
              <a:rPr lang="en-US" dirty="0"/>
              <a:t>Differential backups are similar to incremental backups, except that each backup operation stores the new and updated files since the last full backup. </a:t>
            </a:r>
          </a:p>
          <a:p>
            <a:endParaRPr lang="en-US" dirty="0"/>
          </a:p>
          <a:p>
            <a:r>
              <a:rPr lang="en-US" dirty="0"/>
              <a:t>For example, if a full backup </a:t>
            </a:r>
            <a:r>
              <a:rPr lang="en-US" dirty="0" smtClean="0"/>
              <a:t>was performed on Sunday and a file changed on Monday, </a:t>
            </a:r>
            <a:r>
              <a:rPr lang="en-US" dirty="0"/>
              <a:t>that file will be part of every </a:t>
            </a:r>
            <a:r>
              <a:rPr lang="en-US" dirty="0" smtClean="0"/>
              <a:t>differential </a:t>
            </a:r>
            <a:r>
              <a:rPr lang="en-US" dirty="0"/>
              <a:t>backup until the next full backup is run.</a:t>
            </a:r>
          </a:p>
          <a:p>
            <a:endParaRPr lang="en-GB" dirty="0"/>
          </a:p>
          <a:p>
            <a:endParaRPr lang="en-GB" dirty="0"/>
          </a:p>
          <a:p>
            <a:endParaRPr lang="en-GB" dirty="0"/>
          </a:p>
          <a:p>
            <a:endParaRPr lang="en-GB" dirty="0"/>
          </a:p>
        </p:txBody>
      </p:sp>
      <p:pic>
        <p:nvPicPr>
          <p:cNvPr id="1026" name="Picture 2" descr="Differential backup total storage sche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856" y="2553670"/>
            <a:ext cx="6289358" cy="2478278"/>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38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Disaster recovery</a:t>
            </a:r>
            <a:r>
              <a:rPr lang="en-GB" dirty="0"/>
              <a:t>: Backup Mythology</a:t>
            </a:r>
            <a:br>
              <a:rPr lang="en-GB" dirty="0"/>
            </a:br>
            <a:r>
              <a:rPr lang="en-GB" b="1" u="sng" dirty="0"/>
              <a:t>Differential Backups</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US" sz="2800" dirty="0"/>
              <a:t>Using differential backups </a:t>
            </a:r>
            <a:r>
              <a:rPr lang="en-US" sz="2800" u="sng" dirty="0"/>
              <a:t>simplifies recovery </a:t>
            </a:r>
            <a:r>
              <a:rPr lang="en-US" sz="2800" dirty="0"/>
              <a:t>because only the last full backup and the last differential backup is needed to create a complete restoration. </a:t>
            </a:r>
          </a:p>
          <a:p>
            <a:r>
              <a:rPr lang="en-US" sz="2800" dirty="0"/>
              <a:t>As with incremental backups, differential backups need to </a:t>
            </a:r>
            <a:r>
              <a:rPr lang="en-US" sz="2800" u="sng" dirty="0"/>
              <a:t>compare current and already-backed-up files to identify any changes</a:t>
            </a:r>
            <a:r>
              <a:rPr lang="en-US" sz="2800" dirty="0"/>
              <a:t>. </a:t>
            </a:r>
          </a:p>
          <a:p>
            <a:r>
              <a:rPr lang="en-US" sz="2800" dirty="0"/>
              <a:t>However, differential backups </a:t>
            </a:r>
            <a:r>
              <a:rPr lang="en-US" sz="2800" u="sng" dirty="0"/>
              <a:t>require more space and network bandwidth </a:t>
            </a:r>
            <a:r>
              <a:rPr lang="en-US" sz="2800" dirty="0"/>
              <a:t>compared with incremental backups.</a:t>
            </a:r>
          </a:p>
          <a:p>
            <a:endParaRPr lang="en-GB" dirty="0"/>
          </a:p>
          <a:p>
            <a:endParaRPr lang="en-GB" dirty="0"/>
          </a:p>
          <a:p>
            <a:endParaRPr lang="en-GB" dirty="0"/>
          </a:p>
        </p:txBody>
      </p:sp>
    </p:spTree>
    <p:extLst>
      <p:ext uri="{BB962C8B-B14F-4D97-AF65-F5344CB8AC3E}">
        <p14:creationId xmlns:p14="http://schemas.microsoft.com/office/powerpoint/2010/main" val="452324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smtClean="0"/>
              <a:t>Disaster </a:t>
            </a:r>
            <a:r>
              <a:rPr lang="en-GB" i="1" dirty="0"/>
              <a:t>recovery</a:t>
            </a:r>
            <a:r>
              <a:rPr lang="en-GB" dirty="0"/>
              <a:t>:</a:t>
            </a:r>
            <a:br>
              <a:rPr lang="en-GB" dirty="0"/>
            </a:br>
            <a:endParaRPr lang="en-GB" dirty="0"/>
          </a:p>
        </p:txBody>
      </p:sp>
      <p:sp>
        <p:nvSpPr>
          <p:cNvPr id="3" name="Content Placeholder 2"/>
          <p:cNvSpPr>
            <a:spLocks noGrp="1"/>
          </p:cNvSpPr>
          <p:nvPr>
            <p:ph idx="1"/>
          </p:nvPr>
        </p:nvSpPr>
        <p:spPr/>
        <p:txBody>
          <a:bodyPr/>
          <a:lstStyle/>
          <a:p>
            <a:r>
              <a:rPr lang="en-GB" b="1" dirty="0"/>
              <a:t>Data Recovery: </a:t>
            </a:r>
            <a:r>
              <a:rPr lang="en-GB" dirty="0"/>
              <a:t>If data has been backed up it can be recovered by simply installing the backup. If not, through the use of specialised software deleted or corrupted data can be recovered.</a:t>
            </a:r>
          </a:p>
          <a:p>
            <a:r>
              <a:rPr lang="en-GB" b="1" dirty="0"/>
              <a:t>Mirrored Systems: </a:t>
            </a:r>
            <a:r>
              <a:rPr lang="en-GB" dirty="0"/>
              <a:t>A second backup server has an exact copy of another server. If one goes down the other takes over meaning no downtime to the network.</a:t>
            </a:r>
          </a:p>
          <a:p>
            <a:r>
              <a:rPr lang="en-GB" b="1" dirty="0"/>
              <a:t>Virtualisation: </a:t>
            </a:r>
            <a:r>
              <a:rPr lang="en-US" dirty="0"/>
              <a:t>One physical server split into multiple isolated virtual environments. Reduces physical space and cost.</a:t>
            </a:r>
            <a:endParaRPr lang="en-GB" b="1" dirty="0"/>
          </a:p>
          <a:p>
            <a:r>
              <a:rPr lang="en-GB" b="1" dirty="0"/>
              <a:t>UPS (Uninterruptible Power Supply)/Backup Power supply: </a:t>
            </a:r>
            <a:r>
              <a:rPr lang="en-GB" dirty="0"/>
              <a:t>Battery devices that connect to a physical server to give it power when the primary source of power fails.</a:t>
            </a:r>
          </a:p>
        </p:txBody>
      </p:sp>
    </p:spTree>
    <p:extLst>
      <p:ext uri="{BB962C8B-B14F-4D97-AF65-F5344CB8AC3E}">
        <p14:creationId xmlns:p14="http://schemas.microsoft.com/office/powerpoint/2010/main" val="348093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TotalTime>
  <Words>1370</Words>
  <Application>Microsoft Office PowerPoint</Application>
  <PresentationFormat>Widescreen</PresentationFormat>
  <Paragraphs>139</Paragraphs>
  <Slides>23</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Trebuchet MS</vt:lpstr>
      <vt:lpstr>Wingdings 3</vt:lpstr>
      <vt:lpstr>Facet</vt:lpstr>
      <vt:lpstr>1_Facet</vt:lpstr>
      <vt:lpstr>Week 2</vt:lpstr>
      <vt:lpstr>Disaster recovery</vt:lpstr>
      <vt:lpstr>Disaster recovery: Backup Mythology Full Backups</vt:lpstr>
      <vt:lpstr>Disaster recovery: Backup Mythology Full Backups</vt:lpstr>
      <vt:lpstr>Disaster recovery: Backup Mythology Incremental Backups </vt:lpstr>
      <vt:lpstr>Disaster recovery: Backup Mythology Incremental Backups </vt:lpstr>
      <vt:lpstr>Disaster recovery: Backup Mythology Differential Backups  </vt:lpstr>
      <vt:lpstr>Disaster recovery: Backup Mythology Differential Backups  </vt:lpstr>
      <vt:lpstr>Disaster recovery: </vt:lpstr>
      <vt:lpstr>Disaster recovery: </vt:lpstr>
      <vt:lpstr>Unit 27 – Network Operating Systems Assignment 1 - Task 1.2</vt:lpstr>
      <vt:lpstr>Practical: Setup Windows Server Backup</vt:lpstr>
      <vt:lpstr>Practical: Use Windows Server Backup</vt:lpstr>
      <vt:lpstr>Practical: Promote to Domain Controller</vt:lpstr>
      <vt:lpstr>Practical: Active Directory</vt:lpstr>
      <vt:lpstr>NOS Security</vt:lpstr>
      <vt:lpstr>NOS security:</vt:lpstr>
      <vt:lpstr>NOS security cont.</vt:lpstr>
      <vt:lpstr>NOS security cont.</vt:lpstr>
      <vt:lpstr>Unit 27 – Network Operating Systems Assignment 1 - Task 1.2</vt:lpstr>
      <vt:lpstr>Practical: Dynamic Host Configuration Protocol (DHCP)</vt:lpstr>
      <vt:lpstr>Practical: Dynamic Host Configuration Protocol (DHCP)</vt:lpstr>
      <vt:lpstr>Practical: Dynamic Host Configuration Protocol (DHCP)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dc:title>
  <dc:creator>James Tedder</dc:creator>
  <cp:lastModifiedBy>James Tedder</cp:lastModifiedBy>
  <cp:revision>4</cp:revision>
  <dcterms:created xsi:type="dcterms:W3CDTF">2018-03-01T16:42:12Z</dcterms:created>
  <dcterms:modified xsi:type="dcterms:W3CDTF">2018-03-08T17:14:57Z</dcterms:modified>
</cp:coreProperties>
</file>