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3"/>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116" autoAdjust="0"/>
  </p:normalViewPr>
  <p:slideViewPr>
    <p:cSldViewPr snapToGrid="0">
      <p:cViewPr varScale="1">
        <p:scale>
          <a:sx n="98" d="100"/>
          <a:sy n="98" d="100"/>
        </p:scale>
        <p:origin x="103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15CA99-6226-455A-8CE3-BD38F13C71F8}" type="datetimeFigureOut">
              <a:rPr lang="en-GB" smtClean="0"/>
              <a:t>20/04/2018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E77F2B-6EE0-48BE-8859-E31DD591B6CD}" type="slidenum">
              <a:rPr lang="en-GB" smtClean="0"/>
              <a:t>‹#›</a:t>
            </a:fld>
            <a:endParaRPr lang="en-GB"/>
          </a:p>
        </p:txBody>
      </p:sp>
    </p:spTree>
    <p:extLst>
      <p:ext uri="{BB962C8B-B14F-4D97-AF65-F5344CB8AC3E}">
        <p14:creationId xmlns:p14="http://schemas.microsoft.com/office/powerpoint/2010/main" val="182919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be turned to compiled code when ran through one of the export modules.</a:t>
            </a:r>
          </a:p>
        </p:txBody>
      </p:sp>
      <p:sp>
        <p:nvSpPr>
          <p:cNvPr id="4" name="Slide Number Placeholder 3"/>
          <p:cNvSpPr>
            <a:spLocks noGrp="1"/>
          </p:cNvSpPr>
          <p:nvPr>
            <p:ph type="sldNum" sz="quarter" idx="10"/>
          </p:nvPr>
        </p:nvSpPr>
        <p:spPr/>
        <p:txBody>
          <a:bodyPr/>
          <a:lstStyle/>
          <a:p>
            <a:fld id="{84E77F2B-6EE0-48BE-8859-E31DD591B6CD}" type="slidenum">
              <a:rPr lang="en-GB" smtClean="0"/>
              <a:t>2</a:t>
            </a:fld>
            <a:endParaRPr lang="en-GB"/>
          </a:p>
        </p:txBody>
      </p:sp>
    </p:spTree>
    <p:extLst>
      <p:ext uri="{BB962C8B-B14F-4D97-AF65-F5344CB8AC3E}">
        <p14:creationId xmlns:p14="http://schemas.microsoft.com/office/powerpoint/2010/main" val="1127819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12</a:t>
            </a:fld>
            <a:endParaRPr lang="en-GB"/>
          </a:p>
        </p:txBody>
      </p:sp>
    </p:spTree>
    <p:extLst>
      <p:ext uri="{BB962C8B-B14F-4D97-AF65-F5344CB8AC3E}">
        <p14:creationId xmlns:p14="http://schemas.microsoft.com/office/powerpoint/2010/main" val="243301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err="1">
                <a:solidFill>
                  <a:schemeClr val="tx1"/>
                </a:solidFill>
                <a:effectLst/>
                <a:latin typeface="+mn-lt"/>
                <a:ea typeface="+mn-ea"/>
                <a:cs typeface="+mn-cs"/>
              </a:rPr>
              <a:t>room_goto</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room_game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goto</a:t>
            </a:r>
            <a:r>
              <a:rPr lang="en-GB" sz="1200" kern="1200" dirty="0">
                <a:solidFill>
                  <a:schemeClr val="tx1"/>
                </a:solidFill>
                <a:effectLst/>
                <a:latin typeface="+mn-lt"/>
                <a:ea typeface="+mn-ea"/>
                <a:cs typeface="+mn-cs"/>
              </a:rPr>
              <a:t> the room </a:t>
            </a:r>
            <a:r>
              <a:rPr lang="en-GB" sz="1200" kern="1200" dirty="0" err="1">
                <a:solidFill>
                  <a:schemeClr val="tx1"/>
                </a:solidFill>
                <a:effectLst/>
                <a:latin typeface="+mn-lt"/>
                <a:ea typeface="+mn-ea"/>
                <a:cs typeface="+mn-cs"/>
              </a:rPr>
              <a:t>room_game</a:t>
            </a:r>
            <a:endParaRPr lang="en-GB" dirty="0"/>
          </a:p>
          <a:p>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13</a:t>
            </a:fld>
            <a:endParaRPr lang="en-GB"/>
          </a:p>
        </p:txBody>
      </p:sp>
    </p:spTree>
    <p:extLst>
      <p:ext uri="{BB962C8B-B14F-4D97-AF65-F5344CB8AC3E}">
        <p14:creationId xmlns:p14="http://schemas.microsoft.com/office/powerpoint/2010/main" val="1087500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a:solidFill>
                  <a:schemeClr val="tx1"/>
                </a:solidFill>
                <a:effectLst/>
                <a:latin typeface="+mn-lt"/>
                <a:ea typeface="+mn-ea"/>
                <a:cs typeface="+mn-cs"/>
              </a:rPr>
              <a:t>draw_self</a:t>
            </a:r>
            <a:r>
              <a:rPr lang="en-GB" sz="1200" kern="1200" dirty="0">
                <a:solidFill>
                  <a:schemeClr val="tx1"/>
                </a:solidFill>
                <a:effectLst/>
                <a:latin typeface="+mn-lt"/>
                <a:ea typeface="+mn-ea"/>
                <a:cs typeface="+mn-cs"/>
              </a:rPr>
              <a:t>(); //draws sprite assigned to this object</a:t>
            </a:r>
          </a:p>
          <a:p>
            <a:r>
              <a:rPr lang="en-GB" sz="1200" kern="1200" dirty="0" err="1">
                <a:solidFill>
                  <a:schemeClr val="tx1"/>
                </a:solidFill>
                <a:effectLst/>
                <a:latin typeface="+mn-lt"/>
                <a:ea typeface="+mn-ea"/>
                <a:cs typeface="+mn-cs"/>
              </a:rPr>
              <a:t>draw_set_font</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font_hud</a:t>
            </a:r>
            <a:r>
              <a:rPr lang="en-GB" sz="1200" kern="1200" dirty="0">
                <a:solidFill>
                  <a:schemeClr val="tx1"/>
                </a:solidFill>
                <a:effectLst/>
                <a:latin typeface="+mn-lt"/>
                <a:ea typeface="+mn-ea"/>
                <a:cs typeface="+mn-cs"/>
              </a:rPr>
              <a:t>); //set font</a:t>
            </a:r>
          </a:p>
          <a:p>
            <a:r>
              <a:rPr lang="en-GB" sz="1200" kern="1200" dirty="0" err="1">
                <a:solidFill>
                  <a:schemeClr val="tx1"/>
                </a:solidFill>
                <a:effectLst/>
                <a:latin typeface="+mn-lt"/>
                <a:ea typeface="+mn-ea"/>
                <a:cs typeface="+mn-cs"/>
              </a:rPr>
              <a:t>draw_set_halign</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fa_center</a:t>
            </a:r>
            <a:r>
              <a:rPr lang="en-GB" sz="1200" kern="1200" dirty="0">
                <a:solidFill>
                  <a:schemeClr val="tx1"/>
                </a:solidFill>
                <a:effectLst/>
                <a:latin typeface="+mn-lt"/>
                <a:ea typeface="+mn-ea"/>
                <a:cs typeface="+mn-cs"/>
              </a:rPr>
              <a:t>); //set horizontal alignment for drawn text</a:t>
            </a:r>
          </a:p>
          <a:p>
            <a:r>
              <a:rPr lang="en-GB" sz="1200" kern="1200" dirty="0" err="1">
                <a:solidFill>
                  <a:schemeClr val="tx1"/>
                </a:solidFill>
                <a:effectLst/>
                <a:latin typeface="+mn-lt"/>
                <a:ea typeface="+mn-ea"/>
                <a:cs typeface="+mn-cs"/>
              </a:rPr>
              <a:t>draw_set_colour</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c_black</a:t>
            </a:r>
            <a:r>
              <a:rPr lang="en-GB" sz="1200" kern="1200" dirty="0">
                <a:solidFill>
                  <a:schemeClr val="tx1"/>
                </a:solidFill>
                <a:effectLst/>
                <a:latin typeface="+mn-lt"/>
                <a:ea typeface="+mn-ea"/>
                <a:cs typeface="+mn-cs"/>
              </a:rPr>
              <a:t>); //sets drawing colour as black</a:t>
            </a:r>
          </a:p>
          <a:p>
            <a:r>
              <a:rPr lang="en-GB" sz="1200" kern="1200" dirty="0" err="1">
                <a:solidFill>
                  <a:schemeClr val="tx1"/>
                </a:solidFill>
                <a:effectLst/>
                <a:latin typeface="+mn-lt"/>
                <a:ea typeface="+mn-ea"/>
                <a:cs typeface="+mn-cs"/>
              </a:rPr>
              <a:t>draw_text</a:t>
            </a:r>
            <a:r>
              <a:rPr lang="en-GB" sz="1200" kern="1200" dirty="0">
                <a:solidFill>
                  <a:schemeClr val="tx1"/>
                </a:solidFill>
                <a:effectLst/>
                <a:latin typeface="+mn-lt"/>
                <a:ea typeface="+mn-ea"/>
                <a:cs typeface="+mn-cs"/>
              </a:rPr>
              <a:t>(250,280, "</a:t>
            </a:r>
            <a:r>
              <a:rPr lang="en-GB" sz="1200" kern="1200" dirty="0" err="1">
                <a:solidFill>
                  <a:schemeClr val="tx1"/>
                </a:solidFill>
                <a:effectLst/>
                <a:latin typeface="+mn-lt"/>
                <a:ea typeface="+mn-ea"/>
                <a:cs typeface="+mn-cs"/>
              </a:rPr>
              <a:t>Highscore</a:t>
            </a:r>
            <a:r>
              <a:rPr lang="en-GB" sz="1200" kern="1200" dirty="0">
                <a:solidFill>
                  <a:schemeClr val="tx1"/>
                </a:solidFill>
                <a:effectLst/>
                <a:latin typeface="+mn-lt"/>
                <a:ea typeface="+mn-ea"/>
                <a:cs typeface="+mn-cs"/>
              </a:rPr>
              <a:t>: "+ string(</a:t>
            </a:r>
            <a:r>
              <a:rPr lang="en-GB" sz="1200" kern="1200" dirty="0" err="1">
                <a:solidFill>
                  <a:schemeClr val="tx1"/>
                </a:solidFill>
                <a:effectLst/>
                <a:latin typeface="+mn-lt"/>
                <a:ea typeface="+mn-ea"/>
                <a:cs typeface="+mn-cs"/>
              </a:rPr>
              <a:t>global.highscore</a:t>
            </a:r>
            <a:r>
              <a:rPr lang="en-GB" sz="1200" kern="1200" dirty="0">
                <a:solidFill>
                  <a:schemeClr val="tx1"/>
                </a:solidFill>
                <a:effectLst/>
                <a:latin typeface="+mn-lt"/>
                <a:ea typeface="+mn-ea"/>
                <a:cs typeface="+mn-cs"/>
              </a:rPr>
              <a:t>)); //draw </a:t>
            </a:r>
            <a:r>
              <a:rPr lang="en-GB" sz="1200" kern="1200" dirty="0" err="1">
                <a:solidFill>
                  <a:schemeClr val="tx1"/>
                </a:solidFill>
                <a:effectLst/>
                <a:latin typeface="+mn-lt"/>
                <a:ea typeface="+mn-ea"/>
                <a:cs typeface="+mn-cs"/>
              </a:rPr>
              <a:t>Highscore</a:t>
            </a:r>
            <a:r>
              <a:rPr lang="en-GB" sz="1200" kern="1200" dirty="0">
                <a:solidFill>
                  <a:schemeClr val="tx1"/>
                </a:solidFill>
                <a:effectLst/>
                <a:latin typeface="+mn-lt"/>
                <a:ea typeface="+mn-ea"/>
                <a:cs typeface="+mn-cs"/>
              </a:rPr>
              <a:t>: plus value  of </a:t>
            </a:r>
            <a:r>
              <a:rPr lang="en-GB" sz="1200" kern="1200" dirty="0" err="1">
                <a:solidFill>
                  <a:schemeClr val="tx1"/>
                </a:solidFill>
                <a:effectLst/>
                <a:latin typeface="+mn-lt"/>
                <a:ea typeface="+mn-ea"/>
                <a:cs typeface="+mn-cs"/>
              </a:rPr>
              <a:t>global.highscore</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14</a:t>
            </a:fld>
            <a:endParaRPr lang="en-GB"/>
          </a:p>
        </p:txBody>
      </p:sp>
    </p:spTree>
    <p:extLst>
      <p:ext uri="{BB962C8B-B14F-4D97-AF65-F5344CB8AC3E}">
        <p14:creationId xmlns:p14="http://schemas.microsoft.com/office/powerpoint/2010/main" val="4094291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x=</a:t>
            </a:r>
            <a:r>
              <a:rPr lang="en-GB" sz="1200" kern="1200" dirty="0" err="1">
                <a:solidFill>
                  <a:schemeClr val="tx1"/>
                </a:solidFill>
                <a:effectLst/>
                <a:latin typeface="+mn-lt"/>
                <a:ea typeface="+mn-ea"/>
                <a:cs typeface="+mn-cs"/>
              </a:rPr>
              <a:t>irandom_range</a:t>
            </a:r>
            <a:r>
              <a:rPr lang="en-GB" sz="1200" kern="1200" dirty="0">
                <a:solidFill>
                  <a:schemeClr val="tx1"/>
                </a:solidFill>
                <a:effectLst/>
                <a:latin typeface="+mn-lt"/>
                <a:ea typeface="+mn-ea"/>
                <a:cs typeface="+mn-cs"/>
              </a:rPr>
              <a:t>(100,700); //sets x position at random between 100 &amp; 700</a:t>
            </a:r>
          </a:p>
          <a:p>
            <a:r>
              <a:rPr lang="en-GB" sz="1200" kern="1200" dirty="0">
                <a:solidFill>
                  <a:schemeClr val="tx1"/>
                </a:solidFill>
                <a:effectLst/>
                <a:latin typeface="+mn-lt"/>
                <a:ea typeface="+mn-ea"/>
                <a:cs typeface="+mn-cs"/>
              </a:rPr>
              <a:t>y=</a:t>
            </a:r>
            <a:r>
              <a:rPr lang="en-GB" sz="1200" kern="1200" dirty="0" err="1">
                <a:solidFill>
                  <a:schemeClr val="tx1"/>
                </a:solidFill>
                <a:effectLst/>
                <a:latin typeface="+mn-lt"/>
                <a:ea typeface="+mn-ea"/>
                <a:cs typeface="+mn-cs"/>
              </a:rPr>
              <a:t>irandom_range</a:t>
            </a:r>
            <a:r>
              <a:rPr lang="en-GB" sz="1200" kern="1200" dirty="0">
                <a:solidFill>
                  <a:schemeClr val="tx1"/>
                </a:solidFill>
                <a:effectLst/>
                <a:latin typeface="+mn-lt"/>
                <a:ea typeface="+mn-ea"/>
                <a:cs typeface="+mn-cs"/>
              </a:rPr>
              <a:t>(100,300); //sets y position at random between 100 &amp; 300</a:t>
            </a:r>
          </a:p>
          <a:p>
            <a:r>
              <a:rPr lang="en-GB" sz="1200" kern="1200" dirty="0">
                <a:solidFill>
                  <a:schemeClr val="tx1"/>
                </a:solidFill>
                <a:effectLst/>
                <a:latin typeface="+mn-lt"/>
                <a:ea typeface="+mn-ea"/>
                <a:cs typeface="+mn-cs"/>
              </a:rPr>
              <a:t>timer=100-score; //set timer as 100 less score - so it gets faster</a:t>
            </a:r>
          </a:p>
          <a:p>
            <a:r>
              <a:rPr lang="en-GB" sz="1200" kern="1200" dirty="0">
                <a:solidFill>
                  <a:schemeClr val="tx1"/>
                </a:solidFill>
                <a:effectLst/>
                <a:latin typeface="+mn-lt"/>
                <a:ea typeface="+mn-ea"/>
                <a:cs typeface="+mn-cs"/>
              </a:rPr>
              <a:t>if timer&lt;=5 timer=5; //check if less than 5, set as 5 if it is</a:t>
            </a:r>
          </a:p>
          <a:p>
            <a:r>
              <a:rPr lang="en-GB" sz="1200" kern="1200" dirty="0">
                <a:solidFill>
                  <a:schemeClr val="tx1"/>
                </a:solidFill>
                <a:effectLst/>
                <a:latin typeface="+mn-lt"/>
                <a:ea typeface="+mn-ea"/>
                <a:cs typeface="+mn-cs"/>
              </a:rPr>
              <a:t>alarm[0]=timer;</a:t>
            </a:r>
          </a:p>
          <a:p>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18</a:t>
            </a:fld>
            <a:endParaRPr lang="en-GB"/>
          </a:p>
        </p:txBody>
      </p:sp>
    </p:spTree>
    <p:extLst>
      <p:ext uri="{BB962C8B-B14F-4D97-AF65-F5344CB8AC3E}">
        <p14:creationId xmlns:p14="http://schemas.microsoft.com/office/powerpoint/2010/main" val="56792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if (lives&lt;0)</a:t>
            </a:r>
          </a:p>
          <a:p>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if (score&gt;</a:t>
            </a:r>
            <a:r>
              <a:rPr lang="en-GB" sz="1200" kern="1200" dirty="0" err="1">
                <a:solidFill>
                  <a:schemeClr val="tx1"/>
                </a:solidFill>
                <a:effectLst/>
                <a:latin typeface="+mn-lt"/>
                <a:ea typeface="+mn-ea"/>
                <a:cs typeface="+mn-cs"/>
              </a:rPr>
              <a:t>global.highscore</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a:t>
            </a:r>
            <a:r>
              <a:rPr lang="en-GB" sz="1200" kern="1200" dirty="0">
                <a:solidFill>
                  <a:schemeClr val="tx1"/>
                </a:solidFill>
                <a:effectLst/>
                <a:latin typeface="+mn-lt"/>
                <a:ea typeface="+mn-ea"/>
                <a:cs typeface="+mn-cs"/>
              </a:rPr>
              <a:t>-open("savedata.ini");</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ini-write_real</a:t>
            </a:r>
            <a:r>
              <a:rPr lang="en-GB" sz="1200" kern="1200" dirty="0">
                <a:solidFill>
                  <a:schemeClr val="tx1"/>
                </a:solidFill>
                <a:effectLst/>
                <a:latin typeface="+mn-lt"/>
                <a:ea typeface="+mn-ea"/>
                <a:cs typeface="+mn-cs"/>
              </a:rPr>
              <a:t>( "score", "</a:t>
            </a:r>
            <a:r>
              <a:rPr lang="en-GB" sz="1200" kern="1200" dirty="0" err="1">
                <a:solidFill>
                  <a:schemeClr val="tx1"/>
                </a:solidFill>
                <a:effectLst/>
                <a:latin typeface="+mn-lt"/>
                <a:ea typeface="+mn-ea"/>
                <a:cs typeface="+mn-cs"/>
              </a:rPr>
              <a:t>highscore</a:t>
            </a:r>
            <a:r>
              <a:rPr lang="en-GB" sz="1200" kern="1200" dirty="0">
                <a:solidFill>
                  <a:schemeClr val="tx1"/>
                </a:solidFill>
                <a:effectLst/>
                <a:latin typeface="+mn-lt"/>
                <a:ea typeface="+mn-ea"/>
                <a:cs typeface="+mn-cs"/>
              </a:rPr>
              <a:t>", score);</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ini</a:t>
            </a:r>
            <a:r>
              <a:rPr lang="en-GB" sz="1200" kern="1200" dirty="0">
                <a:solidFill>
                  <a:schemeClr val="tx1"/>
                </a:solidFill>
                <a:effectLst/>
                <a:latin typeface="+mn-lt"/>
                <a:ea typeface="+mn-ea"/>
                <a:cs typeface="+mn-cs"/>
              </a:rPr>
              <a:t>-close(); //closes  </a:t>
            </a:r>
            <a:r>
              <a:rPr lang="en-GB" sz="1200" kern="1200" dirty="0" err="1">
                <a:solidFill>
                  <a:schemeClr val="tx1"/>
                </a:solidFill>
                <a:effectLst/>
                <a:latin typeface="+mn-lt"/>
                <a:ea typeface="+mn-ea"/>
                <a:cs typeface="+mn-cs"/>
              </a:rPr>
              <a:t>ini</a:t>
            </a:r>
            <a:r>
              <a:rPr lang="en-GB" sz="1200" kern="1200" dirty="0">
                <a:solidFill>
                  <a:schemeClr val="tx1"/>
                </a:solidFill>
                <a:effectLst/>
                <a:latin typeface="+mn-lt"/>
                <a:ea typeface="+mn-ea"/>
                <a:cs typeface="+mn-cs"/>
              </a:rPr>
              <a:t> file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game_restart</a:t>
            </a:r>
            <a:r>
              <a:rPr lang="en-GB" sz="1200" kern="1200" dirty="0">
                <a:solidFill>
                  <a:schemeClr val="tx1"/>
                </a:solidFill>
                <a:effectLst/>
                <a:latin typeface="+mn-lt"/>
                <a:ea typeface="+mn-ea"/>
                <a:cs typeface="+mn-cs"/>
              </a:rPr>
              <a:t>(); //restarts game</a:t>
            </a:r>
          </a:p>
          <a:p>
            <a:r>
              <a:rPr lang="en-GB" sz="120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24</a:t>
            </a:fld>
            <a:endParaRPr lang="en-GB"/>
          </a:p>
        </p:txBody>
      </p:sp>
    </p:spTree>
    <p:extLst>
      <p:ext uri="{BB962C8B-B14F-4D97-AF65-F5344CB8AC3E}">
        <p14:creationId xmlns:p14="http://schemas.microsoft.com/office/powerpoint/2010/main" val="554221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draw_set_font</a:t>
            </a:r>
            <a:r>
              <a:rPr lang="en-GB" dirty="0" smtClean="0"/>
              <a:t>(</a:t>
            </a:r>
            <a:r>
              <a:rPr lang="en-GB" dirty="0" err="1" smtClean="0"/>
              <a:t>font_hud</a:t>
            </a:r>
            <a:r>
              <a:rPr lang="en-GB" dirty="0" smtClean="0"/>
              <a:t>); //sets the font</a:t>
            </a:r>
          </a:p>
          <a:p>
            <a:r>
              <a:rPr lang="en-GB" dirty="0" err="1" smtClean="0"/>
              <a:t>draw_set_halign</a:t>
            </a:r>
            <a:r>
              <a:rPr lang="en-GB" dirty="0" smtClean="0"/>
              <a:t>(</a:t>
            </a:r>
            <a:r>
              <a:rPr lang="en-GB" dirty="0" err="1" smtClean="0"/>
              <a:t>fa_left</a:t>
            </a:r>
            <a:r>
              <a:rPr lang="en-GB" dirty="0" smtClean="0"/>
              <a:t>); //sets alignment</a:t>
            </a:r>
          </a:p>
          <a:p>
            <a:r>
              <a:rPr lang="en-GB" dirty="0" err="1" smtClean="0"/>
              <a:t>draw_set_colour</a:t>
            </a:r>
            <a:r>
              <a:rPr lang="en-GB" dirty="0" smtClean="0"/>
              <a:t>(</a:t>
            </a:r>
            <a:r>
              <a:rPr lang="en-GB" dirty="0" err="1" smtClean="0"/>
              <a:t>c_blue</a:t>
            </a:r>
            <a:r>
              <a:rPr lang="en-GB" dirty="0" smtClean="0"/>
              <a:t>); //sets drawing colour</a:t>
            </a:r>
          </a:p>
          <a:p>
            <a:r>
              <a:rPr lang="en-GB" dirty="0" err="1" smtClean="0"/>
              <a:t>draw_text</a:t>
            </a:r>
            <a:r>
              <a:rPr lang="en-GB" dirty="0" smtClean="0"/>
              <a:t>(25, 25, "Score: "+string(score)); //draws score: + score</a:t>
            </a:r>
          </a:p>
          <a:p>
            <a:r>
              <a:rPr lang="en-GB" dirty="0" err="1" smtClean="0"/>
              <a:t>draw_set_colour</a:t>
            </a:r>
            <a:r>
              <a:rPr lang="en-GB" dirty="0" smtClean="0"/>
              <a:t>(</a:t>
            </a:r>
            <a:r>
              <a:rPr lang="en-GB" dirty="0" err="1" smtClean="0"/>
              <a:t>c_blue</a:t>
            </a:r>
            <a:r>
              <a:rPr lang="en-GB" dirty="0" smtClean="0"/>
              <a:t>);</a:t>
            </a:r>
          </a:p>
          <a:p>
            <a:r>
              <a:rPr lang="en-GB" dirty="0" smtClean="0"/>
              <a:t>if score&gt;</a:t>
            </a:r>
            <a:r>
              <a:rPr lang="en-GB" dirty="0" err="1" smtClean="0"/>
              <a:t>global.highscore</a:t>
            </a:r>
            <a:r>
              <a:rPr lang="en-GB" dirty="0" smtClean="0"/>
              <a:t> //executes following if score is bigger</a:t>
            </a:r>
          </a:p>
          <a:p>
            <a:r>
              <a:rPr lang="en-GB" dirty="0" smtClean="0"/>
              <a:t>{</a:t>
            </a:r>
          </a:p>
          <a:p>
            <a:r>
              <a:rPr lang="en-GB" dirty="0" smtClean="0"/>
              <a:t>    </a:t>
            </a:r>
            <a:r>
              <a:rPr lang="en-GB" dirty="0" err="1" smtClean="0"/>
              <a:t>draw_text</a:t>
            </a:r>
            <a:r>
              <a:rPr lang="en-GB" dirty="0" smtClean="0"/>
              <a:t>(300, 25, "</a:t>
            </a:r>
            <a:r>
              <a:rPr lang="en-GB" dirty="0" err="1" smtClean="0"/>
              <a:t>Highscore</a:t>
            </a:r>
            <a:r>
              <a:rPr lang="en-GB" dirty="0" smtClean="0"/>
              <a:t>: "+string(score));</a:t>
            </a:r>
          </a:p>
          <a:p>
            <a:r>
              <a:rPr lang="en-GB" dirty="0" smtClean="0"/>
              <a:t>}</a:t>
            </a:r>
          </a:p>
          <a:p>
            <a:r>
              <a:rPr lang="en-GB" dirty="0" smtClean="0"/>
              <a:t>else //other wise just draw previous </a:t>
            </a:r>
            <a:r>
              <a:rPr lang="en-GB" dirty="0" err="1" smtClean="0"/>
              <a:t>highscore</a:t>
            </a:r>
            <a:endParaRPr lang="en-GB" dirty="0" smtClean="0"/>
          </a:p>
          <a:p>
            <a:r>
              <a:rPr lang="en-GB" dirty="0" smtClean="0"/>
              <a:t>{</a:t>
            </a:r>
          </a:p>
          <a:p>
            <a:r>
              <a:rPr lang="en-GB" dirty="0" smtClean="0"/>
              <a:t>    </a:t>
            </a:r>
            <a:r>
              <a:rPr lang="en-GB" dirty="0" err="1" smtClean="0"/>
              <a:t>draw_set_colour</a:t>
            </a:r>
            <a:r>
              <a:rPr lang="en-GB" dirty="0" smtClean="0"/>
              <a:t>(</a:t>
            </a:r>
            <a:r>
              <a:rPr lang="en-GB" dirty="0" err="1" smtClean="0"/>
              <a:t>c_red</a:t>
            </a:r>
            <a:r>
              <a:rPr lang="en-GB" dirty="0" smtClean="0"/>
              <a:t>);</a:t>
            </a:r>
          </a:p>
          <a:p>
            <a:r>
              <a:rPr lang="en-GB" dirty="0" smtClean="0"/>
              <a:t>    </a:t>
            </a:r>
            <a:r>
              <a:rPr lang="en-GB" dirty="0" err="1" smtClean="0"/>
              <a:t>draw_text</a:t>
            </a:r>
            <a:r>
              <a:rPr lang="en-GB" dirty="0" smtClean="0"/>
              <a:t>(300, 25, "</a:t>
            </a:r>
            <a:r>
              <a:rPr lang="en-GB" dirty="0" err="1" smtClean="0"/>
              <a:t>Highscore</a:t>
            </a:r>
            <a:r>
              <a:rPr lang="en-GB" dirty="0" smtClean="0"/>
              <a:t>:  "+ string (</a:t>
            </a:r>
            <a:r>
              <a:rPr lang="en-GB" dirty="0" err="1" smtClean="0"/>
              <a:t>global.highscore</a:t>
            </a:r>
            <a:r>
              <a:rPr lang="en-GB" dirty="0" smtClean="0"/>
              <a:t>));</a:t>
            </a:r>
          </a:p>
          <a:p>
            <a:r>
              <a:rPr lang="en-GB" dirty="0" smtClean="0"/>
              <a:t>}</a:t>
            </a:r>
            <a:endParaRPr lang="en-GB" dirty="0"/>
          </a:p>
        </p:txBody>
      </p:sp>
      <p:sp>
        <p:nvSpPr>
          <p:cNvPr id="4" name="Slide Number Placeholder 3"/>
          <p:cNvSpPr>
            <a:spLocks noGrp="1"/>
          </p:cNvSpPr>
          <p:nvPr>
            <p:ph type="sldNum" sz="quarter" idx="10"/>
          </p:nvPr>
        </p:nvSpPr>
        <p:spPr/>
        <p:txBody>
          <a:bodyPr/>
          <a:lstStyle/>
          <a:p>
            <a:fld id="{84E77F2B-6EE0-48BE-8859-E31DD591B6CD}" type="slidenum">
              <a:rPr lang="en-GB" smtClean="0"/>
              <a:t>25</a:t>
            </a:fld>
            <a:endParaRPr lang="en-GB"/>
          </a:p>
        </p:txBody>
      </p:sp>
    </p:spTree>
    <p:extLst>
      <p:ext uri="{BB962C8B-B14F-4D97-AF65-F5344CB8AC3E}">
        <p14:creationId xmlns:p14="http://schemas.microsoft.com/office/powerpoint/2010/main" val="2616253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0B5C82D3-E32A-4A4E-B882-9BC7B6CBB39E}" type="datetimeFigureOut">
              <a:rPr lang="en-GB" smtClean="0"/>
              <a:t>20/04/2018</a:t>
            </a:fld>
            <a:endParaRPr lang="en-GB"/>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GB"/>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4A3CE3B-1DE9-4E93-8188-DAE8513AF7AF}" type="slidenum">
              <a:rPr lang="en-GB" smtClean="0"/>
              <a:t>‹#›</a:t>
            </a:fld>
            <a:endParaRPr lang="en-GB"/>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7672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C82D3-E32A-4A4E-B882-9BC7B6CBB39E}"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192656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C82D3-E32A-4A4E-B882-9BC7B6CBB39E}"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324650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C82D3-E32A-4A4E-B882-9BC7B6CBB39E}" type="datetimeFigureOut">
              <a:rPr lang="en-GB" smtClean="0"/>
              <a:t>20/04/2018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2307360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0B5C82D3-E32A-4A4E-B882-9BC7B6CBB39E}" type="datetimeFigureOut">
              <a:rPr lang="en-GB" smtClean="0"/>
              <a:t>20/04/2018</a:t>
            </a:fld>
            <a:endParaRPr lang="en-GB"/>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4A3CE3B-1DE9-4E93-8188-DAE8513AF7AF}" type="slidenum">
              <a:rPr lang="en-GB" smtClean="0"/>
              <a:t>‹#›</a:t>
            </a:fld>
            <a:endParaRPr lang="en-GB"/>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2306363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5C82D3-E32A-4A4E-B882-9BC7B6CBB39E}" type="datetimeFigureOut">
              <a:rPr lang="en-GB" smtClean="0"/>
              <a:t>20/04/2018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269744741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C82D3-E32A-4A4E-B882-9BC7B6CBB39E}" type="datetimeFigureOut">
              <a:rPr lang="en-GB" smtClean="0"/>
              <a:t>20/04/2018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348717061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C82D3-E32A-4A4E-B882-9BC7B6CBB39E}" type="datetimeFigureOut">
              <a:rPr lang="en-GB" smtClean="0"/>
              <a:t>20/04/2018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104716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C82D3-E32A-4A4E-B882-9BC7B6CBB39E}" type="datetimeFigureOut">
              <a:rPr lang="en-GB" smtClean="0"/>
              <a:t>20/04/2018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1051221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0B5C82D3-E32A-4A4E-B882-9BC7B6CBB39E}" type="datetimeFigureOut">
              <a:rPr lang="en-GB" smtClean="0"/>
              <a:t>20/04/2018</a:t>
            </a:fld>
            <a:endParaRPr lang="en-GB"/>
          </a:p>
        </p:txBody>
      </p:sp>
      <p:sp>
        <p:nvSpPr>
          <p:cNvPr id="6" name="Footer Placeholder 5"/>
          <p:cNvSpPr>
            <a:spLocks noGrp="1"/>
          </p:cNvSpPr>
          <p:nvPr>
            <p:ph type="ftr" sz="quarter" idx="11"/>
          </p:nvPr>
        </p:nvSpPr>
        <p:spPr>
          <a:xfrm>
            <a:off x="2103620" y="6375679"/>
            <a:ext cx="3482179" cy="345796"/>
          </a:xfrm>
        </p:spPr>
        <p:txBody>
          <a:bodyPr/>
          <a:lstStyle/>
          <a:p>
            <a:endParaRPr lang="en-GB"/>
          </a:p>
        </p:txBody>
      </p:sp>
      <p:sp>
        <p:nvSpPr>
          <p:cNvPr id="7" name="Slide Number Placeholder 6"/>
          <p:cNvSpPr>
            <a:spLocks noGrp="1"/>
          </p:cNvSpPr>
          <p:nvPr>
            <p:ph type="sldNum" sz="quarter" idx="12"/>
          </p:nvPr>
        </p:nvSpPr>
        <p:spPr>
          <a:xfrm>
            <a:off x="5691014" y="6375679"/>
            <a:ext cx="1232456" cy="345796"/>
          </a:xfrm>
        </p:spPr>
        <p:txBody>
          <a:bodyPr/>
          <a:lstStyle/>
          <a:p>
            <a:fld id="{D4A3CE3B-1DE9-4E93-8188-DAE8513AF7AF}" type="slidenum">
              <a:rPr lang="en-GB" smtClean="0"/>
              <a:t>‹#›</a:t>
            </a:fld>
            <a:endParaRPr lang="en-GB"/>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9423537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0B5C82D3-E32A-4A4E-B882-9BC7B6CBB39E}" type="datetimeFigureOut">
              <a:rPr lang="en-GB" smtClean="0"/>
              <a:t>20/04/2018</a:t>
            </a:fld>
            <a:endParaRPr lang="en-GB"/>
          </a:p>
        </p:txBody>
      </p:sp>
      <p:sp>
        <p:nvSpPr>
          <p:cNvPr id="6" name="Footer Placeholder 5"/>
          <p:cNvSpPr>
            <a:spLocks noGrp="1"/>
          </p:cNvSpPr>
          <p:nvPr>
            <p:ph type="ftr" sz="quarter" idx="11"/>
          </p:nvPr>
        </p:nvSpPr>
        <p:spPr>
          <a:xfrm>
            <a:off x="2103621" y="6375679"/>
            <a:ext cx="3482178" cy="345796"/>
          </a:xfrm>
        </p:spPr>
        <p:txBody>
          <a:bodyPr/>
          <a:lstStyle/>
          <a:p>
            <a:endParaRPr lang="en-GB"/>
          </a:p>
        </p:txBody>
      </p:sp>
      <p:sp>
        <p:nvSpPr>
          <p:cNvPr id="7" name="Slide Number Placeholder 6"/>
          <p:cNvSpPr>
            <a:spLocks noGrp="1"/>
          </p:cNvSpPr>
          <p:nvPr>
            <p:ph type="sldNum" sz="quarter" idx="12"/>
          </p:nvPr>
        </p:nvSpPr>
        <p:spPr>
          <a:xfrm>
            <a:off x="5687568" y="6375679"/>
            <a:ext cx="1234440" cy="345796"/>
          </a:xfrm>
        </p:spPr>
        <p:txBody>
          <a:bodyPr/>
          <a:lstStyle/>
          <a:p>
            <a:fld id="{D4A3CE3B-1DE9-4E93-8188-DAE8513AF7AF}" type="slidenum">
              <a:rPr lang="en-GB" smtClean="0"/>
              <a:t>‹#›</a:t>
            </a:fld>
            <a:endParaRPr lang="en-GB"/>
          </a:p>
        </p:txBody>
      </p:sp>
    </p:spTree>
    <p:extLst>
      <p:ext uri="{BB962C8B-B14F-4D97-AF65-F5344CB8AC3E}">
        <p14:creationId xmlns:p14="http://schemas.microsoft.com/office/powerpoint/2010/main" val="4146043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0B5C82D3-E32A-4A4E-B882-9BC7B6CBB39E}" type="datetimeFigureOut">
              <a:rPr lang="en-GB" smtClean="0"/>
              <a:t>20/04/2018</a:t>
            </a:fld>
            <a:endParaRPr lang="en-GB"/>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GB"/>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4A3CE3B-1DE9-4E93-8188-DAE8513AF7AF}" type="slidenum">
              <a:rPr lang="en-GB" smtClean="0"/>
              <a:t>‹#›</a:t>
            </a:fld>
            <a:endParaRPr lang="en-GB"/>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34172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1960-6706-4AFA-837A-298196AA7398}"/>
              </a:ext>
            </a:extLst>
          </p:cNvPr>
          <p:cNvSpPr>
            <a:spLocks noGrp="1"/>
          </p:cNvSpPr>
          <p:nvPr>
            <p:ph type="ctrTitle"/>
          </p:nvPr>
        </p:nvSpPr>
        <p:spPr/>
        <p:txBody>
          <a:bodyPr/>
          <a:lstStyle/>
          <a:p>
            <a:r>
              <a:rPr lang="en-GB" dirty="0"/>
              <a:t>Intro to GML</a:t>
            </a:r>
          </a:p>
        </p:txBody>
      </p:sp>
      <p:sp>
        <p:nvSpPr>
          <p:cNvPr id="3" name="Subtitle 2">
            <a:extLst>
              <a:ext uri="{FF2B5EF4-FFF2-40B4-BE49-F238E27FC236}">
                <a16:creationId xmlns:a16="http://schemas.microsoft.com/office/drawing/2014/main" id="{73BCF717-A119-4464-9E16-1F20F9AB1FFB}"/>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14527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9FB46-19C3-45C9-879F-0AC0ACC018E4}"/>
              </a:ext>
            </a:extLst>
          </p:cNvPr>
          <p:cNvSpPr>
            <a:spLocks noGrp="1"/>
          </p:cNvSpPr>
          <p:nvPr>
            <p:ph type="title"/>
          </p:nvPr>
        </p:nvSpPr>
        <p:spPr/>
        <p:txBody>
          <a:bodyPr/>
          <a:lstStyle/>
          <a:p>
            <a:r>
              <a:rPr lang="en-GB" dirty="0"/>
              <a:t>Add code</a:t>
            </a:r>
          </a:p>
        </p:txBody>
      </p:sp>
      <p:sp>
        <p:nvSpPr>
          <p:cNvPr id="3" name="Content Placeholder 2">
            <a:extLst>
              <a:ext uri="{FF2B5EF4-FFF2-40B4-BE49-F238E27FC236}">
                <a16:creationId xmlns:a16="http://schemas.microsoft.com/office/drawing/2014/main" id="{E16FB87B-BEFE-4273-BD70-644B8142C96D}"/>
              </a:ext>
            </a:extLst>
          </p:cNvPr>
          <p:cNvSpPr>
            <a:spLocks noGrp="1"/>
          </p:cNvSpPr>
          <p:nvPr>
            <p:ph idx="1"/>
          </p:nvPr>
        </p:nvSpPr>
        <p:spPr>
          <a:xfrm>
            <a:off x="1251678" y="1413164"/>
            <a:ext cx="10178322" cy="5037511"/>
          </a:xfrm>
        </p:spPr>
        <p:txBody>
          <a:bodyPr>
            <a:normAutofit lnSpcReduction="10000"/>
          </a:bodyPr>
          <a:lstStyle/>
          <a:p>
            <a:r>
              <a:rPr lang="en-GB" dirty="0"/>
              <a:t>In the open window, enter the following code:</a:t>
            </a:r>
          </a:p>
          <a:p>
            <a:endParaRPr lang="en-GB" dirty="0"/>
          </a:p>
          <a:p>
            <a:r>
              <a:rPr lang="en-GB" dirty="0"/>
              <a:t>//see if </a:t>
            </a:r>
            <a:r>
              <a:rPr lang="en-GB" dirty="0" err="1"/>
              <a:t>ini</a:t>
            </a:r>
            <a:r>
              <a:rPr lang="en-GB" dirty="0"/>
              <a:t> file exists and load saved score</a:t>
            </a:r>
          </a:p>
          <a:p>
            <a:r>
              <a:rPr lang="en-GB" dirty="0" err="1" smtClean="0"/>
              <a:t>Ini_open</a:t>
            </a:r>
            <a:r>
              <a:rPr lang="en-GB" dirty="0"/>
              <a:t>("savedata.ini"); //open file savedata.ini</a:t>
            </a:r>
          </a:p>
          <a:p>
            <a:r>
              <a:rPr lang="en-GB" dirty="0" err="1"/>
              <a:t>global.highscore</a:t>
            </a:r>
            <a:r>
              <a:rPr lang="en-GB" dirty="0"/>
              <a:t> = </a:t>
            </a:r>
            <a:r>
              <a:rPr lang="en-GB" dirty="0" err="1"/>
              <a:t>ini-read_real</a:t>
            </a:r>
            <a:r>
              <a:rPr lang="en-GB" dirty="0"/>
              <a:t>("score", "</a:t>
            </a:r>
            <a:r>
              <a:rPr lang="en-GB" dirty="0" err="1"/>
              <a:t>highscore</a:t>
            </a:r>
            <a:r>
              <a:rPr lang="en-GB" dirty="0"/>
              <a:t>", 0); //set </a:t>
            </a:r>
            <a:r>
              <a:rPr lang="en-GB" dirty="0" err="1"/>
              <a:t>global.highscore</a:t>
            </a:r>
            <a:r>
              <a:rPr lang="en-GB" dirty="0"/>
              <a:t> to value or set as 0 if no value present</a:t>
            </a:r>
          </a:p>
          <a:p>
            <a:r>
              <a:rPr lang="en-GB" smtClean="0"/>
              <a:t>Ini_close</a:t>
            </a:r>
            <a:r>
              <a:rPr lang="en-GB" dirty="0"/>
              <a:t>(); //close </a:t>
            </a:r>
            <a:r>
              <a:rPr lang="en-GB" dirty="0" err="1"/>
              <a:t>ini</a:t>
            </a:r>
            <a:r>
              <a:rPr lang="en-GB" dirty="0"/>
              <a:t> file - always do this after loading or saving data</a:t>
            </a:r>
          </a:p>
          <a:p>
            <a:r>
              <a:rPr lang="en-GB" dirty="0"/>
              <a:t>//set starting values for game:</a:t>
            </a:r>
          </a:p>
          <a:p>
            <a:r>
              <a:rPr lang="en-GB" dirty="0"/>
              <a:t>score=0;</a:t>
            </a:r>
          </a:p>
          <a:p>
            <a:r>
              <a:rPr lang="en-GB" dirty="0"/>
              <a:t>lives=5;   </a:t>
            </a:r>
          </a:p>
          <a:p>
            <a:endParaRPr lang="en-GB" dirty="0"/>
          </a:p>
          <a:p>
            <a:r>
              <a:rPr lang="en-GB" dirty="0"/>
              <a:t>This code will load any high score from a previous play of the game to the variable </a:t>
            </a:r>
            <a:r>
              <a:rPr lang="en-GB" dirty="0" err="1"/>
              <a:t>global.highscore</a:t>
            </a:r>
            <a:r>
              <a:rPr lang="en-GB" dirty="0"/>
              <a:t> , set current </a:t>
            </a:r>
            <a:r>
              <a:rPr lang="en-GB" b="1" i="1" dirty="0"/>
              <a:t>score</a:t>
            </a:r>
            <a:r>
              <a:rPr lang="en-GB" dirty="0"/>
              <a:t> to 0 , and </a:t>
            </a:r>
            <a:r>
              <a:rPr lang="en-GB" b="1" i="1" dirty="0"/>
              <a:t>lives</a:t>
            </a:r>
            <a:r>
              <a:rPr lang="en-GB" dirty="0"/>
              <a:t> to 5 .</a:t>
            </a:r>
          </a:p>
        </p:txBody>
      </p:sp>
    </p:spTree>
    <p:extLst>
      <p:ext uri="{BB962C8B-B14F-4D97-AF65-F5344CB8AC3E}">
        <p14:creationId xmlns:p14="http://schemas.microsoft.com/office/powerpoint/2010/main" val="25372932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66184-275F-4EFD-B785-80EA04A1E660}"/>
              </a:ext>
            </a:extLst>
          </p:cNvPr>
          <p:cNvSpPr>
            <a:spLocks noGrp="1"/>
          </p:cNvSpPr>
          <p:nvPr>
            <p:ph type="title"/>
          </p:nvPr>
        </p:nvSpPr>
        <p:spPr/>
        <p:txBody>
          <a:bodyPr/>
          <a:lstStyle/>
          <a:p>
            <a:r>
              <a:rPr lang="en-GB" dirty="0"/>
              <a:t>Your code should look like this</a:t>
            </a:r>
          </a:p>
        </p:txBody>
      </p:sp>
      <p:sp>
        <p:nvSpPr>
          <p:cNvPr id="3" name="Content Placeholder 2">
            <a:extLst>
              <a:ext uri="{FF2B5EF4-FFF2-40B4-BE49-F238E27FC236}">
                <a16:creationId xmlns:a16="http://schemas.microsoft.com/office/drawing/2014/main" id="{AAAEF72B-C137-4142-959B-F8DD0EB9A7EE}"/>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0EE7E6A-2E78-4516-A324-E353E0D98AD4}"/>
              </a:ext>
            </a:extLst>
          </p:cNvPr>
          <p:cNvPicPr/>
          <p:nvPr/>
        </p:nvPicPr>
        <p:blipFill>
          <a:blip r:embed="rId2"/>
          <a:stretch>
            <a:fillRect/>
          </a:stretch>
        </p:blipFill>
        <p:spPr>
          <a:xfrm>
            <a:off x="1942737" y="1275348"/>
            <a:ext cx="8315168" cy="5229915"/>
          </a:xfrm>
          <a:prstGeom prst="rect">
            <a:avLst/>
          </a:prstGeom>
        </p:spPr>
      </p:pic>
    </p:spTree>
    <p:extLst>
      <p:ext uri="{BB962C8B-B14F-4D97-AF65-F5344CB8AC3E}">
        <p14:creationId xmlns:p14="http://schemas.microsoft.com/office/powerpoint/2010/main" val="1773729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D54D7-3ECC-4B75-819B-6BC33C02DF0F}"/>
              </a:ext>
            </a:extLst>
          </p:cNvPr>
          <p:cNvSpPr>
            <a:spLocks noGrp="1"/>
          </p:cNvSpPr>
          <p:nvPr>
            <p:ph type="title"/>
          </p:nvPr>
        </p:nvSpPr>
        <p:spPr/>
        <p:txBody>
          <a:bodyPr/>
          <a:lstStyle/>
          <a:p>
            <a:r>
              <a:rPr lang="en-GB" b="1" dirty="0"/>
              <a:t>Mouse Left Button Released Event</a:t>
            </a:r>
            <a:endParaRPr lang="en-GB" dirty="0"/>
          </a:p>
        </p:txBody>
      </p:sp>
      <p:sp>
        <p:nvSpPr>
          <p:cNvPr id="3" name="Content Placeholder 2">
            <a:extLst>
              <a:ext uri="{FF2B5EF4-FFF2-40B4-BE49-F238E27FC236}">
                <a16:creationId xmlns:a16="http://schemas.microsoft.com/office/drawing/2014/main" id="{F212D499-91B4-4019-AC59-74A66FFB1E1F}"/>
              </a:ext>
            </a:extLst>
          </p:cNvPr>
          <p:cNvSpPr>
            <a:spLocks noGrp="1"/>
          </p:cNvSpPr>
          <p:nvPr>
            <p:ph idx="1"/>
          </p:nvPr>
        </p:nvSpPr>
        <p:spPr>
          <a:xfrm>
            <a:off x="1251678" y="2286001"/>
            <a:ext cx="3151880" cy="3593591"/>
          </a:xfrm>
        </p:spPr>
        <p:txBody>
          <a:bodyPr/>
          <a:lstStyle/>
          <a:p>
            <a:r>
              <a:rPr lang="en-GB" dirty="0"/>
              <a:t>Now create the new the event shown:</a:t>
            </a:r>
          </a:p>
        </p:txBody>
      </p:sp>
      <p:pic>
        <p:nvPicPr>
          <p:cNvPr id="4" name="Picture 3">
            <a:extLst>
              <a:ext uri="{FF2B5EF4-FFF2-40B4-BE49-F238E27FC236}">
                <a16:creationId xmlns:a16="http://schemas.microsoft.com/office/drawing/2014/main" id="{2F04588E-39BA-4573-9872-2F011D215971}"/>
              </a:ext>
            </a:extLst>
          </p:cNvPr>
          <p:cNvPicPr/>
          <p:nvPr/>
        </p:nvPicPr>
        <p:blipFill>
          <a:blip r:embed="rId3"/>
          <a:stretch>
            <a:fillRect/>
          </a:stretch>
        </p:blipFill>
        <p:spPr>
          <a:xfrm>
            <a:off x="4613876" y="1629295"/>
            <a:ext cx="6541804" cy="4862025"/>
          </a:xfrm>
          <a:prstGeom prst="rect">
            <a:avLst/>
          </a:prstGeom>
        </p:spPr>
      </p:pic>
    </p:spTree>
    <p:extLst>
      <p:ext uri="{BB962C8B-B14F-4D97-AF65-F5344CB8AC3E}">
        <p14:creationId xmlns:p14="http://schemas.microsoft.com/office/powerpoint/2010/main" val="266315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9227E-9589-412B-99F0-C1B62E188E2C}"/>
              </a:ext>
            </a:extLst>
          </p:cNvPr>
          <p:cNvSpPr>
            <a:spLocks noGrp="1"/>
          </p:cNvSpPr>
          <p:nvPr>
            <p:ph type="title"/>
          </p:nvPr>
        </p:nvSpPr>
        <p:spPr>
          <a:xfrm>
            <a:off x="1251678" y="382385"/>
            <a:ext cx="3212038" cy="1492132"/>
          </a:xfrm>
        </p:spPr>
        <p:txBody>
          <a:bodyPr>
            <a:normAutofit fontScale="90000"/>
          </a:bodyPr>
          <a:lstStyle/>
          <a:p>
            <a:r>
              <a:rPr lang="en-GB" b="1" dirty="0"/>
              <a:t>Mouse Left Button Released Event - Code</a:t>
            </a:r>
            <a:endParaRPr lang="en-GB" dirty="0"/>
          </a:p>
        </p:txBody>
      </p:sp>
      <p:sp>
        <p:nvSpPr>
          <p:cNvPr id="3" name="Content Placeholder 2">
            <a:extLst>
              <a:ext uri="{FF2B5EF4-FFF2-40B4-BE49-F238E27FC236}">
                <a16:creationId xmlns:a16="http://schemas.microsoft.com/office/drawing/2014/main" id="{C5EC403C-3813-4B6F-97E8-5F48C6D1CCCD}"/>
              </a:ext>
            </a:extLst>
          </p:cNvPr>
          <p:cNvSpPr>
            <a:spLocks noGrp="1"/>
          </p:cNvSpPr>
          <p:nvPr>
            <p:ph idx="1"/>
          </p:nvPr>
        </p:nvSpPr>
        <p:spPr>
          <a:xfrm>
            <a:off x="1251678" y="3994484"/>
            <a:ext cx="3320322" cy="1885108"/>
          </a:xfrm>
        </p:spPr>
        <p:txBody>
          <a:bodyPr/>
          <a:lstStyle/>
          <a:p>
            <a:r>
              <a:rPr lang="en-GB" dirty="0"/>
              <a:t>Again drag over the </a:t>
            </a:r>
            <a:r>
              <a:rPr lang="en-GB" b="1" dirty="0"/>
              <a:t>Execute Code</a:t>
            </a:r>
            <a:r>
              <a:rPr lang="en-GB" dirty="0"/>
              <a:t> action and add the following code</a:t>
            </a:r>
          </a:p>
        </p:txBody>
      </p:sp>
      <p:pic>
        <p:nvPicPr>
          <p:cNvPr id="4" name="Picture 3">
            <a:extLst>
              <a:ext uri="{FF2B5EF4-FFF2-40B4-BE49-F238E27FC236}">
                <a16:creationId xmlns:a16="http://schemas.microsoft.com/office/drawing/2014/main" id="{BD7D26D1-EB08-40A9-AE63-4A4CDCFE0AB5}"/>
              </a:ext>
            </a:extLst>
          </p:cNvPr>
          <p:cNvPicPr>
            <a:picLocks noChangeAspect="1"/>
          </p:cNvPicPr>
          <p:nvPr/>
        </p:nvPicPr>
        <p:blipFill>
          <a:blip r:embed="rId3"/>
          <a:stretch>
            <a:fillRect/>
          </a:stretch>
        </p:blipFill>
        <p:spPr>
          <a:xfrm>
            <a:off x="4572000" y="792796"/>
            <a:ext cx="7281322" cy="5313815"/>
          </a:xfrm>
          <a:prstGeom prst="rect">
            <a:avLst/>
          </a:prstGeom>
        </p:spPr>
      </p:pic>
    </p:spTree>
    <p:extLst>
      <p:ext uri="{BB962C8B-B14F-4D97-AF65-F5344CB8AC3E}">
        <p14:creationId xmlns:p14="http://schemas.microsoft.com/office/powerpoint/2010/main" val="2019266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2CB5B-549F-4888-8842-FD07B3153459}"/>
              </a:ext>
            </a:extLst>
          </p:cNvPr>
          <p:cNvSpPr>
            <a:spLocks noGrp="1"/>
          </p:cNvSpPr>
          <p:nvPr>
            <p:ph type="title"/>
          </p:nvPr>
        </p:nvSpPr>
        <p:spPr>
          <a:xfrm>
            <a:off x="1251678" y="382385"/>
            <a:ext cx="3348546" cy="1492132"/>
          </a:xfrm>
        </p:spPr>
        <p:txBody>
          <a:bodyPr>
            <a:normAutofit fontScale="90000"/>
          </a:bodyPr>
          <a:lstStyle/>
          <a:p>
            <a:r>
              <a:rPr lang="en-GB" dirty="0"/>
              <a:t>Add a draw event</a:t>
            </a:r>
          </a:p>
        </p:txBody>
      </p:sp>
      <p:sp>
        <p:nvSpPr>
          <p:cNvPr id="3" name="Content Placeholder 2">
            <a:extLst>
              <a:ext uri="{FF2B5EF4-FFF2-40B4-BE49-F238E27FC236}">
                <a16:creationId xmlns:a16="http://schemas.microsoft.com/office/drawing/2014/main" id="{31D9FE8E-BAED-47F6-A8FA-D2ACFFBFA658}"/>
              </a:ext>
            </a:extLst>
          </p:cNvPr>
          <p:cNvSpPr>
            <a:spLocks noGrp="1"/>
          </p:cNvSpPr>
          <p:nvPr>
            <p:ph idx="1"/>
          </p:nvPr>
        </p:nvSpPr>
        <p:spPr>
          <a:xfrm>
            <a:off x="1251678" y="2286001"/>
            <a:ext cx="3007501" cy="3593591"/>
          </a:xfrm>
        </p:spPr>
        <p:txBody>
          <a:bodyPr/>
          <a:lstStyle/>
          <a:p>
            <a:r>
              <a:rPr lang="en-GB" dirty="0"/>
              <a:t>Next add a </a:t>
            </a:r>
            <a:r>
              <a:rPr lang="en-GB" b="1" dirty="0"/>
              <a:t>Draw Event</a:t>
            </a:r>
            <a:r>
              <a:rPr lang="en-GB" dirty="0"/>
              <a:t> by clicking </a:t>
            </a:r>
            <a:r>
              <a:rPr lang="en-GB" b="1" dirty="0"/>
              <a:t>Add Event</a:t>
            </a:r>
            <a:r>
              <a:rPr lang="en-GB" dirty="0"/>
              <a:t> followed by </a:t>
            </a:r>
            <a:r>
              <a:rPr lang="en-GB" b="1" dirty="0"/>
              <a:t>Draw Event</a:t>
            </a:r>
            <a:r>
              <a:rPr lang="en-GB" dirty="0"/>
              <a:t> , then drag across the </a:t>
            </a:r>
            <a:r>
              <a:rPr lang="en-GB" b="1" dirty="0"/>
              <a:t>Execute Code</a:t>
            </a:r>
            <a:r>
              <a:rPr lang="en-GB" dirty="0"/>
              <a:t> . Add the following GML to this: </a:t>
            </a:r>
          </a:p>
          <a:p>
            <a:endParaRPr lang="en-GB" dirty="0"/>
          </a:p>
        </p:txBody>
      </p:sp>
      <p:pic>
        <p:nvPicPr>
          <p:cNvPr id="5" name="Picture 4">
            <a:extLst>
              <a:ext uri="{FF2B5EF4-FFF2-40B4-BE49-F238E27FC236}">
                <a16:creationId xmlns:a16="http://schemas.microsoft.com/office/drawing/2014/main" id="{1F99E0E8-6094-4D9F-9E0D-C58B70AD710B}"/>
              </a:ext>
            </a:extLst>
          </p:cNvPr>
          <p:cNvPicPr/>
          <p:nvPr/>
        </p:nvPicPr>
        <p:blipFill>
          <a:blip r:embed="rId3"/>
          <a:stretch>
            <a:fillRect/>
          </a:stretch>
        </p:blipFill>
        <p:spPr>
          <a:xfrm>
            <a:off x="4483846" y="382385"/>
            <a:ext cx="7591776" cy="6004619"/>
          </a:xfrm>
          <a:prstGeom prst="rect">
            <a:avLst/>
          </a:prstGeom>
        </p:spPr>
      </p:pic>
    </p:spTree>
    <p:extLst>
      <p:ext uri="{BB962C8B-B14F-4D97-AF65-F5344CB8AC3E}">
        <p14:creationId xmlns:p14="http://schemas.microsoft.com/office/powerpoint/2010/main" val="2678983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878FF-B4ED-4F5D-B6B6-3851009413D5}"/>
              </a:ext>
            </a:extLst>
          </p:cNvPr>
          <p:cNvSpPr>
            <a:spLocks noGrp="1"/>
          </p:cNvSpPr>
          <p:nvPr>
            <p:ph type="title"/>
          </p:nvPr>
        </p:nvSpPr>
        <p:spPr/>
        <p:txBody>
          <a:bodyPr/>
          <a:lstStyle/>
          <a:p>
            <a:r>
              <a:rPr lang="en-GB" dirty="0"/>
              <a:t>Draw event explained</a:t>
            </a:r>
          </a:p>
        </p:txBody>
      </p:sp>
      <p:sp>
        <p:nvSpPr>
          <p:cNvPr id="3" name="Content Placeholder 2">
            <a:extLst>
              <a:ext uri="{FF2B5EF4-FFF2-40B4-BE49-F238E27FC236}">
                <a16:creationId xmlns:a16="http://schemas.microsoft.com/office/drawing/2014/main" id="{FE692604-5683-41AE-B9EB-242B1637F5E8}"/>
              </a:ext>
            </a:extLst>
          </p:cNvPr>
          <p:cNvSpPr>
            <a:spLocks noGrp="1"/>
          </p:cNvSpPr>
          <p:nvPr>
            <p:ph idx="1"/>
          </p:nvPr>
        </p:nvSpPr>
        <p:spPr>
          <a:xfrm>
            <a:off x="1251678" y="2286001"/>
            <a:ext cx="10178322" cy="4283241"/>
          </a:xfrm>
        </p:spPr>
        <p:txBody>
          <a:bodyPr/>
          <a:lstStyle/>
          <a:p>
            <a:r>
              <a:rPr lang="en-GB" dirty="0"/>
              <a:t>A </a:t>
            </a:r>
            <a:r>
              <a:rPr lang="en-GB" b="1" dirty="0"/>
              <a:t>Draw Event</a:t>
            </a:r>
            <a:r>
              <a:rPr lang="en-GB" dirty="0"/>
              <a:t> is where you place your code, or D&amp;D, to place text and images on the screen. Drawing functions, such as </a:t>
            </a:r>
            <a:r>
              <a:rPr lang="en-GB" dirty="0" err="1"/>
              <a:t>draw_text</a:t>
            </a:r>
            <a:r>
              <a:rPr lang="en-GB" dirty="0"/>
              <a:t> and </a:t>
            </a:r>
            <a:r>
              <a:rPr lang="en-GB" dirty="0" err="1"/>
              <a:t>draw_self</a:t>
            </a:r>
            <a:r>
              <a:rPr lang="en-GB" dirty="0"/>
              <a:t> , </a:t>
            </a:r>
            <a:r>
              <a:rPr lang="en-GB" b="1" dirty="0"/>
              <a:t>must</a:t>
            </a:r>
            <a:r>
              <a:rPr lang="en-GB" dirty="0"/>
              <a:t> be placed in </a:t>
            </a:r>
            <a:r>
              <a:rPr lang="en-GB" b="1" dirty="0"/>
              <a:t>Draw Event.</a:t>
            </a:r>
          </a:p>
          <a:p>
            <a:endParaRPr lang="en-GB" dirty="0"/>
          </a:p>
          <a:p>
            <a:r>
              <a:rPr lang="en-GB" dirty="0"/>
              <a:t>Explanation of this code:</a:t>
            </a:r>
          </a:p>
          <a:p>
            <a:r>
              <a:rPr lang="en-GB" dirty="0" err="1"/>
              <a:t>draw_text</a:t>
            </a:r>
            <a:r>
              <a:rPr lang="en-GB" dirty="0"/>
              <a:t>(250,280, "</a:t>
            </a:r>
            <a:r>
              <a:rPr lang="en-GB" dirty="0" err="1"/>
              <a:t>Highscore</a:t>
            </a:r>
            <a:r>
              <a:rPr lang="en-GB" dirty="0"/>
              <a:t>: "+ string(</a:t>
            </a:r>
            <a:r>
              <a:rPr lang="en-GB" dirty="0" err="1"/>
              <a:t>global.highscore</a:t>
            </a:r>
            <a:r>
              <a:rPr lang="en-GB" dirty="0"/>
              <a:t>)); //draw </a:t>
            </a:r>
            <a:r>
              <a:rPr lang="en-GB" dirty="0" err="1"/>
              <a:t>Highscore</a:t>
            </a:r>
            <a:r>
              <a:rPr lang="en-GB" dirty="0"/>
              <a:t>: plus value  of </a:t>
            </a:r>
            <a:r>
              <a:rPr lang="en-GB" dirty="0" err="1"/>
              <a:t>global.highscore</a:t>
            </a:r>
            <a:endParaRPr lang="en-GB" dirty="0"/>
          </a:p>
          <a:p>
            <a:r>
              <a:rPr lang="en-GB" dirty="0"/>
              <a:t>This draws the text at position 250 across the screen and 280 down, in pixels.</a:t>
            </a:r>
          </a:p>
          <a:p>
            <a:r>
              <a:rPr lang="en-GB" dirty="0" err="1"/>
              <a:t>global.highscore</a:t>
            </a:r>
            <a:r>
              <a:rPr lang="en-GB" dirty="0"/>
              <a:t> has a numerical value. Because we are drawing it with a string, " </a:t>
            </a:r>
            <a:r>
              <a:rPr lang="en-GB" dirty="0" err="1"/>
              <a:t>Highscore</a:t>
            </a:r>
            <a:r>
              <a:rPr lang="en-GB" dirty="0"/>
              <a:t>: ", we need to convert it also to a string. The code string(</a:t>
            </a:r>
            <a:r>
              <a:rPr lang="en-GB" dirty="0" err="1"/>
              <a:t>global.highscore</a:t>
            </a:r>
            <a:r>
              <a:rPr lang="en-GB" dirty="0"/>
              <a:t>) does this conversion.</a:t>
            </a:r>
          </a:p>
        </p:txBody>
      </p:sp>
    </p:spTree>
    <p:extLst>
      <p:ext uri="{BB962C8B-B14F-4D97-AF65-F5344CB8AC3E}">
        <p14:creationId xmlns:p14="http://schemas.microsoft.com/office/powerpoint/2010/main" val="2925028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8F9EF-8AA0-4A31-A362-FCF9DB54B063}"/>
              </a:ext>
            </a:extLst>
          </p:cNvPr>
          <p:cNvSpPr>
            <a:spLocks noGrp="1"/>
          </p:cNvSpPr>
          <p:nvPr>
            <p:ph type="title"/>
          </p:nvPr>
        </p:nvSpPr>
        <p:spPr/>
        <p:txBody>
          <a:bodyPr/>
          <a:lstStyle/>
          <a:p>
            <a:r>
              <a:rPr lang="en-GB" dirty="0" err="1"/>
              <a:t>Obj_exit</a:t>
            </a:r>
            <a:endParaRPr lang="en-GB" dirty="0"/>
          </a:p>
        </p:txBody>
      </p:sp>
      <p:sp>
        <p:nvSpPr>
          <p:cNvPr id="3" name="Content Placeholder 2">
            <a:extLst>
              <a:ext uri="{FF2B5EF4-FFF2-40B4-BE49-F238E27FC236}">
                <a16:creationId xmlns:a16="http://schemas.microsoft.com/office/drawing/2014/main" id="{3D29117C-D171-45F9-913D-3E325CEEE17A}"/>
              </a:ext>
            </a:extLst>
          </p:cNvPr>
          <p:cNvSpPr>
            <a:spLocks noGrp="1"/>
          </p:cNvSpPr>
          <p:nvPr>
            <p:ph idx="1"/>
          </p:nvPr>
        </p:nvSpPr>
        <p:spPr/>
        <p:txBody>
          <a:bodyPr/>
          <a:lstStyle/>
          <a:p>
            <a:r>
              <a:rPr lang="en-GB" dirty="0"/>
              <a:t>For this object create a </a:t>
            </a:r>
            <a:r>
              <a:rPr lang="en-GB" b="1" dirty="0"/>
              <a:t>Left Mouse Button Released Event</a:t>
            </a:r>
            <a:r>
              <a:rPr lang="en-GB" dirty="0"/>
              <a:t> and add this code: </a:t>
            </a:r>
          </a:p>
          <a:p>
            <a:endParaRPr lang="en-GB" dirty="0"/>
          </a:p>
          <a:p>
            <a:r>
              <a:rPr lang="en-GB" dirty="0" err="1"/>
              <a:t>game_end</a:t>
            </a:r>
            <a:r>
              <a:rPr lang="en-GB" dirty="0"/>
              <a:t>(); //closes game and returns to windows</a:t>
            </a:r>
          </a:p>
          <a:p>
            <a:endParaRPr lang="en-GB" dirty="0"/>
          </a:p>
        </p:txBody>
      </p:sp>
    </p:spTree>
    <p:extLst>
      <p:ext uri="{BB962C8B-B14F-4D97-AF65-F5344CB8AC3E}">
        <p14:creationId xmlns:p14="http://schemas.microsoft.com/office/powerpoint/2010/main" val="3463809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EC67F-F030-48A0-8853-6011F020EBFF}"/>
              </a:ext>
            </a:extLst>
          </p:cNvPr>
          <p:cNvSpPr>
            <a:spLocks noGrp="1"/>
          </p:cNvSpPr>
          <p:nvPr>
            <p:ph type="title"/>
          </p:nvPr>
        </p:nvSpPr>
        <p:spPr/>
        <p:txBody>
          <a:bodyPr/>
          <a:lstStyle/>
          <a:p>
            <a:r>
              <a:rPr lang="en-GB" b="1" dirty="0" err="1"/>
              <a:t>obj_target</a:t>
            </a:r>
            <a:r>
              <a:rPr lang="en-GB" dirty="0"/>
              <a:t> </a:t>
            </a:r>
          </a:p>
        </p:txBody>
      </p:sp>
      <p:sp>
        <p:nvSpPr>
          <p:cNvPr id="3" name="Content Placeholder 2">
            <a:extLst>
              <a:ext uri="{FF2B5EF4-FFF2-40B4-BE49-F238E27FC236}">
                <a16:creationId xmlns:a16="http://schemas.microsoft.com/office/drawing/2014/main" id="{71B82C44-9ACE-4B5D-BE2E-DE79CDB3B93D}"/>
              </a:ext>
            </a:extLst>
          </p:cNvPr>
          <p:cNvSpPr>
            <a:spLocks noGrp="1"/>
          </p:cNvSpPr>
          <p:nvPr>
            <p:ph idx="1"/>
          </p:nvPr>
        </p:nvSpPr>
        <p:spPr/>
        <p:txBody>
          <a:bodyPr/>
          <a:lstStyle/>
          <a:p>
            <a:r>
              <a:rPr lang="en-GB" dirty="0"/>
              <a:t>Next we’ll use a </a:t>
            </a:r>
            <a:r>
              <a:rPr lang="en-GB" b="1" dirty="0"/>
              <a:t>Create Event</a:t>
            </a:r>
            <a:r>
              <a:rPr lang="en-GB" dirty="0"/>
              <a:t> to set up some initial variables. A </a:t>
            </a:r>
            <a:r>
              <a:rPr lang="en-GB" b="1" dirty="0"/>
              <a:t>Create Event</a:t>
            </a:r>
            <a:r>
              <a:rPr lang="en-GB" dirty="0"/>
              <a:t> is only run once when the object is created, or when a room starts if the object is already placed in it. </a:t>
            </a:r>
          </a:p>
          <a:p>
            <a:r>
              <a:rPr lang="en-GB" dirty="0"/>
              <a:t>We’ll use this event to create at a random position across the screen, X, and down the screen Y between 100 and 700.</a:t>
            </a:r>
          </a:p>
          <a:p>
            <a:r>
              <a:rPr lang="en-GB" dirty="0"/>
              <a:t>We’ll then start an Alarm with a value of 100 minus the score. This makes the alarm quicker as the score increases, making it get progressively harder to click in time.</a:t>
            </a:r>
          </a:p>
          <a:p>
            <a:endParaRPr lang="en-GB" dirty="0"/>
          </a:p>
        </p:txBody>
      </p:sp>
    </p:spTree>
    <p:extLst>
      <p:ext uri="{BB962C8B-B14F-4D97-AF65-F5344CB8AC3E}">
        <p14:creationId xmlns:p14="http://schemas.microsoft.com/office/powerpoint/2010/main" val="2162088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CF70E-C596-40BE-9FA5-A4A199743E7C}"/>
              </a:ext>
            </a:extLst>
          </p:cNvPr>
          <p:cNvSpPr>
            <a:spLocks noGrp="1"/>
          </p:cNvSpPr>
          <p:nvPr>
            <p:ph type="title"/>
          </p:nvPr>
        </p:nvSpPr>
        <p:spPr/>
        <p:txBody>
          <a:bodyPr/>
          <a:lstStyle/>
          <a:p>
            <a:r>
              <a:rPr lang="en-GB" b="1" dirty="0" err="1"/>
              <a:t>obj_target</a:t>
            </a:r>
            <a:r>
              <a:rPr lang="en-GB" dirty="0"/>
              <a:t> continued</a:t>
            </a:r>
          </a:p>
        </p:txBody>
      </p:sp>
      <p:sp>
        <p:nvSpPr>
          <p:cNvPr id="3" name="Content Placeholder 2">
            <a:extLst>
              <a:ext uri="{FF2B5EF4-FFF2-40B4-BE49-F238E27FC236}">
                <a16:creationId xmlns:a16="http://schemas.microsoft.com/office/drawing/2014/main" id="{AF0E9882-93C9-405F-ADF6-A6D58C8DF29E}"/>
              </a:ext>
            </a:extLst>
          </p:cNvPr>
          <p:cNvSpPr>
            <a:spLocks noGrp="1"/>
          </p:cNvSpPr>
          <p:nvPr>
            <p:ph idx="1"/>
          </p:nvPr>
        </p:nvSpPr>
        <p:spPr/>
        <p:txBody>
          <a:bodyPr>
            <a:normAutofit lnSpcReduction="10000"/>
          </a:bodyPr>
          <a:lstStyle/>
          <a:p>
            <a:r>
              <a:rPr lang="en-GB" dirty="0"/>
              <a:t>In a </a:t>
            </a:r>
            <a:r>
              <a:rPr lang="en-GB" b="1" dirty="0"/>
              <a:t>Create Event</a:t>
            </a:r>
            <a:r>
              <a:rPr lang="en-GB" dirty="0"/>
              <a:t> put this code, which will choose a whole integer between 100 and 700, sets timer to 100 less the score, with a minimum value of 5, and then sets an alarm with the timer: </a:t>
            </a:r>
          </a:p>
          <a:p>
            <a:endParaRPr lang="en-GB" dirty="0"/>
          </a:p>
          <a:p>
            <a:r>
              <a:rPr lang="en-GB" dirty="0"/>
              <a:t>x=</a:t>
            </a:r>
            <a:r>
              <a:rPr lang="en-GB" dirty="0" err="1"/>
              <a:t>irandom_range</a:t>
            </a:r>
            <a:r>
              <a:rPr lang="en-GB" dirty="0"/>
              <a:t>(100,700); //sets x position at random between 100 &amp; 700</a:t>
            </a:r>
          </a:p>
          <a:p>
            <a:r>
              <a:rPr lang="en-GB" dirty="0"/>
              <a:t>y=</a:t>
            </a:r>
            <a:r>
              <a:rPr lang="en-GB" dirty="0" err="1"/>
              <a:t>irandom_range</a:t>
            </a:r>
            <a:r>
              <a:rPr lang="en-GB" dirty="0"/>
              <a:t>(100,300); //sets y position at random between 100 &amp; 300</a:t>
            </a:r>
          </a:p>
          <a:p>
            <a:r>
              <a:rPr lang="en-GB" dirty="0"/>
              <a:t>timer=100-score; //set timer as 100 less score - so it gets faster</a:t>
            </a:r>
          </a:p>
          <a:p>
            <a:r>
              <a:rPr lang="en-GB" dirty="0"/>
              <a:t>if timer&lt;=5 timer=5; //check if less than 5, set as 5 if it is</a:t>
            </a:r>
          </a:p>
          <a:p>
            <a:r>
              <a:rPr lang="en-GB" dirty="0"/>
              <a:t>alarm[0]=timer;</a:t>
            </a:r>
          </a:p>
          <a:p>
            <a:endParaRPr lang="en-GB" dirty="0"/>
          </a:p>
        </p:txBody>
      </p:sp>
    </p:spTree>
    <p:extLst>
      <p:ext uri="{BB962C8B-B14F-4D97-AF65-F5344CB8AC3E}">
        <p14:creationId xmlns:p14="http://schemas.microsoft.com/office/powerpoint/2010/main" val="865387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4847A-6A49-42D8-AA9B-C85E066EC5C2}"/>
              </a:ext>
            </a:extLst>
          </p:cNvPr>
          <p:cNvSpPr>
            <a:spLocks noGrp="1"/>
          </p:cNvSpPr>
          <p:nvPr>
            <p:ph type="title"/>
          </p:nvPr>
        </p:nvSpPr>
        <p:spPr/>
        <p:txBody>
          <a:bodyPr/>
          <a:lstStyle/>
          <a:p>
            <a:r>
              <a:rPr lang="en-GB" b="1" dirty="0" err="1"/>
              <a:t>obj_target</a:t>
            </a:r>
            <a:r>
              <a:rPr lang="en-GB" dirty="0"/>
              <a:t> continued</a:t>
            </a:r>
          </a:p>
        </p:txBody>
      </p:sp>
      <p:sp>
        <p:nvSpPr>
          <p:cNvPr id="3" name="Content Placeholder 2">
            <a:extLst>
              <a:ext uri="{FF2B5EF4-FFF2-40B4-BE49-F238E27FC236}">
                <a16:creationId xmlns:a16="http://schemas.microsoft.com/office/drawing/2014/main" id="{5EEF5914-47FD-4A6F-B541-2F5D08512A40}"/>
              </a:ext>
            </a:extLst>
          </p:cNvPr>
          <p:cNvSpPr>
            <a:spLocks noGrp="1"/>
          </p:cNvSpPr>
          <p:nvPr>
            <p:ph idx="1"/>
          </p:nvPr>
        </p:nvSpPr>
        <p:spPr>
          <a:xfrm>
            <a:off x="1251678" y="2286001"/>
            <a:ext cx="2755057" cy="3593591"/>
          </a:xfrm>
        </p:spPr>
        <p:txBody>
          <a:bodyPr>
            <a:normAutofit lnSpcReduction="10000"/>
          </a:bodyPr>
          <a:lstStyle/>
          <a:p>
            <a:r>
              <a:rPr lang="en-GB" dirty="0"/>
              <a:t>Next create an </a:t>
            </a:r>
            <a:r>
              <a:rPr lang="en-GB" b="1" dirty="0"/>
              <a:t>Alarm Event0</a:t>
            </a:r>
            <a:r>
              <a:rPr lang="en-GB" dirty="0"/>
              <a:t> as shown. </a:t>
            </a:r>
          </a:p>
          <a:p>
            <a:r>
              <a:rPr lang="en-GB" dirty="0"/>
              <a:t>This will activate if the player hasn’t clicked the object in time. The GML will play a sound first, reduce the player’s </a:t>
            </a:r>
            <a:r>
              <a:rPr lang="en-GB" b="1" i="1" dirty="0"/>
              <a:t>lives</a:t>
            </a:r>
            <a:r>
              <a:rPr lang="en-GB" dirty="0"/>
              <a:t> by 1, and create a new object, then destroy itself. </a:t>
            </a:r>
          </a:p>
          <a:p>
            <a:endParaRPr lang="en-GB" dirty="0"/>
          </a:p>
        </p:txBody>
      </p:sp>
      <p:pic>
        <p:nvPicPr>
          <p:cNvPr id="4" name="Picture 3">
            <a:extLst>
              <a:ext uri="{FF2B5EF4-FFF2-40B4-BE49-F238E27FC236}">
                <a16:creationId xmlns:a16="http://schemas.microsoft.com/office/drawing/2014/main" id="{165D8868-3BB5-4714-9B15-839403206219}"/>
              </a:ext>
            </a:extLst>
          </p:cNvPr>
          <p:cNvPicPr/>
          <p:nvPr/>
        </p:nvPicPr>
        <p:blipFill>
          <a:blip r:embed="rId2"/>
          <a:stretch>
            <a:fillRect/>
          </a:stretch>
        </p:blipFill>
        <p:spPr>
          <a:xfrm>
            <a:off x="4154490" y="2115821"/>
            <a:ext cx="7749336" cy="4042945"/>
          </a:xfrm>
          <a:prstGeom prst="rect">
            <a:avLst/>
          </a:prstGeom>
        </p:spPr>
      </p:pic>
    </p:spTree>
    <p:extLst>
      <p:ext uri="{BB962C8B-B14F-4D97-AF65-F5344CB8AC3E}">
        <p14:creationId xmlns:p14="http://schemas.microsoft.com/office/powerpoint/2010/main" val="787732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545CB-54DA-4584-918B-82E81FBBC3A1}"/>
              </a:ext>
            </a:extLst>
          </p:cNvPr>
          <p:cNvSpPr>
            <a:spLocks noGrp="1"/>
          </p:cNvSpPr>
          <p:nvPr>
            <p:ph type="title"/>
          </p:nvPr>
        </p:nvSpPr>
        <p:spPr/>
        <p:txBody>
          <a:bodyPr/>
          <a:lstStyle/>
          <a:p>
            <a:r>
              <a:rPr lang="en-GB" dirty="0"/>
              <a:t>What is GML?</a:t>
            </a:r>
          </a:p>
        </p:txBody>
      </p:sp>
      <p:sp>
        <p:nvSpPr>
          <p:cNvPr id="3" name="Content Placeholder 2">
            <a:extLst>
              <a:ext uri="{FF2B5EF4-FFF2-40B4-BE49-F238E27FC236}">
                <a16:creationId xmlns:a16="http://schemas.microsoft.com/office/drawing/2014/main" id="{508FA06C-4DBA-48BB-90A3-0AD7E1F3C0B1}"/>
              </a:ext>
            </a:extLst>
          </p:cNvPr>
          <p:cNvSpPr>
            <a:spLocks noGrp="1"/>
          </p:cNvSpPr>
          <p:nvPr>
            <p:ph idx="1"/>
          </p:nvPr>
        </p:nvSpPr>
        <p:spPr>
          <a:xfrm>
            <a:off x="1251678" y="1468800"/>
            <a:ext cx="10178322" cy="5184000"/>
          </a:xfrm>
        </p:spPr>
        <p:txBody>
          <a:bodyPr>
            <a:normAutofit/>
          </a:bodyPr>
          <a:lstStyle/>
          <a:p>
            <a:r>
              <a:rPr lang="en-GB" dirty="0"/>
              <a:t>A proprietary </a:t>
            </a:r>
            <a:r>
              <a:rPr lang="en-GB" u="sng" dirty="0"/>
              <a:t>interpreted</a:t>
            </a:r>
            <a:r>
              <a:rPr lang="en-GB" dirty="0"/>
              <a:t> programming language called the </a:t>
            </a:r>
            <a:r>
              <a:rPr lang="en-GB" dirty="0" err="1"/>
              <a:t>GameMaker</a:t>
            </a:r>
            <a:r>
              <a:rPr lang="en-GB" dirty="0"/>
              <a:t> Language (abbreviated to GML).</a:t>
            </a:r>
          </a:p>
          <a:p>
            <a:r>
              <a:rPr lang="en-GB" dirty="0"/>
              <a:t>Gives you much more flexibility and control than the standard actions that are available through the </a:t>
            </a:r>
            <a:r>
              <a:rPr lang="en-GB" dirty="0" err="1"/>
              <a:t>Drag'n'Drop</a:t>
            </a:r>
            <a:r>
              <a:rPr lang="en-GB" dirty="0"/>
              <a:t> interface. Can be used in:</a:t>
            </a:r>
          </a:p>
          <a:p>
            <a:endParaRPr lang="en-GB" dirty="0"/>
          </a:p>
          <a:p>
            <a:pPr lvl="1"/>
            <a:r>
              <a:rPr lang="en-GB" b="1" dirty="0"/>
              <a:t>Scripts: </a:t>
            </a:r>
            <a:r>
              <a:rPr lang="en-GB" dirty="0"/>
              <a:t>A script is a (usually) short snippet of code in GML that you write to create your own functions.</a:t>
            </a:r>
          </a:p>
          <a:p>
            <a:pPr lvl="1"/>
            <a:r>
              <a:rPr lang="en-GB" b="1" dirty="0"/>
              <a:t>Events: </a:t>
            </a:r>
            <a:r>
              <a:rPr lang="en-GB" dirty="0"/>
              <a:t>You can use code within object events to control the behaviour and interactions of instances of those objects. You can even mix </a:t>
            </a:r>
            <a:r>
              <a:rPr lang="en-GB" dirty="0" err="1"/>
              <a:t>Drag'n'Drop</a:t>
            </a:r>
            <a:r>
              <a:rPr lang="en-GB" dirty="0"/>
              <a:t> with code!</a:t>
            </a:r>
          </a:p>
          <a:p>
            <a:pPr lvl="1"/>
            <a:r>
              <a:rPr lang="en-GB" b="1" dirty="0"/>
              <a:t>Room Creation Code: </a:t>
            </a:r>
            <a:r>
              <a:rPr lang="en-GB" dirty="0"/>
              <a:t>Each room can have a special "create event" specific for that room. Here you can add the code you need and it will be run when every time the room is entered.</a:t>
            </a:r>
          </a:p>
          <a:p>
            <a:pPr lvl="1"/>
            <a:r>
              <a:rPr lang="en-GB" b="1" dirty="0"/>
              <a:t>Instance Creation Code: </a:t>
            </a:r>
            <a:r>
              <a:rPr lang="en-GB" dirty="0"/>
              <a:t>As well as the code you insert into the events of an object, you can also add code to individual instances when you place them in the room. </a:t>
            </a:r>
          </a:p>
        </p:txBody>
      </p:sp>
    </p:spTree>
    <p:extLst>
      <p:ext uri="{BB962C8B-B14F-4D97-AF65-F5344CB8AC3E}">
        <p14:creationId xmlns:p14="http://schemas.microsoft.com/office/powerpoint/2010/main" val="1894574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0A690-3B77-4DEF-84E7-5E7FFC634767}"/>
              </a:ext>
            </a:extLst>
          </p:cNvPr>
          <p:cNvSpPr>
            <a:spLocks noGrp="1"/>
          </p:cNvSpPr>
          <p:nvPr>
            <p:ph type="title"/>
          </p:nvPr>
        </p:nvSpPr>
        <p:spPr/>
        <p:txBody>
          <a:bodyPr/>
          <a:lstStyle/>
          <a:p>
            <a:r>
              <a:rPr lang="en-GB" b="1" dirty="0" err="1"/>
              <a:t>obj_target</a:t>
            </a:r>
            <a:r>
              <a:rPr lang="en-GB" dirty="0"/>
              <a:t> continued</a:t>
            </a:r>
          </a:p>
        </p:txBody>
      </p:sp>
      <p:sp>
        <p:nvSpPr>
          <p:cNvPr id="3" name="Content Placeholder 2">
            <a:extLst>
              <a:ext uri="{FF2B5EF4-FFF2-40B4-BE49-F238E27FC236}">
                <a16:creationId xmlns:a16="http://schemas.microsoft.com/office/drawing/2014/main" id="{9C0857D1-74EE-4B1B-9128-54B99D7D4BA2}"/>
              </a:ext>
            </a:extLst>
          </p:cNvPr>
          <p:cNvSpPr>
            <a:spLocks noGrp="1"/>
          </p:cNvSpPr>
          <p:nvPr>
            <p:ph idx="1"/>
          </p:nvPr>
        </p:nvSpPr>
        <p:spPr/>
        <p:txBody>
          <a:bodyPr/>
          <a:lstStyle/>
          <a:p>
            <a:r>
              <a:rPr lang="en-GB" dirty="0"/>
              <a:t>Drag across </a:t>
            </a:r>
            <a:r>
              <a:rPr lang="en-GB" b="1" dirty="0"/>
              <a:t>Execute Code</a:t>
            </a:r>
            <a:r>
              <a:rPr lang="en-GB" dirty="0"/>
              <a:t> and add the following code: </a:t>
            </a:r>
          </a:p>
          <a:p>
            <a:endParaRPr lang="en-GB" dirty="0"/>
          </a:p>
          <a:p>
            <a:r>
              <a:rPr lang="en-GB" dirty="0" err="1"/>
              <a:t>audio_play_sound</a:t>
            </a:r>
            <a:r>
              <a:rPr lang="en-GB" dirty="0"/>
              <a:t>(snd_you_are_dead,1,false);//plays a sound</a:t>
            </a:r>
          </a:p>
          <a:p>
            <a:r>
              <a:rPr lang="en-GB" dirty="0"/>
              <a:t>lives-=1; //reduce lives</a:t>
            </a:r>
          </a:p>
          <a:p>
            <a:r>
              <a:rPr lang="en-GB" dirty="0" err="1"/>
              <a:t>instance_create</a:t>
            </a:r>
            <a:r>
              <a:rPr lang="en-GB" dirty="0"/>
              <a:t>(50,50,obj_target); // create a target</a:t>
            </a:r>
          </a:p>
          <a:p>
            <a:r>
              <a:rPr lang="en-GB" dirty="0" err="1"/>
              <a:t>instance_destroy</a:t>
            </a:r>
            <a:r>
              <a:rPr lang="en-GB" dirty="0"/>
              <a:t>(); //destroy self</a:t>
            </a:r>
          </a:p>
          <a:p>
            <a:endParaRPr lang="en-GB" dirty="0"/>
          </a:p>
        </p:txBody>
      </p:sp>
    </p:spTree>
    <p:extLst>
      <p:ext uri="{BB962C8B-B14F-4D97-AF65-F5344CB8AC3E}">
        <p14:creationId xmlns:p14="http://schemas.microsoft.com/office/powerpoint/2010/main" val="2581581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44119-05C1-4FD4-907B-E9C229198F0E}"/>
              </a:ext>
            </a:extLst>
          </p:cNvPr>
          <p:cNvSpPr>
            <a:spLocks noGrp="1"/>
          </p:cNvSpPr>
          <p:nvPr>
            <p:ph type="title"/>
          </p:nvPr>
        </p:nvSpPr>
        <p:spPr/>
        <p:txBody>
          <a:bodyPr/>
          <a:lstStyle/>
          <a:p>
            <a:r>
              <a:rPr lang="en-GB" b="1" dirty="0" err="1"/>
              <a:t>obj_target</a:t>
            </a:r>
            <a:r>
              <a:rPr lang="en-GB" dirty="0"/>
              <a:t> continued</a:t>
            </a:r>
          </a:p>
        </p:txBody>
      </p:sp>
      <p:sp>
        <p:nvSpPr>
          <p:cNvPr id="3" name="Content Placeholder 2">
            <a:extLst>
              <a:ext uri="{FF2B5EF4-FFF2-40B4-BE49-F238E27FC236}">
                <a16:creationId xmlns:a16="http://schemas.microsoft.com/office/drawing/2014/main" id="{811307FE-80E7-49FF-A5A0-7FD5226F47B9}"/>
              </a:ext>
            </a:extLst>
          </p:cNvPr>
          <p:cNvSpPr>
            <a:spLocks noGrp="1"/>
          </p:cNvSpPr>
          <p:nvPr>
            <p:ph idx="1"/>
          </p:nvPr>
        </p:nvSpPr>
        <p:spPr/>
        <p:txBody>
          <a:bodyPr/>
          <a:lstStyle/>
          <a:p>
            <a:r>
              <a:rPr lang="en-GB" dirty="0"/>
              <a:t>Create a </a:t>
            </a:r>
            <a:r>
              <a:rPr lang="en-GB" b="1" dirty="0"/>
              <a:t>Left Mouse Button Released Event</a:t>
            </a:r>
            <a:r>
              <a:rPr lang="en-GB" dirty="0"/>
              <a:t> into the same object, </a:t>
            </a:r>
            <a:r>
              <a:rPr lang="en-GB" b="1" dirty="0" err="1"/>
              <a:t>obj_target</a:t>
            </a:r>
            <a:r>
              <a:rPr lang="en-GB" dirty="0"/>
              <a:t> and put the following code in it: </a:t>
            </a:r>
          </a:p>
          <a:p>
            <a:endParaRPr lang="en-GB" dirty="0"/>
          </a:p>
          <a:p>
            <a:r>
              <a:rPr lang="en-GB" dirty="0"/>
              <a:t>score+=1; //add 1 to score</a:t>
            </a:r>
          </a:p>
          <a:p>
            <a:r>
              <a:rPr lang="en-GB" dirty="0" err="1"/>
              <a:t>audio_play_sound</a:t>
            </a:r>
            <a:r>
              <a:rPr lang="en-GB" dirty="0"/>
              <a:t>(snd_yeah,1,false); //play sound yeah</a:t>
            </a:r>
          </a:p>
          <a:p>
            <a:r>
              <a:rPr lang="en-GB" dirty="0" err="1"/>
              <a:t>instance_create</a:t>
            </a:r>
            <a:r>
              <a:rPr lang="en-GB" dirty="0"/>
              <a:t>(50,50,obj_target); //create new skull</a:t>
            </a:r>
          </a:p>
          <a:p>
            <a:r>
              <a:rPr lang="en-GB" dirty="0" err="1"/>
              <a:t>instance_destroy</a:t>
            </a:r>
            <a:r>
              <a:rPr lang="en-GB" dirty="0"/>
              <a:t>(); //removes self from screen</a:t>
            </a:r>
          </a:p>
        </p:txBody>
      </p:sp>
    </p:spTree>
    <p:extLst>
      <p:ext uri="{BB962C8B-B14F-4D97-AF65-F5344CB8AC3E}">
        <p14:creationId xmlns:p14="http://schemas.microsoft.com/office/powerpoint/2010/main" val="4129338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40938-7B9B-4F8B-97AD-883E4D548F59}"/>
              </a:ext>
            </a:extLst>
          </p:cNvPr>
          <p:cNvSpPr>
            <a:spLocks noGrp="1"/>
          </p:cNvSpPr>
          <p:nvPr>
            <p:ph type="title"/>
          </p:nvPr>
        </p:nvSpPr>
        <p:spPr/>
        <p:txBody>
          <a:bodyPr/>
          <a:lstStyle/>
          <a:p>
            <a:r>
              <a:rPr lang="en-GB" b="1" dirty="0" err="1"/>
              <a:t>obj_target</a:t>
            </a:r>
            <a:r>
              <a:rPr lang="en-GB" dirty="0"/>
              <a:t> continued</a:t>
            </a:r>
          </a:p>
        </p:txBody>
      </p:sp>
      <p:sp>
        <p:nvSpPr>
          <p:cNvPr id="3" name="Content Placeholder 2">
            <a:extLst>
              <a:ext uri="{FF2B5EF4-FFF2-40B4-BE49-F238E27FC236}">
                <a16:creationId xmlns:a16="http://schemas.microsoft.com/office/drawing/2014/main" id="{1E9A7276-5975-42D9-A2A8-867C7B44CFE0}"/>
              </a:ext>
            </a:extLst>
          </p:cNvPr>
          <p:cNvSpPr>
            <a:spLocks noGrp="1"/>
          </p:cNvSpPr>
          <p:nvPr>
            <p:ph idx="1"/>
          </p:nvPr>
        </p:nvSpPr>
        <p:spPr>
          <a:xfrm>
            <a:off x="1251678" y="1744579"/>
            <a:ext cx="10178322" cy="5113421"/>
          </a:xfrm>
        </p:spPr>
        <p:txBody>
          <a:bodyPr>
            <a:normAutofit/>
          </a:bodyPr>
          <a:lstStyle/>
          <a:p>
            <a:r>
              <a:rPr lang="en-GB" dirty="0"/>
              <a:t>In a </a:t>
            </a:r>
            <a:r>
              <a:rPr lang="en-GB" b="1" dirty="0"/>
              <a:t>Draw Event</a:t>
            </a:r>
            <a:r>
              <a:rPr lang="en-GB" dirty="0"/>
              <a:t> of </a:t>
            </a:r>
            <a:r>
              <a:rPr lang="en-GB" b="1" dirty="0" err="1"/>
              <a:t>obj_target</a:t>
            </a:r>
            <a:r>
              <a:rPr lang="en-GB" dirty="0"/>
              <a:t> put: </a:t>
            </a:r>
          </a:p>
          <a:p>
            <a:endParaRPr lang="en-GB" dirty="0"/>
          </a:p>
          <a:p>
            <a:r>
              <a:rPr lang="en-GB" dirty="0" err="1"/>
              <a:t>draw_self</a:t>
            </a:r>
            <a:r>
              <a:rPr lang="en-GB" dirty="0"/>
              <a:t>(); // draws assigned sprite</a:t>
            </a:r>
          </a:p>
          <a:p>
            <a:r>
              <a:rPr lang="en-GB" dirty="0" err="1"/>
              <a:t>draw_set_colour</a:t>
            </a:r>
            <a:r>
              <a:rPr lang="en-GB" dirty="0"/>
              <a:t>(</a:t>
            </a:r>
            <a:r>
              <a:rPr lang="en-GB" dirty="0" err="1"/>
              <a:t>c_red</a:t>
            </a:r>
            <a:r>
              <a:rPr lang="en-GB" dirty="0"/>
              <a:t>); //sets drawing colour</a:t>
            </a:r>
          </a:p>
          <a:p>
            <a:r>
              <a:rPr lang="en-GB" dirty="0" err="1"/>
              <a:t>draw_rectangle</a:t>
            </a:r>
            <a:r>
              <a:rPr lang="en-GB" dirty="0"/>
              <a:t>(x-(alarm[0]/2), y-30, x+(alarm[0]/2), y-25,0); //draws a rectangle that reduces size based on alarm[0] value</a:t>
            </a:r>
          </a:p>
          <a:p>
            <a:endParaRPr lang="en-GB" dirty="0"/>
          </a:p>
          <a:p>
            <a:r>
              <a:rPr lang="en-GB" dirty="0"/>
              <a:t>The above code will draw the sprite for the object, set the drawing colour to red, and then draw a rectangle based on the current value of the </a:t>
            </a:r>
            <a:r>
              <a:rPr lang="en-GB" b="1" dirty="0"/>
              <a:t>alarm</a:t>
            </a:r>
            <a:r>
              <a:rPr lang="en-GB" dirty="0"/>
              <a:t> – this will serve as visual so the player knows how long they have to click the object. </a:t>
            </a:r>
          </a:p>
        </p:txBody>
      </p:sp>
    </p:spTree>
    <p:extLst>
      <p:ext uri="{BB962C8B-B14F-4D97-AF65-F5344CB8AC3E}">
        <p14:creationId xmlns:p14="http://schemas.microsoft.com/office/powerpoint/2010/main" val="416868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B9168-59D2-43B0-94C9-37A91FAD74B5}"/>
              </a:ext>
            </a:extLst>
          </p:cNvPr>
          <p:cNvSpPr>
            <a:spLocks noGrp="1"/>
          </p:cNvSpPr>
          <p:nvPr>
            <p:ph type="title"/>
          </p:nvPr>
        </p:nvSpPr>
        <p:spPr/>
        <p:txBody>
          <a:bodyPr/>
          <a:lstStyle/>
          <a:p>
            <a:r>
              <a:rPr lang="en-GB" b="1" dirty="0" err="1"/>
              <a:t>obj_hud</a:t>
            </a:r>
            <a:r>
              <a:rPr lang="en-GB" dirty="0"/>
              <a:t> </a:t>
            </a:r>
          </a:p>
        </p:txBody>
      </p:sp>
      <p:sp>
        <p:nvSpPr>
          <p:cNvPr id="3" name="Content Placeholder 2">
            <a:extLst>
              <a:ext uri="{FF2B5EF4-FFF2-40B4-BE49-F238E27FC236}">
                <a16:creationId xmlns:a16="http://schemas.microsoft.com/office/drawing/2014/main" id="{FEA6F57E-1F8B-42F8-BAA8-88D6C30EA591}"/>
              </a:ext>
            </a:extLst>
          </p:cNvPr>
          <p:cNvSpPr>
            <a:spLocks noGrp="1"/>
          </p:cNvSpPr>
          <p:nvPr>
            <p:ph idx="1"/>
          </p:nvPr>
        </p:nvSpPr>
        <p:spPr/>
        <p:txBody>
          <a:bodyPr/>
          <a:lstStyle/>
          <a:p>
            <a:r>
              <a:rPr lang="en-GB" dirty="0"/>
              <a:t>There is no sprite for this object. </a:t>
            </a:r>
          </a:p>
          <a:p>
            <a:endParaRPr lang="en-GB" dirty="0"/>
          </a:p>
          <a:p>
            <a:r>
              <a:rPr lang="en-GB" dirty="0"/>
              <a:t>This object will be used as a control object that will be used to draw a HUD of the player’s </a:t>
            </a:r>
            <a:r>
              <a:rPr lang="en-GB" b="1" i="1" dirty="0"/>
              <a:t>lives</a:t>
            </a:r>
            <a:r>
              <a:rPr lang="en-GB" dirty="0"/>
              <a:t> and </a:t>
            </a:r>
            <a:r>
              <a:rPr lang="en-GB" b="1" i="1" dirty="0"/>
              <a:t>score</a:t>
            </a:r>
            <a:r>
              <a:rPr lang="en-GB" dirty="0"/>
              <a:t> . It will also monitor how many lives the player has, and if the player has lost all of their lives it will update the high score if the player has a new high score and then restart the game. You do not need to create this file; it will be created automatically upon saving if it doesn’t already exist. </a:t>
            </a:r>
          </a:p>
        </p:txBody>
      </p:sp>
    </p:spTree>
    <p:extLst>
      <p:ext uri="{BB962C8B-B14F-4D97-AF65-F5344CB8AC3E}">
        <p14:creationId xmlns:p14="http://schemas.microsoft.com/office/powerpoint/2010/main" val="3972306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4782-2239-40B4-97F7-3FA7210285E6}"/>
              </a:ext>
            </a:extLst>
          </p:cNvPr>
          <p:cNvSpPr>
            <a:spLocks noGrp="1"/>
          </p:cNvSpPr>
          <p:nvPr>
            <p:ph type="title"/>
          </p:nvPr>
        </p:nvSpPr>
        <p:spPr/>
        <p:txBody>
          <a:bodyPr/>
          <a:lstStyle/>
          <a:p>
            <a:r>
              <a:rPr lang="en-GB" b="1" dirty="0" err="1"/>
              <a:t>obj_hud</a:t>
            </a:r>
            <a:r>
              <a:rPr lang="en-GB" dirty="0"/>
              <a:t> – Creating a </a:t>
            </a:r>
            <a:r>
              <a:rPr lang="en-GB" dirty="0" err="1"/>
              <a:t>ini</a:t>
            </a:r>
            <a:r>
              <a:rPr lang="en-GB" dirty="0"/>
              <a:t> file</a:t>
            </a:r>
          </a:p>
        </p:txBody>
      </p:sp>
      <p:sp>
        <p:nvSpPr>
          <p:cNvPr id="3" name="Content Placeholder 2">
            <a:extLst>
              <a:ext uri="{FF2B5EF4-FFF2-40B4-BE49-F238E27FC236}">
                <a16:creationId xmlns:a16="http://schemas.microsoft.com/office/drawing/2014/main" id="{0374FC0B-54DA-4638-8632-637E2C7B2A38}"/>
              </a:ext>
            </a:extLst>
          </p:cNvPr>
          <p:cNvSpPr>
            <a:spLocks noGrp="1"/>
          </p:cNvSpPr>
          <p:nvPr>
            <p:ph idx="1"/>
          </p:nvPr>
        </p:nvSpPr>
        <p:spPr>
          <a:xfrm>
            <a:off x="1251678" y="2286001"/>
            <a:ext cx="2161122" cy="3593591"/>
          </a:xfrm>
        </p:spPr>
        <p:txBody>
          <a:bodyPr>
            <a:normAutofit/>
          </a:bodyPr>
          <a:lstStyle/>
          <a:p>
            <a:r>
              <a:rPr lang="en-GB" dirty="0"/>
              <a:t>Click </a:t>
            </a:r>
            <a:r>
              <a:rPr lang="en-GB" b="1" dirty="0"/>
              <a:t>Add Event</a:t>
            </a:r>
            <a:r>
              <a:rPr lang="en-GB" dirty="0"/>
              <a:t> and then </a:t>
            </a:r>
            <a:r>
              <a:rPr lang="en-GB" b="1" dirty="0"/>
              <a:t>Step Event</a:t>
            </a:r>
            <a:r>
              <a:rPr lang="en-GB" dirty="0"/>
              <a:t> . Add the following code to the </a:t>
            </a:r>
            <a:r>
              <a:rPr lang="en-GB" b="1" dirty="0"/>
              <a:t>Step Event</a:t>
            </a:r>
            <a:r>
              <a:rPr lang="en-GB" dirty="0"/>
              <a:t> : </a:t>
            </a:r>
          </a:p>
          <a:p>
            <a:endParaRPr lang="en-GB" dirty="0"/>
          </a:p>
        </p:txBody>
      </p:sp>
      <p:pic>
        <p:nvPicPr>
          <p:cNvPr id="4" name="Picture 3">
            <a:extLst>
              <a:ext uri="{FF2B5EF4-FFF2-40B4-BE49-F238E27FC236}">
                <a16:creationId xmlns:a16="http://schemas.microsoft.com/office/drawing/2014/main" id="{7E4927A4-6B2B-4E1D-88E0-BD20A4CF17BB}"/>
              </a:ext>
            </a:extLst>
          </p:cNvPr>
          <p:cNvPicPr/>
          <p:nvPr/>
        </p:nvPicPr>
        <p:blipFill>
          <a:blip r:embed="rId3"/>
          <a:stretch>
            <a:fillRect/>
          </a:stretch>
        </p:blipFill>
        <p:spPr>
          <a:xfrm>
            <a:off x="3540675" y="1512916"/>
            <a:ext cx="8221834" cy="5132042"/>
          </a:xfrm>
          <a:prstGeom prst="rect">
            <a:avLst/>
          </a:prstGeom>
        </p:spPr>
      </p:pic>
    </p:spTree>
    <p:extLst>
      <p:ext uri="{BB962C8B-B14F-4D97-AF65-F5344CB8AC3E}">
        <p14:creationId xmlns:p14="http://schemas.microsoft.com/office/powerpoint/2010/main" val="22077739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BF27-7E50-4A81-B475-F9E2D6327784}"/>
              </a:ext>
            </a:extLst>
          </p:cNvPr>
          <p:cNvSpPr>
            <a:spLocks noGrp="1"/>
          </p:cNvSpPr>
          <p:nvPr>
            <p:ph type="title"/>
          </p:nvPr>
        </p:nvSpPr>
        <p:spPr/>
        <p:txBody>
          <a:bodyPr/>
          <a:lstStyle/>
          <a:p>
            <a:r>
              <a:rPr lang="en-GB" b="1" dirty="0" err="1"/>
              <a:t>obj_hud</a:t>
            </a:r>
            <a:r>
              <a:rPr lang="en-GB" b="1" dirty="0"/>
              <a:t> – </a:t>
            </a:r>
            <a:r>
              <a:rPr lang="en-GB" dirty="0"/>
              <a:t>Score</a:t>
            </a:r>
            <a:r>
              <a:rPr lang="en-GB" b="1" dirty="0"/>
              <a:t>, </a:t>
            </a:r>
            <a:r>
              <a:rPr lang="en-GB" dirty="0"/>
              <a:t>font, alignment, and drawing colour</a:t>
            </a:r>
          </a:p>
        </p:txBody>
      </p:sp>
      <p:sp>
        <p:nvSpPr>
          <p:cNvPr id="3" name="Content Placeholder 2">
            <a:extLst>
              <a:ext uri="{FF2B5EF4-FFF2-40B4-BE49-F238E27FC236}">
                <a16:creationId xmlns:a16="http://schemas.microsoft.com/office/drawing/2014/main" id="{51D4C191-C0AC-4E3D-9064-1D98333F1273}"/>
              </a:ext>
            </a:extLst>
          </p:cNvPr>
          <p:cNvSpPr>
            <a:spLocks noGrp="1"/>
          </p:cNvSpPr>
          <p:nvPr>
            <p:ph idx="1"/>
          </p:nvPr>
        </p:nvSpPr>
        <p:spPr>
          <a:xfrm>
            <a:off x="1251678" y="2286001"/>
            <a:ext cx="3505148" cy="4400549"/>
          </a:xfrm>
        </p:spPr>
        <p:txBody>
          <a:bodyPr>
            <a:normAutofit/>
          </a:bodyPr>
          <a:lstStyle/>
          <a:p>
            <a:r>
              <a:rPr lang="en-GB" dirty="0"/>
              <a:t>Create a </a:t>
            </a:r>
            <a:r>
              <a:rPr lang="en-GB" b="1" dirty="0"/>
              <a:t>Draw GUI Event</a:t>
            </a:r>
            <a:r>
              <a:rPr lang="en-GB" dirty="0"/>
              <a:t>, under the draw tab. This code sets up the font, alignment, and drawing colour. Then it draws the </a:t>
            </a:r>
            <a:r>
              <a:rPr lang="en-GB" b="1" i="1" dirty="0"/>
              <a:t>score</a:t>
            </a:r>
            <a:r>
              <a:rPr lang="en-GB" dirty="0"/>
              <a:t> and as a high score if bigger than previous </a:t>
            </a:r>
            <a:r>
              <a:rPr lang="en-GB" dirty="0" err="1"/>
              <a:t>global.highscore</a:t>
            </a:r>
            <a:r>
              <a:rPr lang="en-GB" dirty="0"/>
              <a:t> . </a:t>
            </a:r>
          </a:p>
          <a:p>
            <a:endParaRPr lang="en-GB" dirty="0"/>
          </a:p>
        </p:txBody>
      </p:sp>
      <p:pic>
        <p:nvPicPr>
          <p:cNvPr id="4" name="Picture 3"/>
          <p:cNvPicPr>
            <a:picLocks noChangeAspect="1"/>
          </p:cNvPicPr>
          <p:nvPr/>
        </p:nvPicPr>
        <p:blipFill rotWithShape="1">
          <a:blip r:embed="rId3"/>
          <a:srcRect l="61396" t="17970" r="19820" b="45678"/>
          <a:stretch/>
        </p:blipFill>
        <p:spPr>
          <a:xfrm>
            <a:off x="4756826" y="2394393"/>
            <a:ext cx="7051811" cy="4093956"/>
          </a:xfrm>
          <a:prstGeom prst="rect">
            <a:avLst/>
          </a:prstGeom>
        </p:spPr>
      </p:pic>
    </p:spTree>
    <p:extLst>
      <p:ext uri="{BB962C8B-B14F-4D97-AF65-F5344CB8AC3E}">
        <p14:creationId xmlns:p14="http://schemas.microsoft.com/office/powerpoint/2010/main" val="1044889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05796-C511-4CE1-B7F3-003351D53560}"/>
              </a:ext>
            </a:extLst>
          </p:cNvPr>
          <p:cNvSpPr>
            <a:spLocks noGrp="1"/>
          </p:cNvSpPr>
          <p:nvPr>
            <p:ph type="title"/>
          </p:nvPr>
        </p:nvSpPr>
        <p:spPr/>
        <p:txBody>
          <a:bodyPr/>
          <a:lstStyle/>
          <a:p>
            <a:r>
              <a:rPr lang="en-GB" b="1" dirty="0" err="1"/>
              <a:t>obj_hud</a:t>
            </a:r>
            <a:r>
              <a:rPr lang="en-GB" b="1" dirty="0"/>
              <a:t> – </a:t>
            </a:r>
            <a:r>
              <a:rPr lang="en-GB" dirty="0"/>
              <a:t>drawing lives</a:t>
            </a:r>
          </a:p>
        </p:txBody>
      </p:sp>
      <p:sp>
        <p:nvSpPr>
          <p:cNvPr id="3" name="Content Placeholder 2">
            <a:extLst>
              <a:ext uri="{FF2B5EF4-FFF2-40B4-BE49-F238E27FC236}">
                <a16:creationId xmlns:a16="http://schemas.microsoft.com/office/drawing/2014/main" id="{B8126B86-9377-46B5-BDA4-69C73632DB76}"/>
              </a:ext>
            </a:extLst>
          </p:cNvPr>
          <p:cNvSpPr>
            <a:spLocks noGrp="1"/>
          </p:cNvSpPr>
          <p:nvPr>
            <p:ph idx="1"/>
          </p:nvPr>
        </p:nvSpPr>
        <p:spPr>
          <a:xfrm>
            <a:off x="1251678" y="2286001"/>
            <a:ext cx="2863122" cy="3593591"/>
          </a:xfrm>
        </p:spPr>
        <p:txBody>
          <a:bodyPr/>
          <a:lstStyle/>
          <a:p>
            <a:r>
              <a:rPr lang="en-GB" dirty="0"/>
              <a:t>Next is to draw the </a:t>
            </a:r>
            <a:r>
              <a:rPr lang="en-GB" b="1" i="1" dirty="0"/>
              <a:t>lives</a:t>
            </a:r>
            <a:r>
              <a:rPr lang="en-GB" dirty="0"/>
              <a:t> as images. There is a Drag &amp; Drop action for this in the </a:t>
            </a:r>
            <a:r>
              <a:rPr lang="en-GB" b="1" i="1" dirty="0"/>
              <a:t>Score</a:t>
            </a:r>
            <a:r>
              <a:rPr lang="en-GB" dirty="0"/>
              <a:t> section. Drag this across and set to draw at 500,25 using the sprite </a:t>
            </a:r>
            <a:r>
              <a:rPr lang="en-GB" b="1" dirty="0" err="1"/>
              <a:t>spr_lives</a:t>
            </a:r>
            <a:r>
              <a:rPr lang="en-GB" dirty="0"/>
              <a:t> as shown</a:t>
            </a:r>
          </a:p>
        </p:txBody>
      </p:sp>
      <p:pic>
        <p:nvPicPr>
          <p:cNvPr id="4" name="Picture 3">
            <a:extLst>
              <a:ext uri="{FF2B5EF4-FFF2-40B4-BE49-F238E27FC236}">
                <a16:creationId xmlns:a16="http://schemas.microsoft.com/office/drawing/2014/main" id="{7FC29F58-3A52-4C7E-A0C5-28948890ACA4}"/>
              </a:ext>
            </a:extLst>
          </p:cNvPr>
          <p:cNvPicPr/>
          <p:nvPr/>
        </p:nvPicPr>
        <p:blipFill>
          <a:blip r:embed="rId2"/>
          <a:stretch>
            <a:fillRect/>
          </a:stretch>
        </p:blipFill>
        <p:spPr>
          <a:xfrm>
            <a:off x="4251179" y="1874517"/>
            <a:ext cx="7461219" cy="4238991"/>
          </a:xfrm>
          <a:prstGeom prst="rect">
            <a:avLst/>
          </a:prstGeom>
        </p:spPr>
      </p:pic>
    </p:spTree>
    <p:extLst>
      <p:ext uri="{BB962C8B-B14F-4D97-AF65-F5344CB8AC3E}">
        <p14:creationId xmlns:p14="http://schemas.microsoft.com/office/powerpoint/2010/main" val="34312741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74350-C380-4AA5-B3C6-0F1ECB7118A2}"/>
              </a:ext>
            </a:extLst>
          </p:cNvPr>
          <p:cNvSpPr>
            <a:spLocks noGrp="1"/>
          </p:cNvSpPr>
          <p:nvPr>
            <p:ph type="title"/>
          </p:nvPr>
        </p:nvSpPr>
        <p:spPr/>
        <p:txBody>
          <a:bodyPr/>
          <a:lstStyle/>
          <a:p>
            <a:r>
              <a:rPr lang="en-GB" b="1" dirty="0" err="1"/>
              <a:t>room_menu</a:t>
            </a:r>
            <a:endParaRPr lang="en-GB" dirty="0"/>
          </a:p>
        </p:txBody>
      </p:sp>
      <p:sp>
        <p:nvSpPr>
          <p:cNvPr id="3" name="Content Placeholder 2">
            <a:extLst>
              <a:ext uri="{FF2B5EF4-FFF2-40B4-BE49-F238E27FC236}">
                <a16:creationId xmlns:a16="http://schemas.microsoft.com/office/drawing/2014/main" id="{F294EDC3-ACCD-4B7E-88D3-33E603F37A33}"/>
              </a:ext>
            </a:extLst>
          </p:cNvPr>
          <p:cNvSpPr>
            <a:spLocks noGrp="1"/>
          </p:cNvSpPr>
          <p:nvPr>
            <p:ph idx="1"/>
          </p:nvPr>
        </p:nvSpPr>
        <p:spPr>
          <a:xfrm>
            <a:off x="1251678" y="2286001"/>
            <a:ext cx="3585017" cy="3593591"/>
          </a:xfrm>
        </p:spPr>
        <p:txBody>
          <a:bodyPr/>
          <a:lstStyle/>
          <a:p>
            <a:r>
              <a:rPr lang="en-GB" dirty="0"/>
              <a:t>Open room </a:t>
            </a:r>
            <a:r>
              <a:rPr lang="en-GB" b="1" dirty="0" err="1"/>
              <a:t>room_menu</a:t>
            </a:r>
            <a:r>
              <a:rPr lang="en-GB" dirty="0"/>
              <a:t> for editing by clicking on it in the resource tree. </a:t>
            </a:r>
          </a:p>
          <a:p>
            <a:r>
              <a:rPr lang="en-GB" dirty="0"/>
              <a:t>Use the object tab to select objects and then place one each of </a:t>
            </a:r>
            <a:r>
              <a:rPr lang="en-GB" b="1" dirty="0" err="1"/>
              <a:t>obj_logo</a:t>
            </a:r>
            <a:r>
              <a:rPr lang="en-GB" dirty="0"/>
              <a:t> , </a:t>
            </a:r>
            <a:r>
              <a:rPr lang="en-GB" b="1" dirty="0" err="1"/>
              <a:t>obj_start</a:t>
            </a:r>
            <a:r>
              <a:rPr lang="en-GB" dirty="0"/>
              <a:t> and </a:t>
            </a:r>
            <a:r>
              <a:rPr lang="en-GB" b="1" dirty="0" err="1"/>
              <a:t>obj_exit</a:t>
            </a:r>
            <a:r>
              <a:rPr lang="en-GB" dirty="0"/>
              <a:t> . Select the object then click in the room to place it.</a:t>
            </a:r>
          </a:p>
          <a:p>
            <a:endParaRPr lang="en-GB" dirty="0"/>
          </a:p>
        </p:txBody>
      </p:sp>
      <p:pic>
        <p:nvPicPr>
          <p:cNvPr id="4" name="Picture 3">
            <a:extLst>
              <a:ext uri="{FF2B5EF4-FFF2-40B4-BE49-F238E27FC236}">
                <a16:creationId xmlns:a16="http://schemas.microsoft.com/office/drawing/2014/main" id="{847F2248-81AE-4CAF-A224-D26FE035E0AF}"/>
              </a:ext>
            </a:extLst>
          </p:cNvPr>
          <p:cNvPicPr/>
          <p:nvPr/>
        </p:nvPicPr>
        <p:blipFill>
          <a:blip r:embed="rId2"/>
          <a:stretch>
            <a:fillRect/>
          </a:stretch>
        </p:blipFill>
        <p:spPr>
          <a:xfrm>
            <a:off x="4836695" y="1625478"/>
            <a:ext cx="7106725" cy="4254114"/>
          </a:xfrm>
          <a:prstGeom prst="rect">
            <a:avLst/>
          </a:prstGeom>
        </p:spPr>
      </p:pic>
    </p:spTree>
    <p:extLst>
      <p:ext uri="{BB962C8B-B14F-4D97-AF65-F5344CB8AC3E}">
        <p14:creationId xmlns:p14="http://schemas.microsoft.com/office/powerpoint/2010/main" val="1737754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0E97A-E939-4F15-B9E3-14BEF00EC3E8}"/>
              </a:ext>
            </a:extLst>
          </p:cNvPr>
          <p:cNvSpPr>
            <a:spLocks noGrp="1"/>
          </p:cNvSpPr>
          <p:nvPr>
            <p:ph type="title"/>
          </p:nvPr>
        </p:nvSpPr>
        <p:spPr/>
        <p:txBody>
          <a:bodyPr/>
          <a:lstStyle/>
          <a:p>
            <a:r>
              <a:rPr lang="en-GB" b="1" dirty="0" err="1"/>
              <a:t>room_game</a:t>
            </a:r>
            <a:endParaRPr lang="en-GB" dirty="0"/>
          </a:p>
        </p:txBody>
      </p:sp>
      <p:sp>
        <p:nvSpPr>
          <p:cNvPr id="3" name="Content Placeholder 2">
            <a:extLst>
              <a:ext uri="{FF2B5EF4-FFF2-40B4-BE49-F238E27FC236}">
                <a16:creationId xmlns:a16="http://schemas.microsoft.com/office/drawing/2014/main" id="{CC7968AA-47FD-4E81-8A85-685154F2FF9F}"/>
              </a:ext>
            </a:extLst>
          </p:cNvPr>
          <p:cNvSpPr>
            <a:spLocks noGrp="1"/>
          </p:cNvSpPr>
          <p:nvPr>
            <p:ph idx="1"/>
          </p:nvPr>
        </p:nvSpPr>
        <p:spPr>
          <a:xfrm>
            <a:off x="1251677" y="2286001"/>
            <a:ext cx="8505933" cy="3593591"/>
          </a:xfrm>
        </p:spPr>
        <p:txBody>
          <a:bodyPr/>
          <a:lstStyle/>
          <a:p>
            <a:r>
              <a:rPr lang="en-GB" dirty="0"/>
              <a:t>Next open </a:t>
            </a:r>
            <a:r>
              <a:rPr lang="en-GB" b="1" dirty="0" err="1"/>
              <a:t>room_game</a:t>
            </a:r>
            <a:r>
              <a:rPr lang="en-GB" dirty="0"/>
              <a:t> . </a:t>
            </a:r>
          </a:p>
          <a:p>
            <a:r>
              <a:rPr lang="en-GB" dirty="0"/>
              <a:t>Place one instance of </a:t>
            </a:r>
            <a:r>
              <a:rPr lang="en-GB" b="1" dirty="0" err="1"/>
              <a:t>obj_target</a:t>
            </a:r>
            <a:r>
              <a:rPr lang="en-GB" dirty="0"/>
              <a:t> and one of </a:t>
            </a:r>
            <a:r>
              <a:rPr lang="en-GB" b="1" dirty="0" err="1"/>
              <a:t>obj_hud</a:t>
            </a:r>
            <a:r>
              <a:rPr lang="en-GB" dirty="0"/>
              <a:t> in the room. It doesn’t matter where you place them. </a:t>
            </a:r>
          </a:p>
          <a:p>
            <a:endParaRPr lang="en-GB" dirty="0"/>
          </a:p>
          <a:p>
            <a:r>
              <a:rPr lang="en-GB" dirty="0"/>
              <a:t>Save and test the game</a:t>
            </a:r>
          </a:p>
          <a:p>
            <a:endParaRPr lang="en-GB" dirty="0"/>
          </a:p>
        </p:txBody>
      </p:sp>
    </p:spTree>
    <p:extLst>
      <p:ext uri="{BB962C8B-B14F-4D97-AF65-F5344CB8AC3E}">
        <p14:creationId xmlns:p14="http://schemas.microsoft.com/office/powerpoint/2010/main" val="1896258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E795-104F-4564-9F08-D599BC8EC371}"/>
              </a:ext>
            </a:extLst>
          </p:cNvPr>
          <p:cNvSpPr>
            <a:spLocks noGrp="1"/>
          </p:cNvSpPr>
          <p:nvPr>
            <p:ph type="title"/>
          </p:nvPr>
        </p:nvSpPr>
        <p:spPr/>
        <p:txBody>
          <a:bodyPr/>
          <a:lstStyle/>
          <a:p>
            <a:r>
              <a:rPr lang="en-GB" dirty="0"/>
              <a:t>Comments explained</a:t>
            </a:r>
          </a:p>
        </p:txBody>
      </p:sp>
      <p:sp>
        <p:nvSpPr>
          <p:cNvPr id="3" name="Content Placeholder 2">
            <a:extLst>
              <a:ext uri="{FF2B5EF4-FFF2-40B4-BE49-F238E27FC236}">
                <a16:creationId xmlns:a16="http://schemas.microsoft.com/office/drawing/2014/main" id="{A458DA76-296D-4357-8C3E-EB7DE2AA96FF}"/>
              </a:ext>
            </a:extLst>
          </p:cNvPr>
          <p:cNvSpPr>
            <a:spLocks noGrp="1"/>
          </p:cNvSpPr>
          <p:nvPr>
            <p:ph idx="1"/>
          </p:nvPr>
        </p:nvSpPr>
        <p:spPr>
          <a:xfrm>
            <a:off x="1251678" y="2286001"/>
            <a:ext cx="2721806" cy="3593591"/>
          </a:xfrm>
        </p:spPr>
        <p:txBody>
          <a:bodyPr/>
          <a:lstStyle/>
          <a:p>
            <a:r>
              <a:rPr lang="en-GB" u="sng" dirty="0"/>
              <a:t>The first type is using the double // </a:t>
            </a:r>
            <a:r>
              <a:rPr lang="en-GB" dirty="0"/>
              <a:t>.  Anything written after the // on a single line is commented out and will not be processed.</a:t>
            </a:r>
          </a:p>
          <a:p>
            <a:endParaRPr lang="en-GB" dirty="0"/>
          </a:p>
        </p:txBody>
      </p:sp>
      <p:pic>
        <p:nvPicPr>
          <p:cNvPr id="4" name="Picture 3">
            <a:extLst>
              <a:ext uri="{FF2B5EF4-FFF2-40B4-BE49-F238E27FC236}">
                <a16:creationId xmlns:a16="http://schemas.microsoft.com/office/drawing/2014/main" id="{E53533DF-2319-44AC-A545-45E82B451793}"/>
              </a:ext>
            </a:extLst>
          </p:cNvPr>
          <p:cNvPicPr/>
          <p:nvPr/>
        </p:nvPicPr>
        <p:blipFill>
          <a:blip r:embed="rId2"/>
          <a:stretch>
            <a:fillRect/>
          </a:stretch>
        </p:blipFill>
        <p:spPr>
          <a:xfrm>
            <a:off x="4268243" y="1695796"/>
            <a:ext cx="7653612" cy="4823997"/>
          </a:xfrm>
          <a:prstGeom prst="rect">
            <a:avLst/>
          </a:prstGeom>
        </p:spPr>
      </p:pic>
    </p:spTree>
    <p:extLst>
      <p:ext uri="{BB962C8B-B14F-4D97-AF65-F5344CB8AC3E}">
        <p14:creationId xmlns:p14="http://schemas.microsoft.com/office/powerpoint/2010/main" val="398440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7DFEF-CEB2-450D-8BDF-7D2E45F9FB1E}"/>
              </a:ext>
            </a:extLst>
          </p:cNvPr>
          <p:cNvSpPr>
            <a:spLocks noGrp="1"/>
          </p:cNvSpPr>
          <p:nvPr>
            <p:ph type="title"/>
          </p:nvPr>
        </p:nvSpPr>
        <p:spPr/>
        <p:txBody>
          <a:bodyPr/>
          <a:lstStyle/>
          <a:p>
            <a:r>
              <a:rPr lang="en-GB" dirty="0" err="1"/>
              <a:t>Gamemaker</a:t>
            </a:r>
            <a:r>
              <a:rPr lang="en-GB" dirty="0"/>
              <a:t> </a:t>
            </a:r>
            <a:r>
              <a:rPr lang="en-GB" dirty="0" err="1"/>
              <a:t>Langugage</a:t>
            </a:r>
            <a:endParaRPr lang="en-GB" dirty="0"/>
          </a:p>
        </p:txBody>
      </p:sp>
      <p:sp>
        <p:nvSpPr>
          <p:cNvPr id="3" name="Content Placeholder 2">
            <a:extLst>
              <a:ext uri="{FF2B5EF4-FFF2-40B4-BE49-F238E27FC236}">
                <a16:creationId xmlns:a16="http://schemas.microsoft.com/office/drawing/2014/main" id="{8EF80484-34E1-48DD-B70E-75614306DF2C}"/>
              </a:ext>
            </a:extLst>
          </p:cNvPr>
          <p:cNvSpPr>
            <a:spLocks noGrp="1"/>
          </p:cNvSpPr>
          <p:nvPr>
            <p:ph idx="1"/>
          </p:nvPr>
        </p:nvSpPr>
        <p:spPr>
          <a:xfrm>
            <a:off x="1251678" y="2286002"/>
            <a:ext cx="10178322" cy="1443788"/>
          </a:xfrm>
        </p:spPr>
        <p:txBody>
          <a:bodyPr/>
          <a:lstStyle/>
          <a:p>
            <a:r>
              <a:rPr lang="en-GB" dirty="0"/>
              <a:t>Using </a:t>
            </a:r>
            <a:r>
              <a:rPr lang="en-GB" dirty="0" err="1"/>
              <a:t>Gamemaker</a:t>
            </a:r>
            <a:r>
              <a:rPr lang="en-GB" dirty="0"/>
              <a:t> Language we will create a simple click-the-object game. There will be an object that appears at random positions and the aim of the game is to click it before the timer runs out. Each time you successfully click the object the timer will get faster. If you don’t click the object before the time runs out, the game ends.</a:t>
            </a:r>
          </a:p>
        </p:txBody>
      </p:sp>
      <p:pic>
        <p:nvPicPr>
          <p:cNvPr id="6" name="Picture 5">
            <a:extLst>
              <a:ext uri="{FF2B5EF4-FFF2-40B4-BE49-F238E27FC236}">
                <a16:creationId xmlns:a16="http://schemas.microsoft.com/office/drawing/2014/main" id="{2BDC63AB-CF98-46A8-ADE2-CC6DF57DD67E}"/>
              </a:ext>
            </a:extLst>
          </p:cNvPr>
          <p:cNvPicPr>
            <a:picLocks noChangeAspect="1"/>
          </p:cNvPicPr>
          <p:nvPr/>
        </p:nvPicPr>
        <p:blipFill>
          <a:blip r:embed="rId2"/>
          <a:stretch>
            <a:fillRect/>
          </a:stretch>
        </p:blipFill>
        <p:spPr>
          <a:xfrm>
            <a:off x="1444740" y="4282881"/>
            <a:ext cx="9792198" cy="2250923"/>
          </a:xfrm>
          <a:prstGeom prst="rect">
            <a:avLst/>
          </a:prstGeom>
        </p:spPr>
      </p:pic>
    </p:spTree>
    <p:extLst>
      <p:ext uri="{BB962C8B-B14F-4D97-AF65-F5344CB8AC3E}">
        <p14:creationId xmlns:p14="http://schemas.microsoft.com/office/powerpoint/2010/main" val="9553640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8B401-EA71-4865-BE36-77DA0FA91C05}"/>
              </a:ext>
            </a:extLst>
          </p:cNvPr>
          <p:cNvSpPr>
            <a:spLocks noGrp="1"/>
          </p:cNvSpPr>
          <p:nvPr>
            <p:ph type="title"/>
          </p:nvPr>
        </p:nvSpPr>
        <p:spPr/>
        <p:txBody>
          <a:bodyPr/>
          <a:lstStyle/>
          <a:p>
            <a:r>
              <a:rPr lang="en-GB" dirty="0"/>
              <a:t>Comments explained</a:t>
            </a:r>
          </a:p>
        </p:txBody>
      </p:sp>
      <p:sp>
        <p:nvSpPr>
          <p:cNvPr id="3" name="Content Placeholder 2">
            <a:extLst>
              <a:ext uri="{FF2B5EF4-FFF2-40B4-BE49-F238E27FC236}">
                <a16:creationId xmlns:a16="http://schemas.microsoft.com/office/drawing/2014/main" id="{78B86EF8-2D83-4E86-B3FD-A860437B3F78}"/>
              </a:ext>
            </a:extLst>
          </p:cNvPr>
          <p:cNvSpPr>
            <a:spLocks noGrp="1"/>
          </p:cNvSpPr>
          <p:nvPr>
            <p:ph idx="1"/>
          </p:nvPr>
        </p:nvSpPr>
        <p:spPr>
          <a:xfrm>
            <a:off x="1251678" y="2286001"/>
            <a:ext cx="2821558" cy="3593591"/>
          </a:xfrm>
        </p:spPr>
        <p:txBody>
          <a:bodyPr/>
          <a:lstStyle/>
          <a:p>
            <a:r>
              <a:rPr lang="en-GB" u="sng" dirty="0"/>
              <a:t>The next type uses the triple /// </a:t>
            </a:r>
            <a:r>
              <a:rPr lang="en-GB" dirty="0"/>
              <a:t>.  When placed at the top of code block it changes the default </a:t>
            </a:r>
            <a:r>
              <a:rPr lang="en-GB" b="1" dirty="0"/>
              <a:t>Execute a piece of code</a:t>
            </a:r>
            <a:r>
              <a:rPr lang="en-GB" dirty="0"/>
              <a:t> to the comment.</a:t>
            </a:r>
          </a:p>
          <a:p>
            <a:endParaRPr lang="en-GB" dirty="0"/>
          </a:p>
          <a:p>
            <a:endParaRPr lang="en-GB" dirty="0"/>
          </a:p>
        </p:txBody>
      </p:sp>
      <p:pic>
        <p:nvPicPr>
          <p:cNvPr id="4" name="Picture 3">
            <a:extLst>
              <a:ext uri="{FF2B5EF4-FFF2-40B4-BE49-F238E27FC236}">
                <a16:creationId xmlns:a16="http://schemas.microsoft.com/office/drawing/2014/main" id="{B006D8BE-B4CC-41DD-ADC9-D8BDD1CA408C}"/>
              </a:ext>
            </a:extLst>
          </p:cNvPr>
          <p:cNvPicPr>
            <a:picLocks noChangeAspect="1"/>
          </p:cNvPicPr>
          <p:nvPr/>
        </p:nvPicPr>
        <p:blipFill>
          <a:blip r:embed="rId2"/>
          <a:stretch>
            <a:fillRect/>
          </a:stretch>
        </p:blipFill>
        <p:spPr>
          <a:xfrm>
            <a:off x="4734579" y="1397893"/>
            <a:ext cx="6903239" cy="5228836"/>
          </a:xfrm>
          <a:prstGeom prst="rect">
            <a:avLst/>
          </a:prstGeom>
        </p:spPr>
      </p:pic>
    </p:spTree>
    <p:extLst>
      <p:ext uri="{BB962C8B-B14F-4D97-AF65-F5344CB8AC3E}">
        <p14:creationId xmlns:p14="http://schemas.microsoft.com/office/powerpoint/2010/main" val="3561332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55573-3708-4693-BB08-B6397500CBF9}"/>
              </a:ext>
            </a:extLst>
          </p:cNvPr>
          <p:cNvSpPr>
            <a:spLocks noGrp="1"/>
          </p:cNvSpPr>
          <p:nvPr>
            <p:ph type="title"/>
          </p:nvPr>
        </p:nvSpPr>
        <p:spPr/>
        <p:txBody>
          <a:bodyPr/>
          <a:lstStyle/>
          <a:p>
            <a:r>
              <a:rPr lang="en-GB" dirty="0"/>
              <a:t>Comments explained</a:t>
            </a:r>
          </a:p>
        </p:txBody>
      </p:sp>
      <p:sp>
        <p:nvSpPr>
          <p:cNvPr id="3" name="Content Placeholder 2">
            <a:extLst>
              <a:ext uri="{FF2B5EF4-FFF2-40B4-BE49-F238E27FC236}">
                <a16:creationId xmlns:a16="http://schemas.microsoft.com/office/drawing/2014/main" id="{3B25B0D9-4912-46E0-997D-F4404507FD28}"/>
              </a:ext>
            </a:extLst>
          </p:cNvPr>
          <p:cNvSpPr>
            <a:spLocks noGrp="1"/>
          </p:cNvSpPr>
          <p:nvPr>
            <p:ph idx="1"/>
          </p:nvPr>
        </p:nvSpPr>
        <p:spPr>
          <a:xfrm>
            <a:off x="1251678" y="2286001"/>
            <a:ext cx="3353573" cy="3593591"/>
          </a:xfrm>
        </p:spPr>
        <p:txBody>
          <a:bodyPr/>
          <a:lstStyle/>
          <a:p>
            <a:r>
              <a:rPr lang="en-GB" u="sng" dirty="0"/>
              <a:t>The third type allows you to comment out multiple lines</a:t>
            </a:r>
            <a:r>
              <a:rPr lang="en-GB" dirty="0"/>
              <a:t>.  Any lines commented out will not be executed when the game is run. You start this section with /* and end with */ .</a:t>
            </a:r>
          </a:p>
          <a:p>
            <a:endParaRPr lang="en-GB" dirty="0"/>
          </a:p>
        </p:txBody>
      </p:sp>
      <p:pic>
        <p:nvPicPr>
          <p:cNvPr id="4" name="Picture 3">
            <a:extLst>
              <a:ext uri="{FF2B5EF4-FFF2-40B4-BE49-F238E27FC236}">
                <a16:creationId xmlns:a16="http://schemas.microsoft.com/office/drawing/2014/main" id="{4AF22CF1-EDE4-421C-BAD3-EB43596E9893}"/>
              </a:ext>
            </a:extLst>
          </p:cNvPr>
          <p:cNvPicPr>
            <a:picLocks noChangeAspect="1"/>
          </p:cNvPicPr>
          <p:nvPr/>
        </p:nvPicPr>
        <p:blipFill>
          <a:blip r:embed="rId2"/>
          <a:stretch>
            <a:fillRect/>
          </a:stretch>
        </p:blipFill>
        <p:spPr>
          <a:xfrm>
            <a:off x="4876551" y="1546167"/>
            <a:ext cx="6753449" cy="4885473"/>
          </a:xfrm>
          <a:prstGeom prst="rect">
            <a:avLst/>
          </a:prstGeom>
        </p:spPr>
      </p:pic>
    </p:spTree>
    <p:extLst>
      <p:ext uri="{BB962C8B-B14F-4D97-AF65-F5344CB8AC3E}">
        <p14:creationId xmlns:p14="http://schemas.microsoft.com/office/powerpoint/2010/main" val="11965351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E79DF-FE1D-4E2B-8391-014FC3FE0AD1}"/>
              </a:ext>
            </a:extLst>
          </p:cNvPr>
          <p:cNvSpPr>
            <a:spLocks noGrp="1"/>
          </p:cNvSpPr>
          <p:nvPr>
            <p:ph type="title"/>
          </p:nvPr>
        </p:nvSpPr>
        <p:spPr/>
        <p:txBody>
          <a:bodyPr/>
          <a:lstStyle/>
          <a:p>
            <a:r>
              <a:rPr lang="en-GB" b="1" dirty="0"/>
              <a:t>Download the sprites as instructed by your tutor</a:t>
            </a:r>
            <a:r>
              <a:rPr lang="en-GB" dirty="0"/>
              <a:t>.</a:t>
            </a:r>
          </a:p>
        </p:txBody>
      </p:sp>
      <p:sp>
        <p:nvSpPr>
          <p:cNvPr id="3" name="Content Placeholder 2">
            <a:extLst>
              <a:ext uri="{FF2B5EF4-FFF2-40B4-BE49-F238E27FC236}">
                <a16:creationId xmlns:a16="http://schemas.microsoft.com/office/drawing/2014/main" id="{C1A50EE2-A428-40E9-9986-5621E9A12741}"/>
              </a:ext>
            </a:extLst>
          </p:cNvPr>
          <p:cNvSpPr>
            <a:spLocks noGrp="1"/>
          </p:cNvSpPr>
          <p:nvPr>
            <p:ph idx="1"/>
          </p:nvPr>
        </p:nvSpPr>
        <p:spPr>
          <a:xfrm>
            <a:off x="1251678" y="2286001"/>
            <a:ext cx="2705180" cy="3593591"/>
          </a:xfrm>
        </p:spPr>
        <p:txBody>
          <a:bodyPr>
            <a:normAutofit fontScale="92500" lnSpcReduction="20000"/>
          </a:bodyPr>
          <a:lstStyle/>
          <a:p>
            <a:r>
              <a:rPr lang="en-GB" dirty="0"/>
              <a:t>Load in the sprites for this game. There are five of them, </a:t>
            </a:r>
            <a:r>
              <a:rPr lang="en-GB" b="1" i="1" dirty="0" err="1"/>
              <a:t>spr_logo</a:t>
            </a:r>
            <a:r>
              <a:rPr lang="en-GB" dirty="0"/>
              <a:t> , </a:t>
            </a:r>
            <a:r>
              <a:rPr lang="en-GB" b="1" i="1" dirty="0" err="1"/>
              <a:t>spr_start_game</a:t>
            </a:r>
            <a:r>
              <a:rPr lang="en-GB" dirty="0"/>
              <a:t> , </a:t>
            </a:r>
            <a:r>
              <a:rPr lang="en-GB" b="1" i="1" dirty="0" err="1"/>
              <a:t>spr_target</a:t>
            </a:r>
            <a:r>
              <a:rPr lang="en-GB" dirty="0"/>
              <a:t> , </a:t>
            </a:r>
            <a:r>
              <a:rPr lang="en-GB" b="1" i="1" dirty="0" err="1"/>
              <a:t>spr_exit</a:t>
            </a:r>
            <a:r>
              <a:rPr lang="en-GB" dirty="0"/>
              <a:t> , and </a:t>
            </a:r>
            <a:r>
              <a:rPr lang="en-GB" b="1" i="1" dirty="0" err="1"/>
              <a:t>spr_lives</a:t>
            </a:r>
            <a:r>
              <a:rPr lang="en-GB" dirty="0"/>
              <a:t> . </a:t>
            </a:r>
          </a:p>
          <a:p>
            <a:r>
              <a:rPr lang="en-GB" dirty="0"/>
              <a:t>Set the origin of all sprites to </a:t>
            </a:r>
            <a:r>
              <a:rPr lang="en-GB" dirty="0" err="1"/>
              <a:t>center</a:t>
            </a:r>
            <a:r>
              <a:rPr lang="en-GB" dirty="0"/>
              <a:t>. The origin is point in the sprite where it will be positioned in the room.</a:t>
            </a:r>
          </a:p>
        </p:txBody>
      </p:sp>
      <p:pic>
        <p:nvPicPr>
          <p:cNvPr id="4" name="Picture 3">
            <a:extLst>
              <a:ext uri="{FF2B5EF4-FFF2-40B4-BE49-F238E27FC236}">
                <a16:creationId xmlns:a16="http://schemas.microsoft.com/office/drawing/2014/main" id="{CF378C95-D703-4731-9DA1-86DD8570CB58}"/>
              </a:ext>
            </a:extLst>
          </p:cNvPr>
          <p:cNvPicPr>
            <a:picLocks noChangeAspect="1"/>
          </p:cNvPicPr>
          <p:nvPr/>
        </p:nvPicPr>
        <p:blipFill>
          <a:blip r:embed="rId2"/>
          <a:stretch>
            <a:fillRect/>
          </a:stretch>
        </p:blipFill>
        <p:spPr>
          <a:xfrm>
            <a:off x="4180032" y="2183400"/>
            <a:ext cx="7646390" cy="3798792"/>
          </a:xfrm>
          <a:prstGeom prst="rect">
            <a:avLst/>
          </a:prstGeom>
        </p:spPr>
      </p:pic>
    </p:spTree>
    <p:extLst>
      <p:ext uri="{BB962C8B-B14F-4D97-AF65-F5344CB8AC3E}">
        <p14:creationId xmlns:p14="http://schemas.microsoft.com/office/powerpoint/2010/main" val="678133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70E5E-A0D6-470E-AEB4-902DFAD9BB4A}"/>
              </a:ext>
            </a:extLst>
          </p:cNvPr>
          <p:cNvSpPr>
            <a:spLocks noGrp="1"/>
          </p:cNvSpPr>
          <p:nvPr>
            <p:ph type="title"/>
          </p:nvPr>
        </p:nvSpPr>
        <p:spPr/>
        <p:txBody>
          <a:bodyPr/>
          <a:lstStyle/>
          <a:p>
            <a:r>
              <a:rPr lang="en-GB" dirty="0"/>
              <a:t>Creating rooms</a:t>
            </a:r>
          </a:p>
        </p:txBody>
      </p:sp>
      <p:sp>
        <p:nvSpPr>
          <p:cNvPr id="3" name="Content Placeholder 2">
            <a:extLst>
              <a:ext uri="{FF2B5EF4-FFF2-40B4-BE49-F238E27FC236}">
                <a16:creationId xmlns:a16="http://schemas.microsoft.com/office/drawing/2014/main" id="{8F2097C9-15AB-4A7B-8818-49DA145750D8}"/>
              </a:ext>
            </a:extLst>
          </p:cNvPr>
          <p:cNvSpPr>
            <a:spLocks noGrp="1"/>
          </p:cNvSpPr>
          <p:nvPr>
            <p:ph idx="1"/>
          </p:nvPr>
        </p:nvSpPr>
        <p:spPr>
          <a:xfrm>
            <a:off x="1251678" y="2286001"/>
            <a:ext cx="3528869" cy="3593591"/>
          </a:xfrm>
        </p:spPr>
        <p:txBody>
          <a:bodyPr/>
          <a:lstStyle/>
          <a:p>
            <a:r>
              <a:rPr lang="en-GB" dirty="0"/>
              <a:t>Create two rooms; name them </a:t>
            </a:r>
            <a:r>
              <a:rPr lang="en-GB" b="1" dirty="0" err="1"/>
              <a:t>room_menu</a:t>
            </a:r>
            <a:r>
              <a:rPr lang="en-GB" dirty="0"/>
              <a:t> and </a:t>
            </a:r>
            <a:r>
              <a:rPr lang="en-GB" b="1" dirty="0" err="1"/>
              <a:t>room_game</a:t>
            </a:r>
            <a:r>
              <a:rPr lang="en-GB" b="1" dirty="0"/>
              <a:t>.</a:t>
            </a:r>
            <a:r>
              <a:rPr lang="en-GB" dirty="0"/>
              <a:t> Set the room size for each as 800 by 400. </a:t>
            </a:r>
          </a:p>
          <a:p>
            <a:endParaRPr lang="en-GB" dirty="0"/>
          </a:p>
        </p:txBody>
      </p:sp>
      <p:pic>
        <p:nvPicPr>
          <p:cNvPr id="4" name="Picture 3">
            <a:extLst>
              <a:ext uri="{FF2B5EF4-FFF2-40B4-BE49-F238E27FC236}">
                <a16:creationId xmlns:a16="http://schemas.microsoft.com/office/drawing/2014/main" id="{D2CFCE34-B2A3-43B7-ADCB-701A82E46274}"/>
              </a:ext>
            </a:extLst>
          </p:cNvPr>
          <p:cNvPicPr>
            <a:picLocks noChangeAspect="1"/>
          </p:cNvPicPr>
          <p:nvPr/>
        </p:nvPicPr>
        <p:blipFill>
          <a:blip r:embed="rId2"/>
          <a:stretch>
            <a:fillRect/>
          </a:stretch>
        </p:blipFill>
        <p:spPr>
          <a:xfrm>
            <a:off x="5239905" y="1505183"/>
            <a:ext cx="5730737" cy="4810161"/>
          </a:xfrm>
          <a:prstGeom prst="rect">
            <a:avLst/>
          </a:prstGeom>
        </p:spPr>
      </p:pic>
    </p:spTree>
    <p:extLst>
      <p:ext uri="{BB962C8B-B14F-4D97-AF65-F5344CB8AC3E}">
        <p14:creationId xmlns:p14="http://schemas.microsoft.com/office/powerpoint/2010/main" val="2190805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E9B4F-1C19-4E97-8816-F468788B4853}"/>
              </a:ext>
            </a:extLst>
          </p:cNvPr>
          <p:cNvSpPr>
            <a:spLocks noGrp="1"/>
          </p:cNvSpPr>
          <p:nvPr>
            <p:ph type="title"/>
          </p:nvPr>
        </p:nvSpPr>
        <p:spPr/>
        <p:txBody>
          <a:bodyPr/>
          <a:lstStyle/>
          <a:p>
            <a:r>
              <a:rPr lang="en-GB" dirty="0"/>
              <a:t>Sounds</a:t>
            </a:r>
          </a:p>
        </p:txBody>
      </p:sp>
      <p:sp>
        <p:nvSpPr>
          <p:cNvPr id="3" name="Content Placeholder 2">
            <a:extLst>
              <a:ext uri="{FF2B5EF4-FFF2-40B4-BE49-F238E27FC236}">
                <a16:creationId xmlns:a16="http://schemas.microsoft.com/office/drawing/2014/main" id="{5CB24464-193D-4C0D-9E49-3B6B2CEB9D8C}"/>
              </a:ext>
            </a:extLst>
          </p:cNvPr>
          <p:cNvSpPr>
            <a:spLocks noGrp="1"/>
          </p:cNvSpPr>
          <p:nvPr>
            <p:ph idx="1"/>
          </p:nvPr>
        </p:nvSpPr>
        <p:spPr/>
        <p:txBody>
          <a:bodyPr/>
          <a:lstStyle/>
          <a:p>
            <a:r>
              <a:rPr lang="en-GB" dirty="0"/>
              <a:t>Create and load two sounds: </a:t>
            </a:r>
            <a:r>
              <a:rPr lang="en-GB" b="1" dirty="0" err="1"/>
              <a:t>snd_yeah</a:t>
            </a:r>
            <a:r>
              <a:rPr lang="en-GB" dirty="0"/>
              <a:t> and </a:t>
            </a:r>
            <a:r>
              <a:rPr lang="en-GB" b="1" dirty="0" err="1"/>
              <a:t>snd_you_are_dead</a:t>
            </a:r>
            <a:r>
              <a:rPr lang="en-GB" dirty="0"/>
              <a:t> . </a:t>
            </a:r>
          </a:p>
          <a:p>
            <a:endParaRPr lang="en-GB" dirty="0"/>
          </a:p>
        </p:txBody>
      </p:sp>
      <p:pic>
        <p:nvPicPr>
          <p:cNvPr id="4" name="Picture 3">
            <a:extLst>
              <a:ext uri="{FF2B5EF4-FFF2-40B4-BE49-F238E27FC236}">
                <a16:creationId xmlns:a16="http://schemas.microsoft.com/office/drawing/2014/main" id="{7260DE3C-DC7E-4409-872A-BA6E3F0322BC}"/>
              </a:ext>
            </a:extLst>
          </p:cNvPr>
          <p:cNvPicPr/>
          <p:nvPr/>
        </p:nvPicPr>
        <p:blipFill>
          <a:blip r:embed="rId2"/>
          <a:stretch>
            <a:fillRect/>
          </a:stretch>
        </p:blipFill>
        <p:spPr>
          <a:xfrm>
            <a:off x="4802226" y="405821"/>
            <a:ext cx="5731510" cy="722630"/>
          </a:xfrm>
          <a:prstGeom prst="rect">
            <a:avLst/>
          </a:prstGeom>
        </p:spPr>
      </p:pic>
      <p:pic>
        <p:nvPicPr>
          <p:cNvPr id="5" name="Picture 4">
            <a:extLst>
              <a:ext uri="{FF2B5EF4-FFF2-40B4-BE49-F238E27FC236}">
                <a16:creationId xmlns:a16="http://schemas.microsoft.com/office/drawing/2014/main" id="{92724D74-361A-4C03-B9FD-637639E031F7}"/>
              </a:ext>
            </a:extLst>
          </p:cNvPr>
          <p:cNvPicPr/>
          <p:nvPr/>
        </p:nvPicPr>
        <p:blipFill>
          <a:blip r:embed="rId3"/>
          <a:stretch>
            <a:fillRect/>
          </a:stretch>
        </p:blipFill>
        <p:spPr>
          <a:xfrm>
            <a:off x="1355077" y="2902451"/>
            <a:ext cx="5129515" cy="3836054"/>
          </a:xfrm>
          <a:prstGeom prst="rect">
            <a:avLst/>
          </a:prstGeom>
        </p:spPr>
      </p:pic>
      <p:pic>
        <p:nvPicPr>
          <p:cNvPr id="6" name="Picture 5">
            <a:extLst>
              <a:ext uri="{FF2B5EF4-FFF2-40B4-BE49-F238E27FC236}">
                <a16:creationId xmlns:a16="http://schemas.microsoft.com/office/drawing/2014/main" id="{31FEBDD0-3806-48C4-807D-E0B1D06B13A4}"/>
              </a:ext>
            </a:extLst>
          </p:cNvPr>
          <p:cNvPicPr/>
          <p:nvPr/>
        </p:nvPicPr>
        <p:blipFill rotWithShape="1">
          <a:blip r:embed="rId4"/>
          <a:srcRect r="55984"/>
          <a:stretch/>
        </p:blipFill>
        <p:spPr>
          <a:xfrm>
            <a:off x="7191160" y="3633537"/>
            <a:ext cx="4342239" cy="1881017"/>
          </a:xfrm>
          <a:prstGeom prst="rect">
            <a:avLst/>
          </a:prstGeom>
        </p:spPr>
      </p:pic>
    </p:spTree>
    <p:extLst>
      <p:ext uri="{BB962C8B-B14F-4D97-AF65-F5344CB8AC3E}">
        <p14:creationId xmlns:p14="http://schemas.microsoft.com/office/powerpoint/2010/main" val="22196931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EF8AF-D386-4A3C-A8E8-4FF53DFB1279}"/>
              </a:ext>
            </a:extLst>
          </p:cNvPr>
          <p:cNvSpPr>
            <a:spLocks noGrp="1"/>
          </p:cNvSpPr>
          <p:nvPr>
            <p:ph type="title"/>
          </p:nvPr>
        </p:nvSpPr>
        <p:spPr/>
        <p:txBody>
          <a:bodyPr/>
          <a:lstStyle/>
          <a:p>
            <a:r>
              <a:rPr lang="en-GB" dirty="0"/>
              <a:t>Fonts</a:t>
            </a:r>
          </a:p>
        </p:txBody>
      </p:sp>
      <p:sp>
        <p:nvSpPr>
          <p:cNvPr id="3" name="Content Placeholder 2">
            <a:extLst>
              <a:ext uri="{FF2B5EF4-FFF2-40B4-BE49-F238E27FC236}">
                <a16:creationId xmlns:a16="http://schemas.microsoft.com/office/drawing/2014/main" id="{C3F9F03A-2231-4164-BFB9-015E6A99014E}"/>
              </a:ext>
            </a:extLst>
          </p:cNvPr>
          <p:cNvSpPr>
            <a:spLocks noGrp="1"/>
          </p:cNvSpPr>
          <p:nvPr>
            <p:ph idx="1"/>
          </p:nvPr>
        </p:nvSpPr>
        <p:spPr>
          <a:xfrm>
            <a:off x="1251678" y="2286001"/>
            <a:ext cx="3464701" cy="3593591"/>
          </a:xfrm>
        </p:spPr>
        <p:txBody>
          <a:bodyPr/>
          <a:lstStyle/>
          <a:p>
            <a:r>
              <a:rPr lang="en-GB" dirty="0"/>
              <a:t>If you want to display text or variables on screen in your game, you’re going to need to define and name some fonts.</a:t>
            </a:r>
          </a:p>
          <a:p>
            <a:r>
              <a:rPr lang="en-GB" dirty="0"/>
              <a:t>Set the font name as </a:t>
            </a:r>
            <a:r>
              <a:rPr lang="en-GB" b="1" dirty="0" err="1"/>
              <a:t>font_hud</a:t>
            </a:r>
            <a:r>
              <a:rPr lang="en-GB" dirty="0"/>
              <a:t> and the size as 20 </a:t>
            </a:r>
            <a:r>
              <a:rPr lang="en-GB" b="1" dirty="0"/>
              <a:t>Arial</a:t>
            </a:r>
            <a:r>
              <a:rPr lang="en-GB" dirty="0"/>
              <a:t> as shown in Figure</a:t>
            </a:r>
          </a:p>
        </p:txBody>
      </p:sp>
      <p:pic>
        <p:nvPicPr>
          <p:cNvPr id="4" name="Picture 3">
            <a:extLst>
              <a:ext uri="{FF2B5EF4-FFF2-40B4-BE49-F238E27FC236}">
                <a16:creationId xmlns:a16="http://schemas.microsoft.com/office/drawing/2014/main" id="{CEAFAF38-3E8C-445C-8AD3-7D60ACAB7935}"/>
              </a:ext>
            </a:extLst>
          </p:cNvPr>
          <p:cNvPicPr/>
          <p:nvPr/>
        </p:nvPicPr>
        <p:blipFill>
          <a:blip r:embed="rId2"/>
          <a:stretch>
            <a:fillRect/>
          </a:stretch>
        </p:blipFill>
        <p:spPr>
          <a:xfrm>
            <a:off x="3580823" y="382385"/>
            <a:ext cx="7849177" cy="909621"/>
          </a:xfrm>
          <a:prstGeom prst="rect">
            <a:avLst/>
          </a:prstGeom>
        </p:spPr>
      </p:pic>
      <p:pic>
        <p:nvPicPr>
          <p:cNvPr id="5" name="Picture 4">
            <a:extLst>
              <a:ext uri="{FF2B5EF4-FFF2-40B4-BE49-F238E27FC236}">
                <a16:creationId xmlns:a16="http://schemas.microsoft.com/office/drawing/2014/main" id="{376EDAD7-E868-45C0-8363-900E56E30915}"/>
              </a:ext>
            </a:extLst>
          </p:cNvPr>
          <p:cNvPicPr/>
          <p:nvPr/>
        </p:nvPicPr>
        <p:blipFill>
          <a:blip r:embed="rId3"/>
          <a:stretch>
            <a:fillRect/>
          </a:stretch>
        </p:blipFill>
        <p:spPr>
          <a:xfrm>
            <a:off x="4716379" y="2286001"/>
            <a:ext cx="6967138" cy="3170179"/>
          </a:xfrm>
          <a:prstGeom prst="rect">
            <a:avLst/>
          </a:prstGeom>
        </p:spPr>
      </p:pic>
    </p:spTree>
    <p:extLst>
      <p:ext uri="{BB962C8B-B14F-4D97-AF65-F5344CB8AC3E}">
        <p14:creationId xmlns:p14="http://schemas.microsoft.com/office/powerpoint/2010/main" val="1623232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651F6-8BD0-4908-AA44-960800A440FE}"/>
              </a:ext>
            </a:extLst>
          </p:cNvPr>
          <p:cNvSpPr>
            <a:spLocks noGrp="1"/>
          </p:cNvSpPr>
          <p:nvPr>
            <p:ph type="title"/>
          </p:nvPr>
        </p:nvSpPr>
        <p:spPr/>
        <p:txBody>
          <a:bodyPr/>
          <a:lstStyle/>
          <a:p>
            <a:r>
              <a:rPr lang="en-GB" dirty="0"/>
              <a:t>Objects</a:t>
            </a:r>
          </a:p>
        </p:txBody>
      </p:sp>
      <p:sp>
        <p:nvSpPr>
          <p:cNvPr id="3" name="Content Placeholder 2">
            <a:extLst>
              <a:ext uri="{FF2B5EF4-FFF2-40B4-BE49-F238E27FC236}">
                <a16:creationId xmlns:a16="http://schemas.microsoft.com/office/drawing/2014/main" id="{609E8609-CD58-4989-BEB3-D28DB8DC23F7}"/>
              </a:ext>
            </a:extLst>
          </p:cNvPr>
          <p:cNvSpPr>
            <a:spLocks noGrp="1"/>
          </p:cNvSpPr>
          <p:nvPr>
            <p:ph idx="1"/>
          </p:nvPr>
        </p:nvSpPr>
        <p:spPr>
          <a:xfrm>
            <a:off x="1251678" y="2286001"/>
            <a:ext cx="2736555" cy="3593591"/>
          </a:xfrm>
        </p:spPr>
        <p:txBody>
          <a:bodyPr>
            <a:normAutofit lnSpcReduction="10000"/>
          </a:bodyPr>
          <a:lstStyle/>
          <a:p>
            <a:r>
              <a:rPr lang="en-GB" dirty="0"/>
              <a:t>Next we’ll create the objects. There are five of them: </a:t>
            </a:r>
            <a:r>
              <a:rPr lang="en-GB" b="1" dirty="0" err="1"/>
              <a:t>obj_logo</a:t>
            </a:r>
            <a:r>
              <a:rPr lang="en-GB" dirty="0"/>
              <a:t> , </a:t>
            </a:r>
            <a:r>
              <a:rPr lang="en-GB" b="1" dirty="0" err="1"/>
              <a:t>obj_start_game</a:t>
            </a:r>
            <a:r>
              <a:rPr lang="en-GB" dirty="0"/>
              <a:t> , </a:t>
            </a:r>
            <a:r>
              <a:rPr lang="en-GB" b="1" dirty="0" err="1"/>
              <a:t>obj_target</a:t>
            </a:r>
            <a:r>
              <a:rPr lang="en-GB" dirty="0"/>
              <a:t> , </a:t>
            </a:r>
            <a:r>
              <a:rPr lang="en-GB" b="1" dirty="0" err="1"/>
              <a:t>obj_exit</a:t>
            </a:r>
            <a:r>
              <a:rPr lang="en-GB" dirty="0"/>
              <a:t> , and </a:t>
            </a:r>
            <a:r>
              <a:rPr lang="en-GB" b="1" dirty="0" err="1"/>
              <a:t>obj_hud</a:t>
            </a:r>
            <a:r>
              <a:rPr lang="en-GB" dirty="0"/>
              <a:t> . </a:t>
            </a:r>
          </a:p>
          <a:p>
            <a:r>
              <a:rPr lang="en-GB" dirty="0"/>
              <a:t>Assign the relevant sprites to the objects. </a:t>
            </a:r>
            <a:r>
              <a:rPr lang="en-GB" u="sng" dirty="0"/>
              <a:t>NO SPRITE FOR OBJ_HUD</a:t>
            </a:r>
          </a:p>
        </p:txBody>
      </p:sp>
      <p:pic>
        <p:nvPicPr>
          <p:cNvPr id="4" name="Picture 3">
            <a:extLst>
              <a:ext uri="{FF2B5EF4-FFF2-40B4-BE49-F238E27FC236}">
                <a16:creationId xmlns:a16="http://schemas.microsoft.com/office/drawing/2014/main" id="{5D8705B5-7C81-4F61-BD48-152D29EB523A}"/>
              </a:ext>
            </a:extLst>
          </p:cNvPr>
          <p:cNvPicPr/>
          <p:nvPr/>
        </p:nvPicPr>
        <p:blipFill>
          <a:blip r:embed="rId2"/>
          <a:stretch>
            <a:fillRect/>
          </a:stretch>
        </p:blipFill>
        <p:spPr>
          <a:xfrm>
            <a:off x="3988233" y="408423"/>
            <a:ext cx="7742555" cy="841507"/>
          </a:xfrm>
          <a:prstGeom prst="rect">
            <a:avLst/>
          </a:prstGeom>
        </p:spPr>
      </p:pic>
      <p:pic>
        <p:nvPicPr>
          <p:cNvPr id="5" name="Picture 4">
            <a:extLst>
              <a:ext uri="{FF2B5EF4-FFF2-40B4-BE49-F238E27FC236}">
                <a16:creationId xmlns:a16="http://schemas.microsoft.com/office/drawing/2014/main" id="{94FE918F-E5D2-4CD7-8D0F-7A34310906C7}"/>
              </a:ext>
            </a:extLst>
          </p:cNvPr>
          <p:cNvPicPr/>
          <p:nvPr/>
        </p:nvPicPr>
        <p:blipFill>
          <a:blip r:embed="rId3"/>
          <a:stretch>
            <a:fillRect/>
          </a:stretch>
        </p:blipFill>
        <p:spPr>
          <a:xfrm>
            <a:off x="3888019" y="2219749"/>
            <a:ext cx="7842769" cy="3659843"/>
          </a:xfrm>
          <a:prstGeom prst="rect">
            <a:avLst/>
          </a:prstGeom>
        </p:spPr>
      </p:pic>
    </p:spTree>
    <p:extLst>
      <p:ext uri="{BB962C8B-B14F-4D97-AF65-F5344CB8AC3E}">
        <p14:creationId xmlns:p14="http://schemas.microsoft.com/office/powerpoint/2010/main" val="2203050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D6F19-26BA-4656-8A4A-5253BDD51EDE}"/>
              </a:ext>
            </a:extLst>
          </p:cNvPr>
          <p:cNvSpPr>
            <a:spLocks noGrp="1"/>
          </p:cNvSpPr>
          <p:nvPr>
            <p:ph type="title"/>
          </p:nvPr>
        </p:nvSpPr>
        <p:spPr/>
        <p:txBody>
          <a:bodyPr/>
          <a:lstStyle/>
          <a:p>
            <a:r>
              <a:rPr lang="en-GB" dirty="0"/>
              <a:t>Events</a:t>
            </a:r>
          </a:p>
        </p:txBody>
      </p:sp>
      <p:sp>
        <p:nvSpPr>
          <p:cNvPr id="3" name="Content Placeholder 2">
            <a:extLst>
              <a:ext uri="{FF2B5EF4-FFF2-40B4-BE49-F238E27FC236}">
                <a16:creationId xmlns:a16="http://schemas.microsoft.com/office/drawing/2014/main" id="{9968C0DA-7643-42B5-BE3D-91FEBD7F7A25}"/>
              </a:ext>
            </a:extLst>
          </p:cNvPr>
          <p:cNvSpPr>
            <a:spLocks noGrp="1"/>
          </p:cNvSpPr>
          <p:nvPr>
            <p:ph idx="1"/>
          </p:nvPr>
        </p:nvSpPr>
        <p:spPr>
          <a:xfrm>
            <a:off x="1251678" y="2249906"/>
            <a:ext cx="3272196" cy="3593591"/>
          </a:xfrm>
        </p:spPr>
        <p:txBody>
          <a:bodyPr/>
          <a:lstStyle/>
          <a:p>
            <a:r>
              <a:rPr lang="en-GB" dirty="0"/>
              <a:t>Within </a:t>
            </a:r>
            <a:r>
              <a:rPr lang="en-GB" b="1" dirty="0" err="1"/>
              <a:t>obj_start_game</a:t>
            </a:r>
            <a:r>
              <a:rPr lang="en-GB" dirty="0"/>
              <a:t> add the create event.</a:t>
            </a:r>
          </a:p>
          <a:p>
            <a:endParaRPr lang="en-GB" dirty="0"/>
          </a:p>
          <a:p>
            <a:r>
              <a:rPr lang="en-GB" dirty="0"/>
              <a:t>Click on the control tab, and click and drag </a:t>
            </a:r>
            <a:r>
              <a:rPr lang="en-GB" b="1" dirty="0"/>
              <a:t>Execute Code</a:t>
            </a:r>
            <a:r>
              <a:rPr lang="en-GB" dirty="0"/>
              <a:t> to the actions window</a:t>
            </a:r>
          </a:p>
        </p:txBody>
      </p:sp>
      <p:pic>
        <p:nvPicPr>
          <p:cNvPr id="4" name="Picture 3">
            <a:extLst>
              <a:ext uri="{FF2B5EF4-FFF2-40B4-BE49-F238E27FC236}">
                <a16:creationId xmlns:a16="http://schemas.microsoft.com/office/drawing/2014/main" id="{5966FA89-D5F0-49D3-A3E1-A1CF16C30E5C}"/>
              </a:ext>
            </a:extLst>
          </p:cNvPr>
          <p:cNvPicPr/>
          <p:nvPr/>
        </p:nvPicPr>
        <p:blipFill>
          <a:blip r:embed="rId2"/>
          <a:stretch>
            <a:fillRect/>
          </a:stretch>
        </p:blipFill>
        <p:spPr>
          <a:xfrm>
            <a:off x="4787569" y="125767"/>
            <a:ext cx="6792060" cy="3140180"/>
          </a:xfrm>
          <a:prstGeom prst="rect">
            <a:avLst/>
          </a:prstGeom>
        </p:spPr>
      </p:pic>
      <p:pic>
        <p:nvPicPr>
          <p:cNvPr id="5" name="Picture 4">
            <a:extLst>
              <a:ext uri="{FF2B5EF4-FFF2-40B4-BE49-F238E27FC236}">
                <a16:creationId xmlns:a16="http://schemas.microsoft.com/office/drawing/2014/main" id="{40B4B707-01B5-4889-B3B6-8BA77D9A4621}"/>
              </a:ext>
            </a:extLst>
          </p:cNvPr>
          <p:cNvPicPr/>
          <p:nvPr/>
        </p:nvPicPr>
        <p:blipFill>
          <a:blip r:embed="rId3"/>
          <a:stretch>
            <a:fillRect/>
          </a:stretch>
        </p:blipFill>
        <p:spPr>
          <a:xfrm>
            <a:off x="4787568" y="3522565"/>
            <a:ext cx="6865191" cy="3173991"/>
          </a:xfrm>
          <a:prstGeom prst="rect">
            <a:avLst/>
          </a:prstGeom>
        </p:spPr>
      </p:pic>
    </p:spTree>
    <p:extLst>
      <p:ext uri="{BB962C8B-B14F-4D97-AF65-F5344CB8AC3E}">
        <p14:creationId xmlns:p14="http://schemas.microsoft.com/office/powerpoint/2010/main" val="1894402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288</TotalTime>
  <Words>1721</Words>
  <Application>Microsoft Office PowerPoint</Application>
  <PresentationFormat>Widescreen</PresentationFormat>
  <Paragraphs>162</Paragraphs>
  <Slides>31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Gill Sans MT</vt:lpstr>
      <vt:lpstr>Impact</vt:lpstr>
      <vt:lpstr>Badge</vt:lpstr>
      <vt:lpstr>Intro to GML</vt:lpstr>
      <vt:lpstr>What is GML?</vt:lpstr>
      <vt:lpstr>Gamemaker Langugage</vt:lpstr>
      <vt:lpstr>Download the sprites as instructed by your tutor.</vt:lpstr>
      <vt:lpstr>Creating rooms</vt:lpstr>
      <vt:lpstr>Sounds</vt:lpstr>
      <vt:lpstr>Fonts</vt:lpstr>
      <vt:lpstr>Objects</vt:lpstr>
      <vt:lpstr>Events</vt:lpstr>
      <vt:lpstr>Add code</vt:lpstr>
      <vt:lpstr>Your code should look like this</vt:lpstr>
      <vt:lpstr>Mouse Left Button Released Event</vt:lpstr>
      <vt:lpstr>Mouse Left Button Released Event - Code</vt:lpstr>
      <vt:lpstr>Add a draw event</vt:lpstr>
      <vt:lpstr>Draw event explained</vt:lpstr>
      <vt:lpstr>Obj_exit</vt:lpstr>
      <vt:lpstr>obj_target </vt:lpstr>
      <vt:lpstr>obj_target continued</vt:lpstr>
      <vt:lpstr>obj_target continued</vt:lpstr>
      <vt:lpstr>obj_target continued</vt:lpstr>
      <vt:lpstr>obj_target continued</vt:lpstr>
      <vt:lpstr>obj_target continued</vt:lpstr>
      <vt:lpstr>obj_hud </vt:lpstr>
      <vt:lpstr>obj_hud – Creating a ini file</vt:lpstr>
      <vt:lpstr>obj_hud – Score, font, alignment, and drawing colour</vt:lpstr>
      <vt:lpstr>obj_hud – drawing lives</vt:lpstr>
      <vt:lpstr>room_menu</vt:lpstr>
      <vt:lpstr>room_game</vt:lpstr>
      <vt:lpstr>Comments explained</vt:lpstr>
      <vt:lpstr>Comments explained</vt:lpstr>
      <vt:lpstr>Comments explained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GML</dc:title>
  <dc:creator>James Tedder</dc:creator>
  <cp:lastModifiedBy>James Tedder</cp:lastModifiedBy>
  <cp:revision>14</cp:revision>
  <dcterms:created xsi:type="dcterms:W3CDTF">2018-04-19T07:31:08Z</dcterms:created>
  <dcterms:modified xsi:type="dcterms:W3CDTF">2018-04-20T13:24:19Z</dcterms:modified>
</cp:coreProperties>
</file>