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18" autoAdjust="0"/>
  </p:normalViewPr>
  <p:slideViewPr>
    <p:cSldViewPr snapToGrid="0">
      <p:cViewPr varScale="1">
        <p:scale>
          <a:sx n="99" d="100"/>
          <a:sy n="99" d="100"/>
        </p:scale>
        <p:origin x="9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7E6E1C-B118-4AFA-82EE-24666C92180A}" type="datetimeFigureOut">
              <a:rPr lang="en-GB" smtClean="0"/>
              <a:t>08/10/2018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CD9D3A-1DEE-44FD-ABD4-47A19A9B99AC}" type="slidenum">
              <a:rPr lang="en-GB" smtClean="0"/>
              <a:t>‹#›</a:t>
            </a:fld>
            <a:endParaRPr lang="en-GB"/>
          </a:p>
        </p:txBody>
      </p:sp>
    </p:spTree>
    <p:extLst>
      <p:ext uri="{BB962C8B-B14F-4D97-AF65-F5344CB8AC3E}">
        <p14:creationId xmlns:p14="http://schemas.microsoft.com/office/powerpoint/2010/main" val="245113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fld id="{0DCD9D3A-1DEE-44FD-ABD4-47A19A9B99AC}" type="slidenum">
              <a:rPr lang="en-GB" smtClean="0"/>
              <a:t>1</a:t>
            </a:fld>
            <a:endParaRPr lang="en-GB"/>
          </a:p>
        </p:txBody>
      </p:sp>
    </p:spTree>
    <p:extLst>
      <p:ext uri="{BB962C8B-B14F-4D97-AF65-F5344CB8AC3E}">
        <p14:creationId xmlns:p14="http://schemas.microsoft.com/office/powerpoint/2010/main" val="2746036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u="none" strike="noStrike" kern="1200" dirty="0">
                <a:solidFill>
                  <a:schemeClr val="tx1"/>
                </a:solidFill>
                <a:effectLst/>
                <a:latin typeface="+mn-lt"/>
                <a:ea typeface="+mn-ea"/>
                <a:cs typeface="+mn-cs"/>
              </a:rPr>
              <a:t>if-else-if ladder:</a:t>
            </a:r>
            <a:r>
              <a:rPr lang="en-GB" sz="1200" b="0" i="0" kern="1200" dirty="0">
                <a:solidFill>
                  <a:schemeClr val="tx1"/>
                </a:solidFill>
                <a:effectLst/>
                <a:latin typeface="+mn-lt"/>
                <a:ea typeface="+mn-ea"/>
                <a:cs typeface="+mn-cs"/>
              </a:rPr>
              <a:t> Here, a user can decide among multiple </a:t>
            </a:r>
            <a:r>
              <a:rPr lang="en-GB" sz="1200" b="0" i="0" kern="1200" dirty="0" err="1">
                <a:solidFill>
                  <a:schemeClr val="tx1"/>
                </a:solidFill>
                <a:effectLst/>
                <a:latin typeface="+mn-lt"/>
                <a:ea typeface="+mn-ea"/>
                <a:cs typeface="+mn-cs"/>
              </a:rPr>
              <a:t>options.The</a:t>
            </a:r>
            <a:r>
              <a:rPr lang="en-GB" sz="1200" b="0" i="0" kern="1200" dirty="0">
                <a:solidFill>
                  <a:schemeClr val="tx1"/>
                </a:solidFill>
                <a:effectLst/>
                <a:latin typeface="+mn-lt"/>
                <a:ea typeface="+mn-ea"/>
                <a:cs typeface="+mn-cs"/>
              </a:rPr>
              <a:t> if statements are executed from the top down. As soon as one of the conditions controlling the if is true, the statement associated with that if is executed, and the rest of the ladder is bypassed. If none of the conditions is true, then the final else statement will be executed.</a:t>
            </a:r>
            <a:endParaRPr lang="en-GB" dirty="0"/>
          </a:p>
        </p:txBody>
      </p:sp>
      <p:sp>
        <p:nvSpPr>
          <p:cNvPr id="4" name="Slide Number Placeholder 3"/>
          <p:cNvSpPr>
            <a:spLocks noGrp="1"/>
          </p:cNvSpPr>
          <p:nvPr>
            <p:ph type="sldNum" sz="quarter" idx="10"/>
          </p:nvPr>
        </p:nvSpPr>
        <p:spPr/>
        <p:txBody>
          <a:bodyPr/>
          <a:lstStyle/>
          <a:p>
            <a:fld id="{0DCD9D3A-1DEE-44FD-ABD4-47A19A9B99AC}" type="slidenum">
              <a:rPr lang="en-GB" smtClean="0"/>
              <a:t>6</a:t>
            </a:fld>
            <a:endParaRPr lang="en-GB"/>
          </a:p>
        </p:txBody>
      </p:sp>
    </p:spTree>
    <p:extLst>
      <p:ext uri="{BB962C8B-B14F-4D97-AF65-F5344CB8AC3E}">
        <p14:creationId xmlns:p14="http://schemas.microsoft.com/office/powerpoint/2010/main" val="1713578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The switch statement is a multiway branch statement. It provides an easy way to dispatch execution to different parts of code based on the value of the expression.</a:t>
            </a:r>
          </a:p>
          <a:p>
            <a:endParaRPr lang="en-GB" sz="1200" b="0" i="0" kern="1200" dirty="0">
              <a:solidFill>
                <a:schemeClr val="tx1"/>
              </a:solidFill>
              <a:effectLst/>
              <a:latin typeface="+mn-lt"/>
              <a:ea typeface="+mn-ea"/>
              <a:cs typeface="+mn-cs"/>
            </a:endParaRPr>
          </a:p>
          <a:p>
            <a:pPr fontAlgn="base"/>
            <a:r>
              <a:rPr lang="en-GB" sz="1200" b="0" i="0" kern="1200" dirty="0">
                <a:solidFill>
                  <a:schemeClr val="tx1"/>
                </a:solidFill>
                <a:effectLst/>
                <a:latin typeface="+mn-lt"/>
                <a:ea typeface="+mn-ea"/>
                <a:cs typeface="+mn-cs"/>
              </a:rPr>
              <a:t>Expression can be of type byte, short, </a:t>
            </a:r>
            <a:r>
              <a:rPr lang="en-GB" sz="1200" b="0" i="0" kern="1200" dirty="0" err="1">
                <a:solidFill>
                  <a:schemeClr val="tx1"/>
                </a:solidFill>
                <a:effectLst/>
                <a:latin typeface="+mn-lt"/>
                <a:ea typeface="+mn-ea"/>
                <a:cs typeface="+mn-cs"/>
              </a:rPr>
              <a:t>int</a:t>
            </a:r>
            <a:r>
              <a:rPr lang="en-GB" sz="1200" b="0" i="0" kern="1200" dirty="0">
                <a:solidFill>
                  <a:schemeClr val="tx1"/>
                </a:solidFill>
                <a:effectLst/>
                <a:latin typeface="+mn-lt"/>
                <a:ea typeface="+mn-ea"/>
                <a:cs typeface="+mn-cs"/>
              </a:rPr>
              <a:t> char or an enumeration. Beginning with JDK7, </a:t>
            </a:r>
            <a:r>
              <a:rPr lang="en-GB" sz="1200" b="0" i="1" kern="1200" dirty="0" err="1">
                <a:solidFill>
                  <a:schemeClr val="tx1"/>
                </a:solidFill>
                <a:effectLst/>
                <a:latin typeface="+mn-lt"/>
                <a:ea typeface="+mn-ea"/>
                <a:cs typeface="+mn-cs"/>
              </a:rPr>
              <a:t>expression</a:t>
            </a:r>
            <a:r>
              <a:rPr lang="en-GB" sz="1200" b="0" i="0" kern="1200" dirty="0" err="1">
                <a:solidFill>
                  <a:schemeClr val="tx1"/>
                </a:solidFill>
                <a:effectLst/>
                <a:latin typeface="+mn-lt"/>
                <a:ea typeface="+mn-ea"/>
                <a:cs typeface="+mn-cs"/>
              </a:rPr>
              <a:t>can</a:t>
            </a:r>
            <a:r>
              <a:rPr lang="en-GB" sz="1200" b="0" i="0" kern="1200" dirty="0">
                <a:solidFill>
                  <a:schemeClr val="tx1"/>
                </a:solidFill>
                <a:effectLst/>
                <a:latin typeface="+mn-lt"/>
                <a:ea typeface="+mn-ea"/>
                <a:cs typeface="+mn-cs"/>
              </a:rPr>
              <a:t> also be of type String.</a:t>
            </a:r>
          </a:p>
          <a:p>
            <a:pPr fontAlgn="base"/>
            <a:r>
              <a:rPr lang="en-GB" sz="1200" b="0" i="0" kern="1200" dirty="0" err="1">
                <a:solidFill>
                  <a:schemeClr val="tx1"/>
                </a:solidFill>
                <a:effectLst/>
                <a:latin typeface="+mn-lt"/>
                <a:ea typeface="+mn-ea"/>
                <a:cs typeface="+mn-cs"/>
              </a:rPr>
              <a:t>Dulplicate</a:t>
            </a:r>
            <a:r>
              <a:rPr lang="en-GB" sz="1200" b="0" i="0" kern="1200" dirty="0">
                <a:solidFill>
                  <a:schemeClr val="tx1"/>
                </a:solidFill>
                <a:effectLst/>
                <a:latin typeface="+mn-lt"/>
                <a:ea typeface="+mn-ea"/>
                <a:cs typeface="+mn-cs"/>
              </a:rPr>
              <a:t> case values are not allowed.</a:t>
            </a:r>
          </a:p>
          <a:p>
            <a:pPr fontAlgn="base"/>
            <a:r>
              <a:rPr lang="en-GB" sz="1200" b="0" i="0" kern="1200" dirty="0">
                <a:solidFill>
                  <a:schemeClr val="tx1"/>
                </a:solidFill>
                <a:effectLst/>
                <a:latin typeface="+mn-lt"/>
                <a:ea typeface="+mn-ea"/>
                <a:cs typeface="+mn-cs"/>
              </a:rPr>
              <a:t>The default statement is optional.</a:t>
            </a:r>
          </a:p>
          <a:p>
            <a:pPr fontAlgn="base"/>
            <a:r>
              <a:rPr lang="en-GB" sz="1200" b="0" i="0" kern="1200" dirty="0">
                <a:solidFill>
                  <a:schemeClr val="tx1"/>
                </a:solidFill>
                <a:effectLst/>
                <a:latin typeface="+mn-lt"/>
                <a:ea typeface="+mn-ea"/>
                <a:cs typeface="+mn-cs"/>
              </a:rPr>
              <a:t>The break statement is used inside the switch to terminate a statement sequence.</a:t>
            </a:r>
          </a:p>
          <a:p>
            <a:pPr fontAlgn="base"/>
            <a:r>
              <a:rPr lang="en-GB" sz="1200" b="0" i="0" kern="1200" dirty="0">
                <a:solidFill>
                  <a:schemeClr val="tx1"/>
                </a:solidFill>
                <a:effectLst/>
                <a:latin typeface="+mn-lt"/>
                <a:ea typeface="+mn-ea"/>
                <a:cs typeface="+mn-cs"/>
              </a:rPr>
              <a:t>The break statement is optional. If omitted, execution will continue on into the next case.</a:t>
            </a:r>
          </a:p>
          <a:p>
            <a:endParaRPr lang="en-GB" dirty="0"/>
          </a:p>
        </p:txBody>
      </p:sp>
      <p:sp>
        <p:nvSpPr>
          <p:cNvPr id="4" name="Slide Number Placeholder 3"/>
          <p:cNvSpPr>
            <a:spLocks noGrp="1"/>
          </p:cNvSpPr>
          <p:nvPr>
            <p:ph type="sldNum" sz="quarter" idx="10"/>
          </p:nvPr>
        </p:nvSpPr>
        <p:spPr/>
        <p:txBody>
          <a:bodyPr/>
          <a:lstStyle/>
          <a:p>
            <a:fld id="{0DCD9D3A-1DEE-44FD-ABD4-47A19A9B99AC}" type="slidenum">
              <a:rPr lang="en-GB" smtClean="0"/>
              <a:t>7</a:t>
            </a:fld>
            <a:endParaRPr lang="en-GB"/>
          </a:p>
        </p:txBody>
      </p:sp>
    </p:spTree>
    <p:extLst>
      <p:ext uri="{BB962C8B-B14F-4D97-AF65-F5344CB8AC3E}">
        <p14:creationId xmlns:p14="http://schemas.microsoft.com/office/powerpoint/2010/main" val="33040032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CB9F39-87EF-46B2-9E30-06A946AE139E}" type="datetimeFigureOut">
              <a:rPr lang="en-GB" smtClean="0"/>
              <a:t>08/10/2018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A6F42B77-4AD2-4BAA-877E-14AEB31FE332}" type="slidenum">
              <a:rPr lang="en-GB" smtClean="0"/>
              <a:t>‹#›</a:t>
            </a:fld>
            <a:endParaRPr lang="en-GB"/>
          </a:p>
        </p:txBody>
      </p:sp>
    </p:spTree>
    <p:extLst>
      <p:ext uri="{BB962C8B-B14F-4D97-AF65-F5344CB8AC3E}">
        <p14:creationId xmlns:p14="http://schemas.microsoft.com/office/powerpoint/2010/main" val="3331468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B9F39-87EF-46B2-9E30-06A946AE139E}" type="datetimeFigureOut">
              <a:rPr lang="en-GB" smtClean="0"/>
              <a:t>08/10/2018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F42B77-4AD2-4BAA-877E-14AEB31FE332}" type="slidenum">
              <a:rPr lang="en-GB" smtClean="0"/>
              <a:t>‹#›</a:t>
            </a:fld>
            <a:endParaRPr lang="en-GB"/>
          </a:p>
        </p:txBody>
      </p:sp>
    </p:spTree>
    <p:extLst>
      <p:ext uri="{BB962C8B-B14F-4D97-AF65-F5344CB8AC3E}">
        <p14:creationId xmlns:p14="http://schemas.microsoft.com/office/powerpoint/2010/main" val="1810574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B9F39-87EF-46B2-9E30-06A946AE139E}" type="datetimeFigureOut">
              <a:rPr lang="en-GB" smtClean="0"/>
              <a:t>08/10/2018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F42B77-4AD2-4BAA-877E-14AEB31FE332}" type="slidenum">
              <a:rPr lang="en-GB" smtClean="0"/>
              <a:t>‹#›</a:t>
            </a:fld>
            <a:endParaRPr lang="en-GB"/>
          </a:p>
        </p:txBody>
      </p:sp>
    </p:spTree>
    <p:extLst>
      <p:ext uri="{BB962C8B-B14F-4D97-AF65-F5344CB8AC3E}">
        <p14:creationId xmlns:p14="http://schemas.microsoft.com/office/powerpoint/2010/main" val="3667152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CB9F39-87EF-46B2-9E30-06A946AE139E}" type="datetimeFigureOut">
              <a:rPr lang="en-GB" smtClean="0"/>
              <a:t>08/10/2018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F42B77-4AD2-4BAA-877E-14AEB31FE332}" type="slidenum">
              <a:rPr lang="en-GB" smtClean="0"/>
              <a:t>‹#›</a:t>
            </a:fld>
            <a:endParaRPr lang="en-GB"/>
          </a:p>
        </p:txBody>
      </p:sp>
    </p:spTree>
    <p:extLst>
      <p:ext uri="{BB962C8B-B14F-4D97-AF65-F5344CB8AC3E}">
        <p14:creationId xmlns:p14="http://schemas.microsoft.com/office/powerpoint/2010/main" val="262575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AACB9F39-87EF-46B2-9E30-06A946AE139E}" type="datetimeFigureOut">
              <a:rPr lang="en-GB" smtClean="0"/>
              <a:t>08/10/2018</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A6F42B77-4AD2-4BAA-877E-14AEB31FE332}" type="slidenum">
              <a:rPr lang="en-GB" smtClean="0"/>
              <a:t>‹#›</a:t>
            </a:fld>
            <a:endParaRPr lang="en-GB"/>
          </a:p>
        </p:txBody>
      </p:sp>
    </p:spTree>
    <p:extLst>
      <p:ext uri="{BB962C8B-B14F-4D97-AF65-F5344CB8AC3E}">
        <p14:creationId xmlns:p14="http://schemas.microsoft.com/office/powerpoint/2010/main" val="354741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CB9F39-87EF-46B2-9E30-06A946AE139E}" type="datetimeFigureOut">
              <a:rPr lang="en-GB" smtClean="0"/>
              <a:t>08/10/2018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F42B77-4AD2-4BAA-877E-14AEB31FE332}" type="slidenum">
              <a:rPr lang="en-GB" smtClean="0"/>
              <a:t>‹#›</a:t>
            </a:fld>
            <a:endParaRPr lang="en-GB"/>
          </a:p>
        </p:txBody>
      </p:sp>
    </p:spTree>
    <p:extLst>
      <p:ext uri="{BB962C8B-B14F-4D97-AF65-F5344CB8AC3E}">
        <p14:creationId xmlns:p14="http://schemas.microsoft.com/office/powerpoint/2010/main" val="550013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CB9F39-87EF-46B2-9E30-06A946AE139E}" type="datetimeFigureOut">
              <a:rPr lang="en-GB" smtClean="0"/>
              <a:t>08/10/2018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F42B77-4AD2-4BAA-877E-14AEB31FE332}" type="slidenum">
              <a:rPr lang="en-GB" smtClean="0"/>
              <a:t>‹#›</a:t>
            </a:fld>
            <a:endParaRPr lang="en-GB"/>
          </a:p>
        </p:txBody>
      </p:sp>
    </p:spTree>
    <p:extLst>
      <p:ext uri="{BB962C8B-B14F-4D97-AF65-F5344CB8AC3E}">
        <p14:creationId xmlns:p14="http://schemas.microsoft.com/office/powerpoint/2010/main" val="2378099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CB9F39-87EF-46B2-9E30-06A946AE139E}" type="datetimeFigureOut">
              <a:rPr lang="en-GB" smtClean="0"/>
              <a:t>08/10/2018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F42B77-4AD2-4BAA-877E-14AEB31FE332}" type="slidenum">
              <a:rPr lang="en-GB" smtClean="0"/>
              <a:t>‹#›</a:t>
            </a:fld>
            <a:endParaRPr lang="en-GB"/>
          </a:p>
        </p:txBody>
      </p:sp>
    </p:spTree>
    <p:extLst>
      <p:ext uri="{BB962C8B-B14F-4D97-AF65-F5344CB8AC3E}">
        <p14:creationId xmlns:p14="http://schemas.microsoft.com/office/powerpoint/2010/main" val="423324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B9F39-87EF-46B2-9E30-06A946AE139E}" type="datetimeFigureOut">
              <a:rPr lang="en-GB" smtClean="0"/>
              <a:t>08/10/2018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F42B77-4AD2-4BAA-877E-14AEB31FE332}" type="slidenum">
              <a:rPr lang="en-GB" smtClean="0"/>
              <a:t>‹#›</a:t>
            </a:fld>
            <a:endParaRPr lang="en-GB"/>
          </a:p>
        </p:txBody>
      </p:sp>
    </p:spTree>
    <p:extLst>
      <p:ext uri="{BB962C8B-B14F-4D97-AF65-F5344CB8AC3E}">
        <p14:creationId xmlns:p14="http://schemas.microsoft.com/office/powerpoint/2010/main" val="3489824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CB9F39-87EF-46B2-9E30-06A946AE139E}" type="datetimeFigureOut">
              <a:rPr lang="en-GB" smtClean="0"/>
              <a:t>08/10/2018</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6F42B77-4AD2-4BAA-877E-14AEB31FE332}" type="slidenum">
              <a:rPr lang="en-GB" smtClean="0"/>
              <a:t>‹#›</a:t>
            </a:fld>
            <a:endParaRPr lang="en-GB"/>
          </a:p>
        </p:txBody>
      </p:sp>
    </p:spTree>
    <p:extLst>
      <p:ext uri="{BB962C8B-B14F-4D97-AF65-F5344CB8AC3E}">
        <p14:creationId xmlns:p14="http://schemas.microsoft.com/office/powerpoint/2010/main" val="1635950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ACB9F39-87EF-46B2-9E30-06A946AE139E}" type="datetimeFigureOut">
              <a:rPr lang="en-GB" smtClean="0"/>
              <a:t>08/10/2018</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6F42B77-4AD2-4BAA-877E-14AEB31FE332}" type="slidenum">
              <a:rPr lang="en-GB" smtClean="0"/>
              <a:t>‹#›</a:t>
            </a:fld>
            <a:endParaRPr lang="en-GB"/>
          </a:p>
        </p:txBody>
      </p:sp>
    </p:spTree>
    <p:extLst>
      <p:ext uri="{BB962C8B-B14F-4D97-AF65-F5344CB8AC3E}">
        <p14:creationId xmlns:p14="http://schemas.microsoft.com/office/powerpoint/2010/main" val="4231809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ACB9F39-87EF-46B2-9E30-06A946AE139E}" type="datetimeFigureOut">
              <a:rPr lang="en-GB" smtClean="0"/>
              <a:t>08/10/2018</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A6F42B77-4AD2-4BAA-877E-14AEB31FE332}" type="slidenum">
              <a:rPr lang="en-GB" smtClean="0"/>
              <a:t>‹#›</a:t>
            </a:fld>
            <a:endParaRPr lang="en-GB"/>
          </a:p>
        </p:txBody>
      </p:sp>
    </p:spTree>
    <p:extLst>
      <p:ext uri="{BB962C8B-B14F-4D97-AF65-F5344CB8AC3E}">
        <p14:creationId xmlns:p14="http://schemas.microsoft.com/office/powerpoint/2010/main" val="25550539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25AE9-4F0C-4E82-86BA-F06F80CF2477}"/>
              </a:ext>
            </a:extLst>
          </p:cNvPr>
          <p:cNvSpPr>
            <a:spLocks noGrp="1"/>
          </p:cNvSpPr>
          <p:nvPr>
            <p:ph type="ctrTitle"/>
          </p:nvPr>
        </p:nvSpPr>
        <p:spPr/>
        <p:txBody>
          <a:bodyPr/>
          <a:lstStyle/>
          <a:p>
            <a:r>
              <a:rPr lang="en-GB" dirty="0"/>
              <a:t>Conditionals</a:t>
            </a:r>
          </a:p>
        </p:txBody>
      </p:sp>
      <p:sp>
        <p:nvSpPr>
          <p:cNvPr id="3" name="Subtitle 2">
            <a:extLst>
              <a:ext uri="{FF2B5EF4-FFF2-40B4-BE49-F238E27FC236}">
                <a16:creationId xmlns:a16="http://schemas.microsoft.com/office/drawing/2014/main" id="{0AA98EDD-BD98-4A15-B051-5DC13B421969}"/>
              </a:ext>
            </a:extLst>
          </p:cNvPr>
          <p:cNvSpPr>
            <a:spLocks noGrp="1"/>
          </p:cNvSpPr>
          <p:nvPr>
            <p:ph type="subTitle" idx="1"/>
          </p:nvPr>
        </p:nvSpPr>
        <p:spPr/>
        <p:txBody>
          <a:bodyPr/>
          <a:lstStyle/>
          <a:p>
            <a:endParaRPr lang="en-GB" b="1" dirty="0"/>
          </a:p>
        </p:txBody>
      </p:sp>
    </p:spTree>
    <p:extLst>
      <p:ext uri="{BB962C8B-B14F-4D97-AF65-F5344CB8AC3E}">
        <p14:creationId xmlns:p14="http://schemas.microsoft.com/office/powerpoint/2010/main" val="137392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BF4D4-1118-40D6-A0CC-E76E137011AE}"/>
              </a:ext>
            </a:extLst>
          </p:cNvPr>
          <p:cNvSpPr>
            <a:spLocks noGrp="1"/>
          </p:cNvSpPr>
          <p:nvPr>
            <p:ph type="title"/>
          </p:nvPr>
        </p:nvSpPr>
        <p:spPr/>
        <p:txBody>
          <a:bodyPr/>
          <a:lstStyle/>
          <a:p>
            <a:r>
              <a:rPr lang="en-GB" dirty="0"/>
              <a:t>Conditions – Decision making</a:t>
            </a:r>
          </a:p>
        </p:txBody>
      </p:sp>
      <p:sp>
        <p:nvSpPr>
          <p:cNvPr id="3" name="Content Placeholder 2">
            <a:extLst>
              <a:ext uri="{FF2B5EF4-FFF2-40B4-BE49-F238E27FC236}">
                <a16:creationId xmlns:a16="http://schemas.microsoft.com/office/drawing/2014/main" id="{F4F708DC-5166-4A82-9E40-CACBD3770B23}"/>
              </a:ext>
            </a:extLst>
          </p:cNvPr>
          <p:cNvSpPr>
            <a:spLocks noGrp="1"/>
          </p:cNvSpPr>
          <p:nvPr>
            <p:ph idx="1"/>
          </p:nvPr>
        </p:nvSpPr>
        <p:spPr/>
        <p:txBody>
          <a:bodyPr/>
          <a:lstStyle/>
          <a:p>
            <a:r>
              <a:rPr lang="en-GB" dirty="0"/>
              <a:t>Decision Making in programming is similar to decision making in real life. </a:t>
            </a:r>
          </a:p>
          <a:p>
            <a:r>
              <a:rPr lang="en-GB" dirty="0"/>
              <a:t>In programming also we face some situations where we want a certain block of code to be executed when some condition is fulfilled.</a:t>
            </a:r>
          </a:p>
          <a:p>
            <a:r>
              <a:rPr lang="en-GB" dirty="0"/>
              <a:t>A programming language uses control statements to control the flow of execution of program based on certain conditions</a:t>
            </a:r>
            <a:r>
              <a:rPr lang="en-GB"/>
              <a:t>. </a:t>
            </a:r>
          </a:p>
          <a:p>
            <a:r>
              <a:rPr lang="en-GB"/>
              <a:t>These </a:t>
            </a:r>
            <a:r>
              <a:rPr lang="en-GB" dirty="0"/>
              <a:t> are used to cause the flow of execution to advance and branch based on changes to the state of a program.</a:t>
            </a:r>
          </a:p>
        </p:txBody>
      </p:sp>
    </p:spTree>
    <p:extLst>
      <p:ext uri="{BB962C8B-B14F-4D97-AF65-F5344CB8AC3E}">
        <p14:creationId xmlns:p14="http://schemas.microsoft.com/office/powerpoint/2010/main" val="294744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542EA-E990-439C-975F-DD68916D5077}"/>
              </a:ext>
            </a:extLst>
          </p:cNvPr>
          <p:cNvSpPr>
            <a:spLocks noGrp="1"/>
          </p:cNvSpPr>
          <p:nvPr>
            <p:ph type="title"/>
          </p:nvPr>
        </p:nvSpPr>
        <p:spPr/>
        <p:txBody>
          <a:bodyPr/>
          <a:lstStyle/>
          <a:p>
            <a:r>
              <a:rPr lang="en-GB" dirty="0"/>
              <a:t>If</a:t>
            </a:r>
          </a:p>
        </p:txBody>
      </p:sp>
      <p:sp>
        <p:nvSpPr>
          <p:cNvPr id="3" name="Content Placeholder 2">
            <a:extLst>
              <a:ext uri="{FF2B5EF4-FFF2-40B4-BE49-F238E27FC236}">
                <a16:creationId xmlns:a16="http://schemas.microsoft.com/office/drawing/2014/main" id="{7899939E-E745-4D35-9680-16731114121F}"/>
              </a:ext>
            </a:extLst>
          </p:cNvPr>
          <p:cNvSpPr>
            <a:spLocks noGrp="1"/>
          </p:cNvSpPr>
          <p:nvPr>
            <p:ph idx="1"/>
          </p:nvPr>
        </p:nvSpPr>
        <p:spPr/>
        <p:txBody>
          <a:bodyPr/>
          <a:lstStyle/>
          <a:p>
            <a:r>
              <a:rPr lang="en-GB" b="1" dirty="0"/>
              <a:t>Syntax:</a:t>
            </a:r>
          </a:p>
          <a:p>
            <a:r>
              <a:rPr lang="en-GB" dirty="0"/>
              <a:t>if(condition) </a:t>
            </a:r>
          </a:p>
          <a:p>
            <a:r>
              <a:rPr lang="en-GB" dirty="0"/>
              <a:t>{</a:t>
            </a:r>
          </a:p>
          <a:p>
            <a:r>
              <a:rPr lang="en-GB" dirty="0"/>
              <a:t>   // Statements to execute if</a:t>
            </a:r>
          </a:p>
          <a:p>
            <a:r>
              <a:rPr lang="en-GB" dirty="0"/>
              <a:t>   // condition is true</a:t>
            </a:r>
          </a:p>
          <a:p>
            <a:r>
              <a:rPr lang="en-GB" dirty="0"/>
              <a:t>}</a:t>
            </a:r>
          </a:p>
        </p:txBody>
      </p:sp>
      <p:pic>
        <p:nvPicPr>
          <p:cNvPr id="1026" name="Picture 2" descr="if-statement-in-java">
            <a:extLst>
              <a:ext uri="{FF2B5EF4-FFF2-40B4-BE49-F238E27FC236}">
                <a16:creationId xmlns:a16="http://schemas.microsoft.com/office/drawing/2014/main" id="{FA135C44-ED7A-49C5-8DAB-7AA47DCA10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7576" y="484632"/>
            <a:ext cx="5032443" cy="5674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503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DA855-E981-4398-8424-5F30C851A1DA}"/>
              </a:ext>
            </a:extLst>
          </p:cNvPr>
          <p:cNvSpPr>
            <a:spLocks noGrp="1"/>
          </p:cNvSpPr>
          <p:nvPr>
            <p:ph type="title"/>
          </p:nvPr>
        </p:nvSpPr>
        <p:spPr/>
        <p:txBody>
          <a:bodyPr/>
          <a:lstStyle/>
          <a:p>
            <a:r>
              <a:rPr lang="en-GB" dirty="0"/>
              <a:t>If-Else</a:t>
            </a:r>
          </a:p>
        </p:txBody>
      </p:sp>
      <p:sp>
        <p:nvSpPr>
          <p:cNvPr id="3" name="Content Placeholder 2">
            <a:extLst>
              <a:ext uri="{FF2B5EF4-FFF2-40B4-BE49-F238E27FC236}">
                <a16:creationId xmlns:a16="http://schemas.microsoft.com/office/drawing/2014/main" id="{16B071B0-022C-43C6-B5DE-2BDFF7A0B3E0}"/>
              </a:ext>
            </a:extLst>
          </p:cNvPr>
          <p:cNvSpPr>
            <a:spLocks noGrp="1"/>
          </p:cNvSpPr>
          <p:nvPr>
            <p:ph idx="1"/>
          </p:nvPr>
        </p:nvSpPr>
        <p:spPr/>
        <p:txBody>
          <a:bodyPr>
            <a:normAutofit fontScale="92500" lnSpcReduction="20000"/>
          </a:bodyPr>
          <a:lstStyle/>
          <a:p>
            <a:r>
              <a:rPr lang="en-GB" b="1" dirty="0"/>
              <a:t>Syntax:</a:t>
            </a:r>
            <a:endParaRPr lang="en-GB" dirty="0"/>
          </a:p>
          <a:p>
            <a:r>
              <a:rPr lang="en-GB" dirty="0"/>
              <a:t>if (condition)</a:t>
            </a:r>
          </a:p>
          <a:p>
            <a:r>
              <a:rPr lang="en-GB" dirty="0"/>
              <a:t>{</a:t>
            </a:r>
          </a:p>
          <a:p>
            <a:r>
              <a:rPr lang="en-GB" dirty="0"/>
              <a:t>    // Executes this block if</a:t>
            </a:r>
          </a:p>
          <a:p>
            <a:r>
              <a:rPr lang="en-GB" dirty="0"/>
              <a:t>    // condition is true</a:t>
            </a:r>
          </a:p>
          <a:p>
            <a:r>
              <a:rPr lang="en-GB" dirty="0"/>
              <a:t>}</a:t>
            </a:r>
          </a:p>
          <a:p>
            <a:r>
              <a:rPr lang="en-GB" dirty="0"/>
              <a:t>else</a:t>
            </a:r>
          </a:p>
          <a:p>
            <a:r>
              <a:rPr lang="en-GB" dirty="0"/>
              <a:t>{</a:t>
            </a:r>
          </a:p>
          <a:p>
            <a:r>
              <a:rPr lang="en-GB" dirty="0"/>
              <a:t>    // Executes this block if</a:t>
            </a:r>
          </a:p>
          <a:p>
            <a:r>
              <a:rPr lang="en-GB" dirty="0"/>
              <a:t>    // condition is false</a:t>
            </a:r>
          </a:p>
          <a:p>
            <a:r>
              <a:rPr lang="en-GB" dirty="0"/>
              <a:t>}</a:t>
            </a:r>
          </a:p>
        </p:txBody>
      </p:sp>
      <p:pic>
        <p:nvPicPr>
          <p:cNvPr id="2050" name="Picture 2" descr="if-else-statement">
            <a:extLst>
              <a:ext uri="{FF2B5EF4-FFF2-40B4-BE49-F238E27FC236}">
                <a16:creationId xmlns:a16="http://schemas.microsoft.com/office/drawing/2014/main" id="{E8AC84D3-7FAB-4317-8640-CFC96F104C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2651" y="685800"/>
            <a:ext cx="5857390" cy="576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7286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94566-1EE7-411E-8ABD-FE7DF0C9731D}"/>
              </a:ext>
            </a:extLst>
          </p:cNvPr>
          <p:cNvSpPr>
            <a:spLocks noGrp="1"/>
          </p:cNvSpPr>
          <p:nvPr>
            <p:ph type="title"/>
          </p:nvPr>
        </p:nvSpPr>
        <p:spPr>
          <a:xfrm>
            <a:off x="1069848" y="484632"/>
            <a:ext cx="10058400" cy="1609344"/>
          </a:xfrm>
        </p:spPr>
        <p:txBody>
          <a:bodyPr/>
          <a:lstStyle/>
          <a:p>
            <a:r>
              <a:rPr lang="en-GB" dirty="0"/>
              <a:t>Nested If</a:t>
            </a:r>
          </a:p>
        </p:txBody>
      </p:sp>
      <p:sp>
        <p:nvSpPr>
          <p:cNvPr id="3" name="Content Placeholder 2">
            <a:extLst>
              <a:ext uri="{FF2B5EF4-FFF2-40B4-BE49-F238E27FC236}">
                <a16:creationId xmlns:a16="http://schemas.microsoft.com/office/drawing/2014/main" id="{82B74328-F2EC-44A0-A749-287DEBF78BFE}"/>
              </a:ext>
            </a:extLst>
          </p:cNvPr>
          <p:cNvSpPr>
            <a:spLocks noGrp="1"/>
          </p:cNvSpPr>
          <p:nvPr>
            <p:ph idx="1"/>
          </p:nvPr>
        </p:nvSpPr>
        <p:spPr/>
        <p:txBody>
          <a:bodyPr/>
          <a:lstStyle/>
          <a:p>
            <a:r>
              <a:rPr lang="en-GB" b="1" dirty="0"/>
              <a:t>Syntax</a:t>
            </a:r>
            <a:r>
              <a:rPr lang="en-GB" dirty="0"/>
              <a:t>:</a:t>
            </a:r>
          </a:p>
          <a:p>
            <a:r>
              <a:rPr lang="en-GB" dirty="0"/>
              <a:t>if (condition1) </a:t>
            </a:r>
          </a:p>
          <a:p>
            <a:r>
              <a:rPr lang="en-GB" dirty="0"/>
              <a:t>{</a:t>
            </a:r>
          </a:p>
          <a:p>
            <a:r>
              <a:rPr lang="en-GB" dirty="0"/>
              <a:t>   // Executes when condition1 is true</a:t>
            </a:r>
          </a:p>
          <a:p>
            <a:r>
              <a:rPr lang="en-GB" dirty="0"/>
              <a:t>   if (condition2) </a:t>
            </a:r>
          </a:p>
          <a:p>
            <a:r>
              <a:rPr lang="en-GB" dirty="0"/>
              <a:t>   {</a:t>
            </a:r>
          </a:p>
          <a:p>
            <a:r>
              <a:rPr lang="en-GB" dirty="0"/>
              <a:t>      // Executes when condition2 is true</a:t>
            </a:r>
          </a:p>
          <a:p>
            <a:r>
              <a:rPr lang="en-GB" dirty="0"/>
              <a:t>   }</a:t>
            </a:r>
          </a:p>
          <a:p>
            <a:r>
              <a:rPr lang="en-GB" dirty="0"/>
              <a:t>}</a:t>
            </a:r>
          </a:p>
        </p:txBody>
      </p:sp>
      <p:pic>
        <p:nvPicPr>
          <p:cNvPr id="3076" name="Picture 4" descr="nested-if">
            <a:extLst>
              <a:ext uri="{FF2B5EF4-FFF2-40B4-BE49-F238E27FC236}">
                <a16:creationId xmlns:a16="http://schemas.microsoft.com/office/drawing/2014/main" id="{ED7D06D8-EA03-4C20-8802-AFA74DACAC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7784" y="545826"/>
            <a:ext cx="5828560" cy="3600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868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A4DA5-532F-446F-9C78-158B2C266CFA}"/>
              </a:ext>
            </a:extLst>
          </p:cNvPr>
          <p:cNvSpPr>
            <a:spLocks noGrp="1"/>
          </p:cNvSpPr>
          <p:nvPr>
            <p:ph type="title"/>
          </p:nvPr>
        </p:nvSpPr>
        <p:spPr/>
        <p:txBody>
          <a:bodyPr/>
          <a:lstStyle/>
          <a:p>
            <a:r>
              <a:rPr lang="en-GB" b="1" dirty="0">
                <a:solidFill>
                  <a:schemeClr val="tx1"/>
                </a:solidFill>
              </a:rPr>
              <a:t>if-else-if ladder</a:t>
            </a:r>
            <a:endParaRPr lang="en-GB" dirty="0"/>
          </a:p>
        </p:txBody>
      </p:sp>
      <p:sp>
        <p:nvSpPr>
          <p:cNvPr id="3" name="Content Placeholder 2">
            <a:extLst>
              <a:ext uri="{FF2B5EF4-FFF2-40B4-BE49-F238E27FC236}">
                <a16:creationId xmlns:a16="http://schemas.microsoft.com/office/drawing/2014/main" id="{7CFA72DC-7EBB-4291-AF28-45527EE698D7}"/>
              </a:ext>
            </a:extLst>
          </p:cNvPr>
          <p:cNvSpPr>
            <a:spLocks noGrp="1"/>
          </p:cNvSpPr>
          <p:nvPr>
            <p:ph idx="1"/>
          </p:nvPr>
        </p:nvSpPr>
        <p:spPr/>
        <p:txBody>
          <a:bodyPr>
            <a:normAutofit/>
          </a:bodyPr>
          <a:lstStyle/>
          <a:p>
            <a:r>
              <a:rPr lang="en-GB" b="1" dirty="0"/>
              <a:t>Syntax</a:t>
            </a:r>
            <a:r>
              <a:rPr lang="en-GB" dirty="0"/>
              <a:t>:</a:t>
            </a:r>
          </a:p>
          <a:p>
            <a:r>
              <a:rPr lang="en-GB" dirty="0"/>
              <a:t>if (condition)</a:t>
            </a:r>
          </a:p>
          <a:p>
            <a:r>
              <a:rPr lang="en-GB" dirty="0"/>
              <a:t>    statement;</a:t>
            </a:r>
          </a:p>
          <a:p>
            <a:r>
              <a:rPr lang="en-GB" dirty="0"/>
              <a:t>else if (condition)</a:t>
            </a:r>
          </a:p>
          <a:p>
            <a:r>
              <a:rPr lang="en-GB" dirty="0"/>
              <a:t>    statement;</a:t>
            </a:r>
          </a:p>
          <a:p>
            <a:r>
              <a:rPr lang="en-GB" dirty="0"/>
              <a:t>.</a:t>
            </a:r>
          </a:p>
          <a:p>
            <a:r>
              <a:rPr lang="en-GB" dirty="0"/>
              <a:t>.</a:t>
            </a:r>
          </a:p>
          <a:p>
            <a:r>
              <a:rPr lang="en-GB" dirty="0"/>
              <a:t>else</a:t>
            </a:r>
          </a:p>
          <a:p>
            <a:r>
              <a:rPr lang="en-GB" dirty="0"/>
              <a:t>    statement;</a:t>
            </a:r>
          </a:p>
        </p:txBody>
      </p:sp>
      <p:pic>
        <p:nvPicPr>
          <p:cNvPr id="4098" name="Picture 2" descr="if-else-if-ladder">
            <a:extLst>
              <a:ext uri="{FF2B5EF4-FFF2-40B4-BE49-F238E27FC236}">
                <a16:creationId xmlns:a16="http://schemas.microsoft.com/office/drawing/2014/main" id="{DCC799AA-1B94-4DB5-9E48-BF0C7414AE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5599" y="1599048"/>
            <a:ext cx="5598269" cy="5095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047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0AEAE-7086-4E53-BB82-92B46E7B8DAD}"/>
              </a:ext>
            </a:extLst>
          </p:cNvPr>
          <p:cNvSpPr>
            <a:spLocks noGrp="1"/>
          </p:cNvSpPr>
          <p:nvPr>
            <p:ph type="title"/>
          </p:nvPr>
        </p:nvSpPr>
        <p:spPr/>
        <p:txBody>
          <a:bodyPr/>
          <a:lstStyle/>
          <a:p>
            <a:r>
              <a:rPr lang="en-GB" dirty="0"/>
              <a:t>switch-case</a:t>
            </a:r>
          </a:p>
        </p:txBody>
      </p:sp>
      <p:sp>
        <p:nvSpPr>
          <p:cNvPr id="3" name="Content Placeholder 2">
            <a:extLst>
              <a:ext uri="{FF2B5EF4-FFF2-40B4-BE49-F238E27FC236}">
                <a16:creationId xmlns:a16="http://schemas.microsoft.com/office/drawing/2014/main" id="{5FF83B91-F703-4C9A-949E-2A573ECCC87A}"/>
              </a:ext>
            </a:extLst>
          </p:cNvPr>
          <p:cNvSpPr>
            <a:spLocks noGrp="1"/>
          </p:cNvSpPr>
          <p:nvPr>
            <p:ph idx="1"/>
          </p:nvPr>
        </p:nvSpPr>
        <p:spPr>
          <a:xfrm>
            <a:off x="1063752" y="1790193"/>
            <a:ext cx="10058400" cy="5034280"/>
          </a:xfrm>
        </p:spPr>
        <p:txBody>
          <a:bodyPr>
            <a:normAutofit fontScale="70000" lnSpcReduction="20000"/>
          </a:bodyPr>
          <a:lstStyle/>
          <a:p>
            <a:r>
              <a:rPr lang="en-GB" dirty="0"/>
              <a:t>switch (expression)</a:t>
            </a:r>
          </a:p>
          <a:p>
            <a:r>
              <a:rPr lang="en-GB" dirty="0"/>
              <a:t>{</a:t>
            </a:r>
          </a:p>
          <a:p>
            <a:r>
              <a:rPr lang="en-GB" dirty="0"/>
              <a:t>  case value1:</a:t>
            </a:r>
          </a:p>
          <a:p>
            <a:r>
              <a:rPr lang="en-GB" dirty="0"/>
              <a:t>    	statement1;</a:t>
            </a:r>
          </a:p>
          <a:p>
            <a:r>
              <a:rPr lang="en-GB" dirty="0"/>
              <a:t>    	break;</a:t>
            </a:r>
          </a:p>
          <a:p>
            <a:r>
              <a:rPr lang="en-GB" dirty="0"/>
              <a:t>  case value2:</a:t>
            </a:r>
          </a:p>
          <a:p>
            <a:r>
              <a:rPr lang="en-GB" dirty="0"/>
              <a:t>    	statement2;</a:t>
            </a:r>
          </a:p>
          <a:p>
            <a:r>
              <a:rPr lang="en-GB" dirty="0"/>
              <a:t>    	break;</a:t>
            </a:r>
          </a:p>
          <a:p>
            <a:r>
              <a:rPr lang="en-GB" dirty="0"/>
              <a:t>  .</a:t>
            </a:r>
          </a:p>
          <a:p>
            <a:r>
              <a:rPr lang="en-GB" dirty="0"/>
              <a:t>  .</a:t>
            </a:r>
          </a:p>
          <a:p>
            <a:r>
              <a:rPr lang="en-GB" dirty="0"/>
              <a:t>  case </a:t>
            </a:r>
            <a:r>
              <a:rPr lang="en-GB" dirty="0" err="1"/>
              <a:t>valueN</a:t>
            </a:r>
            <a:r>
              <a:rPr lang="en-GB" dirty="0"/>
              <a:t>:</a:t>
            </a:r>
          </a:p>
          <a:p>
            <a:r>
              <a:rPr lang="en-GB" dirty="0"/>
              <a:t>    	</a:t>
            </a:r>
            <a:r>
              <a:rPr lang="en-GB" dirty="0" err="1"/>
              <a:t>statementN</a:t>
            </a:r>
            <a:r>
              <a:rPr lang="en-GB" dirty="0"/>
              <a:t>;</a:t>
            </a:r>
          </a:p>
          <a:p>
            <a:r>
              <a:rPr lang="en-GB" dirty="0"/>
              <a:t>    	break;</a:t>
            </a:r>
          </a:p>
          <a:p>
            <a:r>
              <a:rPr lang="en-GB" dirty="0"/>
              <a:t>  default:</a:t>
            </a:r>
          </a:p>
          <a:p>
            <a:r>
              <a:rPr lang="en-GB" dirty="0"/>
              <a:t>    	</a:t>
            </a:r>
            <a:r>
              <a:rPr lang="en-GB" dirty="0" err="1"/>
              <a:t>statementDefault</a:t>
            </a:r>
            <a:r>
              <a:rPr lang="en-GB" dirty="0"/>
              <a:t>;</a:t>
            </a:r>
          </a:p>
          <a:p>
            <a:r>
              <a:rPr lang="en-GB" dirty="0"/>
              <a:t>}</a:t>
            </a:r>
          </a:p>
        </p:txBody>
      </p:sp>
      <p:pic>
        <p:nvPicPr>
          <p:cNvPr id="5122" name="Picture 2" descr="switch-case-in-java">
            <a:extLst>
              <a:ext uri="{FF2B5EF4-FFF2-40B4-BE49-F238E27FC236}">
                <a16:creationId xmlns:a16="http://schemas.microsoft.com/office/drawing/2014/main" id="{C46BD3E8-5580-4BE5-AE39-7DDDCA4623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2480" y="259079"/>
            <a:ext cx="4998720" cy="63398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7019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750BE-D40C-4AC2-8795-B7D79F242704}"/>
              </a:ext>
            </a:extLst>
          </p:cNvPr>
          <p:cNvSpPr>
            <a:spLocks noGrp="1"/>
          </p:cNvSpPr>
          <p:nvPr>
            <p:ph type="title"/>
          </p:nvPr>
        </p:nvSpPr>
        <p:spPr/>
        <p:txBody>
          <a:bodyPr/>
          <a:lstStyle/>
          <a:p>
            <a:r>
              <a:rPr lang="en-GB" dirty="0"/>
              <a:t>Break statement</a:t>
            </a:r>
          </a:p>
        </p:txBody>
      </p:sp>
      <p:sp>
        <p:nvSpPr>
          <p:cNvPr id="3" name="Content Placeholder 2">
            <a:extLst>
              <a:ext uri="{FF2B5EF4-FFF2-40B4-BE49-F238E27FC236}">
                <a16:creationId xmlns:a16="http://schemas.microsoft.com/office/drawing/2014/main" id="{13074FBE-FAAD-4B2E-9382-4CE731E70E08}"/>
              </a:ext>
            </a:extLst>
          </p:cNvPr>
          <p:cNvSpPr>
            <a:spLocks noGrp="1"/>
          </p:cNvSpPr>
          <p:nvPr>
            <p:ph idx="1"/>
          </p:nvPr>
        </p:nvSpPr>
        <p:spPr/>
        <p:txBody>
          <a:bodyPr/>
          <a:lstStyle/>
          <a:p>
            <a:endParaRPr lang="en-GB"/>
          </a:p>
        </p:txBody>
      </p:sp>
      <p:pic>
        <p:nvPicPr>
          <p:cNvPr id="6146" name="Picture 2" descr="using-break-to-exit-a-loop-in-java">
            <a:extLst>
              <a:ext uri="{FF2B5EF4-FFF2-40B4-BE49-F238E27FC236}">
                <a16:creationId xmlns:a16="http://schemas.microsoft.com/office/drawing/2014/main" id="{813B0AC2-D88D-4325-9747-1CF6862238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752" y="2093976"/>
            <a:ext cx="7626668" cy="44407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1382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D6093-8F9D-48A3-B4E3-1FF8FA163BD7}"/>
              </a:ext>
            </a:extLst>
          </p:cNvPr>
          <p:cNvSpPr>
            <a:spLocks noGrp="1"/>
          </p:cNvSpPr>
          <p:nvPr>
            <p:ph type="title"/>
          </p:nvPr>
        </p:nvSpPr>
        <p:spPr/>
        <p:txBody>
          <a:bodyPr/>
          <a:lstStyle/>
          <a:p>
            <a:r>
              <a:rPr lang="en-GB" dirty="0"/>
              <a:t>Continue Statement</a:t>
            </a:r>
          </a:p>
        </p:txBody>
      </p:sp>
      <p:pic>
        <p:nvPicPr>
          <p:cNvPr id="7170" name="Picture 2" descr="continue-in-java">
            <a:extLst>
              <a:ext uri="{FF2B5EF4-FFF2-40B4-BE49-F238E27FC236}">
                <a16:creationId xmlns:a16="http://schemas.microsoft.com/office/drawing/2014/main" id="{DC1378A5-646B-409E-BE97-71D1495786E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3752" y="1908538"/>
            <a:ext cx="7660249" cy="4464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375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15</TotalTime>
  <Words>242</Words>
  <Application>Microsoft Office PowerPoint</Application>
  <PresentationFormat>Widescreen</PresentationFormat>
  <Paragraphs>75</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Rockwell</vt:lpstr>
      <vt:lpstr>Rockwell Condensed</vt:lpstr>
      <vt:lpstr>Wingdings</vt:lpstr>
      <vt:lpstr>Wood Type</vt:lpstr>
      <vt:lpstr>Conditionals</vt:lpstr>
      <vt:lpstr>Conditions – Decision making</vt:lpstr>
      <vt:lpstr>If</vt:lpstr>
      <vt:lpstr>If-Else</vt:lpstr>
      <vt:lpstr>Nested If</vt:lpstr>
      <vt:lpstr>if-else-if ladder</vt:lpstr>
      <vt:lpstr>switch-case</vt:lpstr>
      <vt:lpstr>Break statement</vt:lpstr>
      <vt:lpstr>Continue Statement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Conditionals</dc:title>
  <dc:creator>James Tedder</dc:creator>
  <cp:lastModifiedBy>James Tedder</cp:lastModifiedBy>
  <cp:revision>5</cp:revision>
  <dcterms:created xsi:type="dcterms:W3CDTF">2018-10-07T17:05:06Z</dcterms:created>
  <dcterms:modified xsi:type="dcterms:W3CDTF">2018-10-08T12:22:29Z</dcterms:modified>
</cp:coreProperties>
</file>