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46"/>
  </p:notesMasterIdLst>
  <p:sldIdLst>
    <p:sldId id="256" r:id="rId2"/>
    <p:sldId id="273" r:id="rId3"/>
    <p:sldId id="291" r:id="rId4"/>
    <p:sldId id="294" r:id="rId5"/>
    <p:sldId id="288" r:id="rId6"/>
    <p:sldId id="289" r:id="rId7"/>
    <p:sldId id="300" r:id="rId8"/>
    <p:sldId id="292" r:id="rId9"/>
    <p:sldId id="293" r:id="rId10"/>
    <p:sldId id="283" r:id="rId11"/>
    <p:sldId id="298" r:id="rId12"/>
    <p:sldId id="297" r:id="rId13"/>
    <p:sldId id="260" r:id="rId14"/>
    <p:sldId id="295" r:id="rId15"/>
    <p:sldId id="263" r:id="rId16"/>
    <p:sldId id="284" r:id="rId17"/>
    <p:sldId id="261" r:id="rId18"/>
    <p:sldId id="266" r:id="rId19"/>
    <p:sldId id="268" r:id="rId20"/>
    <p:sldId id="269" r:id="rId21"/>
    <p:sldId id="299" r:id="rId22"/>
    <p:sldId id="287" r:id="rId23"/>
    <p:sldId id="257" r:id="rId24"/>
    <p:sldId id="305" r:id="rId25"/>
    <p:sldId id="306" r:id="rId26"/>
    <p:sldId id="307" r:id="rId27"/>
    <p:sldId id="258" r:id="rId28"/>
    <p:sldId id="301" r:id="rId29"/>
    <p:sldId id="302" r:id="rId30"/>
    <p:sldId id="304" r:id="rId31"/>
    <p:sldId id="303" r:id="rId32"/>
    <p:sldId id="267" r:id="rId33"/>
    <p:sldId id="264" r:id="rId34"/>
    <p:sldId id="265" r:id="rId35"/>
    <p:sldId id="259" r:id="rId36"/>
    <p:sldId id="285" r:id="rId37"/>
    <p:sldId id="286" r:id="rId38"/>
    <p:sldId id="281" r:id="rId39"/>
    <p:sldId id="270" r:id="rId40"/>
    <p:sldId id="271" r:id="rId41"/>
    <p:sldId id="272" r:id="rId42"/>
    <p:sldId id="275" r:id="rId43"/>
    <p:sldId id="276" r:id="rId44"/>
    <p:sldId id="27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snapToGrid="0">
      <p:cViewPr varScale="1">
        <p:scale>
          <a:sx n="109" d="100"/>
          <a:sy n="109" d="100"/>
        </p:scale>
        <p:origin x="6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A4A49-7A8A-455D-A5E1-D00FAA4E21EE}" type="datetimeFigureOut">
              <a:rPr lang="en-GB" smtClean="0"/>
              <a:t>22/10/2018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B7BA3-67D2-4B28-A862-1FA12BB58814}" type="slidenum">
              <a:rPr lang="en-GB" smtClean="0"/>
              <a:t>‹#›</a:t>
            </a:fld>
            <a:endParaRPr lang="en-GB"/>
          </a:p>
        </p:txBody>
      </p:sp>
    </p:spTree>
    <p:extLst>
      <p:ext uri="{BB962C8B-B14F-4D97-AF65-F5344CB8AC3E}">
        <p14:creationId xmlns:p14="http://schemas.microsoft.com/office/powerpoint/2010/main" val="188626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software/languages we can use to make games</a:t>
            </a:r>
          </a:p>
        </p:txBody>
      </p:sp>
      <p:sp>
        <p:nvSpPr>
          <p:cNvPr id="4" name="Slide Number Placeholder 3"/>
          <p:cNvSpPr>
            <a:spLocks noGrp="1"/>
          </p:cNvSpPr>
          <p:nvPr>
            <p:ph type="sldNum" sz="quarter" idx="10"/>
          </p:nvPr>
        </p:nvSpPr>
        <p:spPr/>
        <p:txBody>
          <a:bodyPr/>
          <a:lstStyle/>
          <a:p>
            <a:fld id="{637BCA0B-FD04-40D8-959F-6E962C1D1CE8}" type="slidenum">
              <a:rPr lang="en-GB" smtClean="0"/>
              <a:t>11</a:t>
            </a:fld>
            <a:endParaRPr lang="en-GB"/>
          </a:p>
        </p:txBody>
      </p:sp>
    </p:spTree>
    <p:extLst>
      <p:ext uri="{BB962C8B-B14F-4D97-AF65-F5344CB8AC3E}">
        <p14:creationId xmlns:p14="http://schemas.microsoft.com/office/powerpoint/2010/main" val="353567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Assemble language and bytecode are different but provide a middle ground between a high level language and machine</a:t>
            </a:r>
            <a:r>
              <a:rPr lang="en-GB" baseline="0" dirty="0" smtClean="0"/>
              <a:t> code.</a:t>
            </a:r>
            <a:endParaRPr lang="en-GB" dirty="0"/>
          </a:p>
        </p:txBody>
      </p:sp>
      <p:sp>
        <p:nvSpPr>
          <p:cNvPr id="4" name="Slide Number Placeholder 3"/>
          <p:cNvSpPr>
            <a:spLocks noGrp="1"/>
          </p:cNvSpPr>
          <p:nvPr>
            <p:ph type="sldNum" sz="quarter" idx="10"/>
          </p:nvPr>
        </p:nvSpPr>
        <p:spPr/>
        <p:txBody>
          <a:bodyPr/>
          <a:lstStyle/>
          <a:p>
            <a:fld id="{611B7BA3-67D2-4B28-A862-1FA12BB58814}" type="slidenum">
              <a:rPr lang="en-GB" smtClean="0"/>
              <a:t>14</a:t>
            </a:fld>
            <a:endParaRPr lang="en-GB"/>
          </a:p>
        </p:txBody>
      </p:sp>
    </p:spTree>
    <p:extLst>
      <p:ext uri="{BB962C8B-B14F-4D97-AF65-F5344CB8AC3E}">
        <p14:creationId xmlns:p14="http://schemas.microsoft.com/office/powerpoint/2010/main" val="2176485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39DE33D1-1593-43E1-AEF0-7132FD908E8F}" type="datetimeFigureOut">
              <a:rPr lang="en-GB" smtClean="0"/>
              <a:t>22/10/2018</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5CD13A67-6D4B-4A48-98DD-1639C3267A6C}"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252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E33D1-1593-43E1-AEF0-7132FD908E8F}"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D13A67-6D4B-4A48-98DD-1639C3267A6C}" type="slidenum">
              <a:rPr lang="en-GB" smtClean="0"/>
              <a:t>‹#›</a:t>
            </a:fld>
            <a:endParaRPr lang="en-GB"/>
          </a:p>
        </p:txBody>
      </p:sp>
    </p:spTree>
    <p:extLst>
      <p:ext uri="{BB962C8B-B14F-4D97-AF65-F5344CB8AC3E}">
        <p14:creationId xmlns:p14="http://schemas.microsoft.com/office/powerpoint/2010/main" val="152054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E33D1-1593-43E1-AEF0-7132FD908E8F}"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D13A67-6D4B-4A48-98DD-1639C3267A6C}" type="slidenum">
              <a:rPr lang="en-GB" smtClean="0"/>
              <a:t>‹#›</a:t>
            </a:fld>
            <a:endParaRPr lang="en-GB"/>
          </a:p>
        </p:txBody>
      </p:sp>
    </p:spTree>
    <p:extLst>
      <p:ext uri="{BB962C8B-B14F-4D97-AF65-F5344CB8AC3E}">
        <p14:creationId xmlns:p14="http://schemas.microsoft.com/office/powerpoint/2010/main" val="124399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E33D1-1593-43E1-AEF0-7132FD908E8F}"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D13A67-6D4B-4A48-98DD-1639C3267A6C}" type="slidenum">
              <a:rPr lang="en-GB" smtClean="0"/>
              <a:t>‹#›</a:t>
            </a:fld>
            <a:endParaRPr lang="en-GB"/>
          </a:p>
        </p:txBody>
      </p:sp>
    </p:spTree>
    <p:extLst>
      <p:ext uri="{BB962C8B-B14F-4D97-AF65-F5344CB8AC3E}">
        <p14:creationId xmlns:p14="http://schemas.microsoft.com/office/powerpoint/2010/main" val="144233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9DE33D1-1593-43E1-AEF0-7132FD908E8F}" type="datetimeFigureOut">
              <a:rPr lang="en-GB" smtClean="0"/>
              <a:t>22/10/2018</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5CD13A67-6D4B-4A48-98DD-1639C3267A6C}"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222197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DE33D1-1593-43E1-AEF0-7132FD908E8F}"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D13A67-6D4B-4A48-98DD-1639C3267A6C}" type="slidenum">
              <a:rPr lang="en-GB" smtClean="0"/>
              <a:t>‹#›</a:t>
            </a:fld>
            <a:endParaRPr lang="en-GB"/>
          </a:p>
        </p:txBody>
      </p:sp>
    </p:spTree>
    <p:extLst>
      <p:ext uri="{BB962C8B-B14F-4D97-AF65-F5344CB8AC3E}">
        <p14:creationId xmlns:p14="http://schemas.microsoft.com/office/powerpoint/2010/main" val="145708643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DE33D1-1593-43E1-AEF0-7132FD908E8F}" type="datetimeFigureOut">
              <a:rPr lang="en-GB" smtClean="0"/>
              <a:t>22/10/2018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D13A67-6D4B-4A48-98DD-1639C3267A6C}" type="slidenum">
              <a:rPr lang="en-GB" smtClean="0"/>
              <a:t>‹#›</a:t>
            </a:fld>
            <a:endParaRPr lang="en-GB"/>
          </a:p>
        </p:txBody>
      </p:sp>
    </p:spTree>
    <p:extLst>
      <p:ext uri="{BB962C8B-B14F-4D97-AF65-F5344CB8AC3E}">
        <p14:creationId xmlns:p14="http://schemas.microsoft.com/office/powerpoint/2010/main" val="115197135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DE33D1-1593-43E1-AEF0-7132FD908E8F}" type="datetimeFigureOut">
              <a:rPr lang="en-GB" smtClean="0"/>
              <a:t>22/10/2018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D13A67-6D4B-4A48-98DD-1639C3267A6C}" type="slidenum">
              <a:rPr lang="en-GB" smtClean="0"/>
              <a:t>‹#›</a:t>
            </a:fld>
            <a:endParaRPr lang="en-GB"/>
          </a:p>
        </p:txBody>
      </p:sp>
    </p:spTree>
    <p:extLst>
      <p:ext uri="{BB962C8B-B14F-4D97-AF65-F5344CB8AC3E}">
        <p14:creationId xmlns:p14="http://schemas.microsoft.com/office/powerpoint/2010/main" val="102627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E33D1-1593-43E1-AEF0-7132FD908E8F}" type="datetimeFigureOut">
              <a:rPr lang="en-GB" smtClean="0"/>
              <a:t>22/10/2018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D13A67-6D4B-4A48-98DD-1639C3267A6C}" type="slidenum">
              <a:rPr lang="en-GB" smtClean="0"/>
              <a:t>‹#›</a:t>
            </a:fld>
            <a:endParaRPr lang="en-GB"/>
          </a:p>
        </p:txBody>
      </p:sp>
    </p:spTree>
    <p:extLst>
      <p:ext uri="{BB962C8B-B14F-4D97-AF65-F5344CB8AC3E}">
        <p14:creationId xmlns:p14="http://schemas.microsoft.com/office/powerpoint/2010/main" val="211694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39DE33D1-1593-43E1-AEF0-7132FD908E8F}" type="datetimeFigureOut">
              <a:rPr lang="en-GB" smtClean="0"/>
              <a:t>22/10/2018</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5CD13A67-6D4B-4A48-98DD-1639C3267A6C}"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0897356"/>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39DE33D1-1593-43E1-AEF0-7132FD908E8F}" type="datetimeFigureOut">
              <a:rPr lang="en-GB" smtClean="0"/>
              <a:t>22/10/2018</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5CD13A67-6D4B-4A48-98DD-1639C3267A6C}" type="slidenum">
              <a:rPr lang="en-GB" smtClean="0"/>
              <a:t>‹#›</a:t>
            </a:fld>
            <a:endParaRPr lang="en-GB"/>
          </a:p>
        </p:txBody>
      </p:sp>
    </p:spTree>
    <p:extLst>
      <p:ext uri="{BB962C8B-B14F-4D97-AF65-F5344CB8AC3E}">
        <p14:creationId xmlns:p14="http://schemas.microsoft.com/office/powerpoint/2010/main" val="259322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9DE33D1-1593-43E1-AEF0-7132FD908E8F}" type="datetimeFigureOut">
              <a:rPr lang="en-GB" smtClean="0"/>
              <a:t>22/10/2018</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5CD13A67-6D4B-4A48-98DD-1639C3267A6C}"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55549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Unit 41 – Programing in Java</a:t>
            </a:r>
          </a:p>
        </p:txBody>
      </p:sp>
      <p:sp>
        <p:nvSpPr>
          <p:cNvPr id="3" name="Subtitle 2"/>
          <p:cNvSpPr>
            <a:spLocks noGrp="1"/>
          </p:cNvSpPr>
          <p:nvPr>
            <p:ph type="subTitle" idx="1"/>
          </p:nvPr>
        </p:nvSpPr>
        <p:spPr/>
        <p:txBody>
          <a:bodyPr/>
          <a:lstStyle/>
          <a:p>
            <a:r>
              <a:rPr lang="en-GB" dirty="0"/>
              <a:t>Week 2 – </a:t>
            </a:r>
            <a:r>
              <a:rPr lang="en-GB" dirty="0" err="1"/>
              <a:t>Syntax,standards</a:t>
            </a:r>
            <a:r>
              <a:rPr lang="en-GB" dirty="0"/>
              <a:t> &amp; Characteristics</a:t>
            </a:r>
          </a:p>
        </p:txBody>
      </p:sp>
    </p:spTree>
    <p:extLst>
      <p:ext uri="{BB962C8B-B14F-4D97-AF65-F5344CB8AC3E}">
        <p14:creationId xmlns:p14="http://schemas.microsoft.com/office/powerpoint/2010/main" val="223881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78" y="1089596"/>
            <a:ext cx="11078306" cy="4394988"/>
          </a:xfrm>
        </p:spPr>
        <p:txBody>
          <a:bodyPr/>
          <a:lstStyle/>
          <a:p>
            <a:r>
              <a:rPr lang="en-GB" dirty="0"/>
              <a:t>Characteristics</a:t>
            </a:r>
          </a:p>
        </p:txBody>
      </p:sp>
      <p:sp>
        <p:nvSpPr>
          <p:cNvPr id="3" name="Subtitle 2"/>
          <p:cNvSpPr>
            <a:spLocks noGrp="1"/>
          </p:cNvSpPr>
          <p:nvPr>
            <p:ph type="subTitle" idx="1"/>
          </p:nvPr>
        </p:nvSpPr>
        <p:spPr/>
        <p:txBody>
          <a:bodyPr/>
          <a:lstStyle/>
          <a:p>
            <a:r>
              <a:rPr lang="en-GB" dirty="0"/>
              <a:t>Part 1 – Introduction to Java virtual machine</a:t>
            </a:r>
          </a:p>
        </p:txBody>
      </p:sp>
    </p:spTree>
    <p:extLst>
      <p:ext uri="{BB962C8B-B14F-4D97-AF65-F5344CB8AC3E}">
        <p14:creationId xmlns:p14="http://schemas.microsoft.com/office/powerpoint/2010/main" val="3291087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t>Programming languages:</a:t>
            </a:r>
            <a:endParaRPr lang="en-GB" dirty="0"/>
          </a:p>
        </p:txBody>
      </p:sp>
      <p:sp>
        <p:nvSpPr>
          <p:cNvPr id="3" name="Content Placeholder 2"/>
          <p:cNvSpPr>
            <a:spLocks noGrp="1"/>
          </p:cNvSpPr>
          <p:nvPr>
            <p:ph idx="1"/>
          </p:nvPr>
        </p:nvSpPr>
        <p:spPr>
          <a:xfrm>
            <a:off x="1251678" y="1577663"/>
            <a:ext cx="10178322" cy="4301930"/>
          </a:xfrm>
        </p:spPr>
        <p:txBody>
          <a:bodyPr>
            <a:normAutofit/>
          </a:bodyPr>
          <a:lstStyle/>
          <a:p>
            <a:pPr>
              <a:buFont typeface="Wingdings" panose="05000000000000000000" pitchFamily="2" charset="2"/>
              <a:buChar char="q"/>
            </a:pPr>
            <a:endParaRPr lang="en-GB" sz="3600" dirty="0"/>
          </a:p>
          <a:p>
            <a:pPr>
              <a:buFont typeface="Wingdings" panose="05000000000000000000" pitchFamily="2" charset="2"/>
              <a:buChar char="q"/>
            </a:pPr>
            <a:r>
              <a:rPr lang="en-GB" sz="4800" dirty="0"/>
              <a:t>Compiled languages: </a:t>
            </a:r>
            <a:r>
              <a:rPr lang="en-GB" sz="4800" u="sng" dirty="0"/>
              <a:t>C, C++</a:t>
            </a:r>
          </a:p>
          <a:p>
            <a:pPr>
              <a:buFont typeface="Wingdings" panose="05000000000000000000" pitchFamily="2" charset="2"/>
              <a:buChar char="q"/>
            </a:pPr>
            <a:r>
              <a:rPr lang="en-GB" sz="4800" dirty="0"/>
              <a:t>Interpreted languages: </a:t>
            </a:r>
            <a:r>
              <a:rPr lang="en-GB" sz="4800" u="sng" dirty="0"/>
              <a:t>PHP, JavaScript</a:t>
            </a:r>
          </a:p>
          <a:p>
            <a:pPr>
              <a:buFont typeface="Wingdings" panose="05000000000000000000" pitchFamily="2" charset="2"/>
              <a:buChar char="q"/>
            </a:pPr>
            <a:r>
              <a:rPr lang="en-GB" sz="4800" dirty="0"/>
              <a:t>Hybrid languages: </a:t>
            </a:r>
            <a:r>
              <a:rPr lang="en-GB" sz="4800" u="sng" dirty="0"/>
              <a:t>Java, Python, C#</a:t>
            </a:r>
            <a:endParaRPr lang="en-GB" sz="4800" dirty="0"/>
          </a:p>
        </p:txBody>
      </p:sp>
    </p:spTree>
    <p:extLst>
      <p:ext uri="{BB962C8B-B14F-4D97-AF65-F5344CB8AC3E}">
        <p14:creationId xmlns:p14="http://schemas.microsoft.com/office/powerpoint/2010/main" val="95175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Compiled vs Interpreted languages</a:t>
            </a:r>
          </a:p>
        </p:txBody>
      </p:sp>
      <p:sp>
        <p:nvSpPr>
          <p:cNvPr id="3" name="Content Placeholder 2"/>
          <p:cNvSpPr>
            <a:spLocks noGrp="1"/>
          </p:cNvSpPr>
          <p:nvPr>
            <p:ph idx="1"/>
          </p:nvPr>
        </p:nvSpPr>
        <p:spPr>
          <a:xfrm>
            <a:off x="1024128" y="2286000"/>
            <a:ext cx="10405872" cy="4023360"/>
          </a:xfrm>
        </p:spPr>
        <p:txBody>
          <a:bodyPr/>
          <a:lstStyle/>
          <a:p>
            <a:pPr>
              <a:buFont typeface="Wingdings" panose="05000000000000000000" pitchFamily="2" charset="2"/>
              <a:buChar char="q"/>
            </a:pPr>
            <a:r>
              <a:rPr lang="en-US" dirty="0"/>
              <a:t> A compiled language is when a person writes the code the compiler separates the file and the end result is an executable file. Basically, the </a:t>
            </a:r>
            <a:r>
              <a:rPr lang="en-US" b="1" dirty="0"/>
              <a:t>owner keeps the source code</a:t>
            </a:r>
            <a:r>
              <a:rPr lang="en-US" dirty="0"/>
              <a:t>.</a:t>
            </a:r>
          </a:p>
          <a:p>
            <a:endParaRPr lang="en-US" dirty="0"/>
          </a:p>
          <a:p>
            <a:endParaRPr lang="en-US" dirty="0"/>
          </a:p>
          <a:p>
            <a:pPr>
              <a:buFont typeface="Wingdings" panose="05000000000000000000" pitchFamily="2" charset="2"/>
              <a:buChar char="q"/>
            </a:pPr>
            <a:r>
              <a:rPr lang="en-US" dirty="0"/>
              <a:t> Interpreted languages are different because the code is not compiled first hand. Instead, a copy is given to another machine and that machine interprets it. An example is </a:t>
            </a:r>
            <a:r>
              <a:rPr lang="en-US" b="1" dirty="0"/>
              <a:t>JavaScript</a:t>
            </a:r>
            <a:r>
              <a:rPr lang="en-US" dirty="0"/>
              <a:t> and </a:t>
            </a:r>
            <a:r>
              <a:rPr lang="en-US" b="1" dirty="0"/>
              <a:t>PHP</a:t>
            </a:r>
            <a:r>
              <a:rPr lang="en-US" dirty="0"/>
              <a:t> (which is used everywhere online).</a:t>
            </a:r>
            <a:endParaRPr lang="en-GB" dirty="0"/>
          </a:p>
        </p:txBody>
      </p:sp>
      <p:sp>
        <p:nvSpPr>
          <p:cNvPr id="4" name="TextBox 3"/>
          <p:cNvSpPr txBox="1"/>
          <p:nvPr/>
        </p:nvSpPr>
        <p:spPr>
          <a:xfrm>
            <a:off x="1290320" y="5222240"/>
            <a:ext cx="1341120" cy="646331"/>
          </a:xfrm>
          <a:prstGeom prst="rect">
            <a:avLst/>
          </a:prstGeom>
          <a:noFill/>
          <a:ln>
            <a:solidFill>
              <a:schemeClr val="tx1">
                <a:lumMod val="95000"/>
                <a:lumOff val="5000"/>
              </a:schemeClr>
            </a:solidFill>
          </a:ln>
        </p:spPr>
        <p:txBody>
          <a:bodyPr wrap="square" rtlCol="0">
            <a:spAutoFit/>
          </a:bodyPr>
          <a:lstStyle/>
          <a:p>
            <a:r>
              <a:rPr lang="en-GB" sz="3600" dirty="0"/>
              <a:t>Code</a:t>
            </a:r>
          </a:p>
        </p:txBody>
      </p:sp>
      <p:sp>
        <p:nvSpPr>
          <p:cNvPr id="5" name="TextBox 4"/>
          <p:cNvSpPr txBox="1"/>
          <p:nvPr/>
        </p:nvSpPr>
        <p:spPr>
          <a:xfrm>
            <a:off x="4470400" y="5250934"/>
            <a:ext cx="2082800" cy="646331"/>
          </a:xfrm>
          <a:prstGeom prst="rect">
            <a:avLst/>
          </a:prstGeom>
          <a:noFill/>
          <a:ln>
            <a:solidFill>
              <a:schemeClr val="tx1">
                <a:lumMod val="95000"/>
                <a:lumOff val="5000"/>
              </a:schemeClr>
            </a:solidFill>
          </a:ln>
        </p:spPr>
        <p:txBody>
          <a:bodyPr wrap="square" rtlCol="0">
            <a:spAutoFit/>
          </a:bodyPr>
          <a:lstStyle/>
          <a:p>
            <a:r>
              <a:rPr lang="en-GB" sz="3600" dirty="0"/>
              <a:t>Run code</a:t>
            </a:r>
          </a:p>
        </p:txBody>
      </p:sp>
      <p:sp>
        <p:nvSpPr>
          <p:cNvPr id="6" name="Right Arrow 5"/>
          <p:cNvSpPr/>
          <p:nvPr/>
        </p:nvSpPr>
        <p:spPr>
          <a:xfrm>
            <a:off x="2834640" y="5358338"/>
            <a:ext cx="1432560" cy="374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290320" y="3107790"/>
            <a:ext cx="1259841" cy="646331"/>
          </a:xfrm>
          <a:prstGeom prst="rect">
            <a:avLst/>
          </a:prstGeom>
          <a:noFill/>
          <a:ln>
            <a:solidFill>
              <a:schemeClr val="tx1">
                <a:lumMod val="95000"/>
                <a:lumOff val="5000"/>
              </a:schemeClr>
            </a:solidFill>
          </a:ln>
        </p:spPr>
        <p:txBody>
          <a:bodyPr wrap="square" rtlCol="0">
            <a:spAutoFit/>
          </a:bodyPr>
          <a:lstStyle/>
          <a:p>
            <a:r>
              <a:rPr lang="en-GB" sz="3600" dirty="0"/>
              <a:t>Code</a:t>
            </a:r>
          </a:p>
        </p:txBody>
      </p:sp>
      <p:sp>
        <p:nvSpPr>
          <p:cNvPr id="8" name="TextBox 7"/>
          <p:cNvSpPr txBox="1"/>
          <p:nvPr/>
        </p:nvSpPr>
        <p:spPr>
          <a:xfrm>
            <a:off x="3997960" y="3107790"/>
            <a:ext cx="2788920" cy="584775"/>
          </a:xfrm>
          <a:prstGeom prst="rect">
            <a:avLst/>
          </a:prstGeom>
          <a:noFill/>
          <a:ln>
            <a:solidFill>
              <a:schemeClr val="tx1">
                <a:lumMod val="95000"/>
                <a:lumOff val="5000"/>
              </a:schemeClr>
            </a:solidFill>
          </a:ln>
        </p:spPr>
        <p:txBody>
          <a:bodyPr wrap="square" rtlCol="0">
            <a:spAutoFit/>
          </a:bodyPr>
          <a:lstStyle/>
          <a:p>
            <a:r>
              <a:rPr lang="en-GB" sz="3200" dirty="0"/>
              <a:t>Compile Code</a:t>
            </a:r>
          </a:p>
        </p:txBody>
      </p:sp>
      <p:sp>
        <p:nvSpPr>
          <p:cNvPr id="9" name="Right Arrow 8"/>
          <p:cNvSpPr/>
          <p:nvPr/>
        </p:nvSpPr>
        <p:spPr>
          <a:xfrm>
            <a:off x="2758441" y="3243888"/>
            <a:ext cx="1036320" cy="374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229598" y="3107790"/>
            <a:ext cx="3840480" cy="584775"/>
          </a:xfrm>
          <a:prstGeom prst="rect">
            <a:avLst/>
          </a:prstGeom>
          <a:noFill/>
          <a:ln>
            <a:solidFill>
              <a:schemeClr val="tx1">
                <a:lumMod val="95000"/>
                <a:lumOff val="5000"/>
              </a:schemeClr>
            </a:solidFill>
          </a:ln>
        </p:spPr>
        <p:txBody>
          <a:bodyPr wrap="square" rtlCol="0">
            <a:spAutoFit/>
          </a:bodyPr>
          <a:lstStyle/>
          <a:p>
            <a:r>
              <a:rPr lang="en-GB" sz="3200" dirty="0"/>
              <a:t>Run Compiled Code</a:t>
            </a:r>
          </a:p>
        </p:txBody>
      </p:sp>
      <p:sp>
        <p:nvSpPr>
          <p:cNvPr id="11" name="Right Arrow 10"/>
          <p:cNvSpPr/>
          <p:nvPr/>
        </p:nvSpPr>
        <p:spPr>
          <a:xfrm>
            <a:off x="6990079" y="3272582"/>
            <a:ext cx="1036320" cy="374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a:stretch>
            <a:fillRect/>
          </a:stretch>
        </p:blipFill>
        <p:spPr>
          <a:xfrm>
            <a:off x="7713472" y="4771125"/>
            <a:ext cx="3466590" cy="1922694"/>
          </a:xfrm>
          <a:prstGeom prst="rect">
            <a:avLst/>
          </a:prstGeom>
        </p:spPr>
      </p:pic>
    </p:spTree>
    <p:extLst>
      <p:ext uri="{BB962C8B-B14F-4D97-AF65-F5344CB8AC3E}">
        <p14:creationId xmlns:p14="http://schemas.microsoft.com/office/powerpoint/2010/main" val="108177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Java Is </a:t>
            </a:r>
            <a:r>
              <a:rPr lang="en-GB" dirty="0" smtClean="0"/>
              <a:t>compiled </a:t>
            </a:r>
            <a:r>
              <a:rPr lang="en-GB" dirty="0" smtClean="0"/>
              <a:t>&amp; </a:t>
            </a:r>
            <a:r>
              <a:rPr lang="en-GB" dirty="0" smtClean="0"/>
              <a:t>Interpreted</a:t>
            </a:r>
            <a:endParaRPr lang="en-GB" dirty="0"/>
          </a:p>
        </p:txBody>
      </p:sp>
      <p:sp>
        <p:nvSpPr>
          <p:cNvPr id="3" name="Content Placeholder 2"/>
          <p:cNvSpPr>
            <a:spLocks noGrp="1"/>
          </p:cNvSpPr>
          <p:nvPr>
            <p:ph idx="1"/>
          </p:nvPr>
        </p:nvSpPr>
        <p:spPr>
          <a:xfrm>
            <a:off x="1251678" y="1802423"/>
            <a:ext cx="10178322" cy="4853354"/>
          </a:xfrm>
        </p:spPr>
        <p:txBody>
          <a:bodyPr>
            <a:noAutofit/>
          </a:bodyPr>
          <a:lstStyle/>
          <a:p>
            <a:r>
              <a:rPr lang="en-US" sz="4000" dirty="0"/>
              <a:t>You need an interpreter to run Java programs. </a:t>
            </a:r>
          </a:p>
          <a:p>
            <a:r>
              <a:rPr lang="en-US" sz="4000" dirty="0"/>
              <a:t>Programs are compiled into the </a:t>
            </a:r>
            <a:r>
              <a:rPr lang="en-US" sz="4000" b="1" dirty="0"/>
              <a:t>Java Virtual Machine(JVM)</a:t>
            </a:r>
            <a:r>
              <a:rPr lang="en-US" sz="4000" dirty="0"/>
              <a:t> code called </a:t>
            </a:r>
            <a:r>
              <a:rPr lang="en-US" sz="4000" b="1" dirty="0"/>
              <a:t>bytecode</a:t>
            </a:r>
            <a:r>
              <a:rPr lang="en-US" sz="4000" dirty="0"/>
              <a:t>. </a:t>
            </a:r>
          </a:p>
          <a:p>
            <a:r>
              <a:rPr lang="en-US" sz="4000" dirty="0"/>
              <a:t>The bytecode is machine-independent and can run on any machine that has a Java interpreter, which is part of the </a:t>
            </a:r>
            <a:r>
              <a:rPr lang="en-US" sz="4000" b="1" dirty="0"/>
              <a:t>JVM</a:t>
            </a:r>
            <a:r>
              <a:rPr lang="en-US" sz="4000" dirty="0"/>
              <a:t>. </a:t>
            </a:r>
          </a:p>
        </p:txBody>
      </p:sp>
    </p:spTree>
    <p:extLst>
      <p:ext uri="{BB962C8B-B14F-4D97-AF65-F5344CB8AC3E}">
        <p14:creationId xmlns:p14="http://schemas.microsoft.com/office/powerpoint/2010/main" val="199067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35F4E-2A54-4395-BFA7-2230814AD9B5}"/>
              </a:ext>
            </a:extLst>
          </p:cNvPr>
          <p:cNvSpPr>
            <a:spLocks noGrp="1"/>
          </p:cNvSpPr>
          <p:nvPr>
            <p:ph type="title"/>
          </p:nvPr>
        </p:nvSpPr>
        <p:spPr/>
        <p:txBody>
          <a:bodyPr/>
          <a:lstStyle/>
          <a:p>
            <a:r>
              <a:rPr lang="en-GB" dirty="0"/>
              <a:t>High to low level languages</a:t>
            </a:r>
          </a:p>
        </p:txBody>
      </p:sp>
      <p:sp>
        <p:nvSpPr>
          <p:cNvPr id="3" name="Content Placeholder 2">
            <a:extLst>
              <a:ext uri="{FF2B5EF4-FFF2-40B4-BE49-F238E27FC236}">
                <a16:creationId xmlns:a16="http://schemas.microsoft.com/office/drawing/2014/main" id="{C305EA89-39D4-4533-AFFF-9929C24A5C32}"/>
              </a:ext>
            </a:extLst>
          </p:cNvPr>
          <p:cNvSpPr>
            <a:spLocks noGrp="1"/>
          </p:cNvSpPr>
          <p:nvPr>
            <p:ph idx="1"/>
          </p:nvPr>
        </p:nvSpPr>
        <p:spPr>
          <a:xfrm>
            <a:off x="1251678" y="2286001"/>
            <a:ext cx="3368089" cy="3593591"/>
          </a:xfrm>
        </p:spPr>
        <p:txBody>
          <a:bodyPr/>
          <a:lstStyle/>
          <a:p>
            <a:r>
              <a:rPr lang="en-GB" dirty="0"/>
              <a:t>Code must go from a high level language such as Java which humans can understand(Uses English language words)</a:t>
            </a:r>
          </a:p>
          <a:p>
            <a:r>
              <a:rPr lang="en-GB" dirty="0"/>
              <a:t>To a machine language that the hardware can interpret(1’s and 0’s).</a:t>
            </a:r>
          </a:p>
        </p:txBody>
      </p:sp>
      <p:pic>
        <p:nvPicPr>
          <p:cNvPr id="4" name="Picture 2" descr="Image result for languages high to low">
            <a:extLst>
              <a:ext uri="{FF2B5EF4-FFF2-40B4-BE49-F238E27FC236}">
                <a16:creationId xmlns:a16="http://schemas.microsoft.com/office/drawing/2014/main" id="{14ED5A72-6ACD-4897-BE69-9BE34A875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164" y="1665179"/>
            <a:ext cx="6888836" cy="41333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59462" y="3467167"/>
            <a:ext cx="1907930" cy="369332"/>
          </a:xfrm>
          <a:prstGeom prst="rect">
            <a:avLst/>
          </a:prstGeom>
          <a:noFill/>
        </p:spPr>
        <p:txBody>
          <a:bodyPr wrap="square" rtlCol="0">
            <a:spAutoFit/>
          </a:bodyPr>
          <a:lstStyle/>
          <a:p>
            <a:r>
              <a:rPr lang="en-GB" dirty="0" smtClean="0"/>
              <a:t>/bytecode</a:t>
            </a:r>
            <a:endParaRPr lang="en-GB" dirty="0"/>
          </a:p>
        </p:txBody>
      </p:sp>
    </p:spTree>
    <p:extLst>
      <p:ext uri="{BB962C8B-B14F-4D97-AF65-F5344CB8AC3E}">
        <p14:creationId xmlns:p14="http://schemas.microsoft.com/office/powerpoint/2010/main" val="120654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descr="C:\Users\James\Desktop\javaCompileProcess.png"/>
          <p:cNvPicPr>
            <a:picLocks noGrp="1" noChangeAspect="1" noChangeArrowheads="1"/>
          </p:cNvPicPr>
          <p:nvPr>
            <p:ph idx="1"/>
          </p:nvPr>
        </p:nvPicPr>
        <p:blipFill>
          <a:blip r:embed="rId2" cstate="print"/>
          <a:srcRect/>
          <a:stretch>
            <a:fillRect/>
          </a:stretch>
        </p:blipFill>
        <p:spPr bwMode="auto">
          <a:xfrm>
            <a:off x="1905001" y="381000"/>
            <a:ext cx="8353927" cy="5952172"/>
          </a:xfrm>
          <a:prstGeom prst="rect">
            <a:avLst/>
          </a:prstGeom>
          <a:noFill/>
        </p:spPr>
      </p:pic>
      <p:pic>
        <p:nvPicPr>
          <p:cNvPr id="3" name="Picture 2"/>
          <p:cNvPicPr>
            <a:picLocks noChangeAspect="1"/>
          </p:cNvPicPr>
          <p:nvPr/>
        </p:nvPicPr>
        <p:blipFill>
          <a:blip r:embed="rId3"/>
          <a:stretch>
            <a:fillRect/>
          </a:stretch>
        </p:blipFill>
        <p:spPr>
          <a:xfrm>
            <a:off x="1600200" y="4876800"/>
            <a:ext cx="5715000" cy="1905000"/>
          </a:xfrm>
          <a:prstGeom prst="rect">
            <a:avLst/>
          </a:prstGeom>
        </p:spPr>
      </p:pic>
      <p:cxnSp>
        <p:nvCxnSpPr>
          <p:cNvPr id="5" name="Straight Arrow Connector 4"/>
          <p:cNvCxnSpPr/>
          <p:nvPr/>
        </p:nvCxnSpPr>
        <p:spPr>
          <a:xfrm flipH="1">
            <a:off x="8763000" y="2971800"/>
            <a:ext cx="838200" cy="3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067801" y="2325469"/>
            <a:ext cx="1632437" cy="646331"/>
          </a:xfrm>
          <a:prstGeom prst="rect">
            <a:avLst/>
          </a:prstGeom>
          <a:noFill/>
        </p:spPr>
        <p:txBody>
          <a:bodyPr wrap="square" rtlCol="0">
            <a:spAutoFit/>
          </a:bodyPr>
          <a:lstStyle/>
          <a:p>
            <a:r>
              <a:rPr lang="en-GB" b="1" dirty="0">
                <a:solidFill>
                  <a:srgbClr val="FF0000"/>
                </a:solidFill>
              </a:rPr>
              <a:t>JVM is the Interpreter</a:t>
            </a:r>
          </a:p>
        </p:txBody>
      </p:sp>
      <p:cxnSp>
        <p:nvCxnSpPr>
          <p:cNvPr id="8" name="Straight Arrow Connector 7"/>
          <p:cNvCxnSpPr>
            <a:stCxn id="9" idx="1"/>
          </p:cNvCxnSpPr>
          <p:nvPr/>
        </p:nvCxnSpPr>
        <p:spPr>
          <a:xfrm flipH="1" flipV="1">
            <a:off x="9680331" y="3815862"/>
            <a:ext cx="614614" cy="1902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294945" y="3682989"/>
            <a:ext cx="1632437" cy="646331"/>
          </a:xfrm>
          <a:prstGeom prst="rect">
            <a:avLst/>
          </a:prstGeom>
          <a:noFill/>
        </p:spPr>
        <p:txBody>
          <a:bodyPr wrap="square" rtlCol="0">
            <a:spAutoFit/>
          </a:bodyPr>
          <a:lstStyle/>
          <a:p>
            <a:r>
              <a:rPr lang="en-GB" b="1" dirty="0">
                <a:solidFill>
                  <a:srgbClr val="FF0000"/>
                </a:solidFill>
              </a:rPr>
              <a:t>Into machine code</a:t>
            </a:r>
          </a:p>
        </p:txBody>
      </p:sp>
    </p:spTree>
    <p:extLst>
      <p:ext uri="{BB962C8B-B14F-4D97-AF65-F5344CB8AC3E}">
        <p14:creationId xmlns:p14="http://schemas.microsoft.com/office/powerpoint/2010/main" val="2395496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 Comparison</a:t>
            </a:r>
          </a:p>
        </p:txBody>
      </p:sp>
      <p:sp>
        <p:nvSpPr>
          <p:cNvPr id="3" name="Content Placeholder 2"/>
          <p:cNvSpPr>
            <a:spLocks noGrp="1"/>
          </p:cNvSpPr>
          <p:nvPr>
            <p:ph idx="1"/>
          </p:nvPr>
        </p:nvSpPr>
        <p:spPr/>
        <p:txBody>
          <a:bodyPr/>
          <a:lstStyle/>
          <a:p>
            <a:endParaRPr lang="en-GB" dirty="0"/>
          </a:p>
        </p:txBody>
      </p:sp>
      <p:pic>
        <p:nvPicPr>
          <p:cNvPr id="5" name="Picture 6" descr="Compu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0677" y="2288667"/>
            <a:ext cx="33623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017477" y="3050667"/>
            <a:ext cx="1524000" cy="14478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Compiler</a:t>
            </a:r>
          </a:p>
        </p:txBody>
      </p:sp>
      <p:sp>
        <p:nvSpPr>
          <p:cNvPr id="7" name="Oval 6"/>
          <p:cNvSpPr/>
          <p:nvPr/>
        </p:nvSpPr>
        <p:spPr>
          <a:xfrm>
            <a:off x="2447192" y="5308092"/>
            <a:ext cx="1905000" cy="1143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C Program</a:t>
            </a:r>
          </a:p>
        </p:txBody>
      </p:sp>
      <p:sp>
        <p:nvSpPr>
          <p:cNvPr id="8" name="Oval 7"/>
          <p:cNvSpPr/>
          <p:nvPr/>
        </p:nvSpPr>
        <p:spPr>
          <a:xfrm>
            <a:off x="5855677" y="5336667"/>
            <a:ext cx="1905000" cy="1143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Machine Code</a:t>
            </a:r>
          </a:p>
        </p:txBody>
      </p:sp>
      <p:cxnSp>
        <p:nvCxnSpPr>
          <p:cNvPr id="9" name="Straight Arrow Connector 8"/>
          <p:cNvCxnSpPr>
            <a:cxnSpLocks noChangeShapeType="1"/>
          </p:cNvCxnSpPr>
          <p:nvPr/>
        </p:nvCxnSpPr>
        <p:spPr bwMode="auto">
          <a:xfrm>
            <a:off x="1647333" y="4727067"/>
            <a:ext cx="762000" cy="609600"/>
          </a:xfrm>
          <a:prstGeom prst="straightConnector1">
            <a:avLst/>
          </a:prstGeom>
          <a:noFill/>
          <a:ln w="762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V="1">
            <a:off x="4560277" y="4727067"/>
            <a:ext cx="685800" cy="533400"/>
          </a:xfrm>
          <a:prstGeom prst="straightConnector1">
            <a:avLst/>
          </a:prstGeom>
          <a:noFill/>
          <a:ln w="762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a:off x="6008077" y="4650867"/>
            <a:ext cx="685800" cy="609600"/>
          </a:xfrm>
          <a:prstGeom prst="straightConnector1">
            <a:avLst/>
          </a:prstGeom>
          <a:noFill/>
          <a:ln w="762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flipV="1">
            <a:off x="8065477" y="5336667"/>
            <a:ext cx="685800" cy="533400"/>
          </a:xfrm>
          <a:prstGeom prst="straightConnector1">
            <a:avLst/>
          </a:prstGeom>
          <a:noFill/>
          <a:ln w="762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13" name="Rectangle 12"/>
          <p:cNvSpPr/>
          <p:nvPr/>
        </p:nvSpPr>
        <p:spPr>
          <a:xfrm>
            <a:off x="489678" y="3050667"/>
            <a:ext cx="1524000" cy="14478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Source code</a:t>
            </a:r>
          </a:p>
        </p:txBody>
      </p:sp>
    </p:spTree>
    <p:extLst>
      <p:ext uri="{BB962C8B-B14F-4D97-AF65-F5344CB8AC3E}">
        <p14:creationId xmlns:p14="http://schemas.microsoft.com/office/powerpoint/2010/main" val="3523781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Java Is Interpreted continued</a:t>
            </a:r>
          </a:p>
        </p:txBody>
      </p:sp>
      <p:sp>
        <p:nvSpPr>
          <p:cNvPr id="3" name="Content Placeholder 2"/>
          <p:cNvSpPr>
            <a:spLocks noGrp="1"/>
          </p:cNvSpPr>
          <p:nvPr>
            <p:ph idx="1"/>
          </p:nvPr>
        </p:nvSpPr>
        <p:spPr>
          <a:xfrm>
            <a:off x="1251678" y="2098636"/>
            <a:ext cx="4968819" cy="4437392"/>
          </a:xfrm>
        </p:spPr>
        <p:txBody>
          <a:bodyPr>
            <a:normAutofit lnSpcReduction="10000"/>
          </a:bodyPr>
          <a:lstStyle/>
          <a:p>
            <a:r>
              <a:rPr lang="en-US" sz="2400" dirty="0"/>
              <a:t>Translate programs in a high-level language to </a:t>
            </a:r>
            <a:r>
              <a:rPr lang="en-US" sz="2400" b="1" dirty="0"/>
              <a:t>machine code</a:t>
            </a:r>
            <a:r>
              <a:rPr lang="en-US" sz="2400" dirty="0"/>
              <a:t>. </a:t>
            </a:r>
          </a:p>
          <a:p>
            <a:r>
              <a:rPr lang="en-US" sz="2400" dirty="0"/>
              <a:t>The code </a:t>
            </a:r>
            <a:r>
              <a:rPr lang="en-US" sz="2400" b="1" dirty="0"/>
              <a:t>can only run on the native machine</a:t>
            </a:r>
            <a:r>
              <a:rPr lang="en-US" sz="2400" dirty="0"/>
              <a:t>. If you run the program on other machines, it has to be recompiled on the native machine. </a:t>
            </a:r>
          </a:p>
          <a:p>
            <a:r>
              <a:rPr lang="en-US" sz="2400" dirty="0"/>
              <a:t>For instance, if you compile a C++ program in Windows, the executable code generated by the compiler can only run on the Windows platform. </a:t>
            </a:r>
          </a:p>
        </p:txBody>
      </p:sp>
      <p:sp>
        <p:nvSpPr>
          <p:cNvPr id="5" name="Content Placeholder 2">
            <a:extLst>
              <a:ext uri="{FF2B5EF4-FFF2-40B4-BE49-F238E27FC236}">
                <a16:creationId xmlns:a16="http://schemas.microsoft.com/office/drawing/2014/main" id="{B072014F-45C2-459C-B0A6-60FB04E7579F}"/>
              </a:ext>
            </a:extLst>
          </p:cNvPr>
          <p:cNvSpPr txBox="1">
            <a:spLocks/>
          </p:cNvSpPr>
          <p:nvPr/>
        </p:nvSpPr>
        <p:spPr>
          <a:xfrm>
            <a:off x="6516990" y="2098636"/>
            <a:ext cx="4968819" cy="485335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400" dirty="0"/>
              <a:t>You compile the source code once, and the </a:t>
            </a:r>
            <a:r>
              <a:rPr lang="en-US" sz="2400" b="1" dirty="0"/>
              <a:t>bytecode</a:t>
            </a:r>
            <a:r>
              <a:rPr lang="en-US" sz="2400" dirty="0"/>
              <a:t> generated by a Java compiler can run on any platform with a Java interpreter(JVM).</a:t>
            </a:r>
          </a:p>
          <a:p>
            <a:r>
              <a:rPr lang="en-US" sz="2400" dirty="0"/>
              <a:t> The Java interpreter (JVM). translates the bytecode into the machine language of the target machine. </a:t>
            </a:r>
            <a:endParaRPr lang="en-GB" sz="2400" dirty="0"/>
          </a:p>
        </p:txBody>
      </p:sp>
      <p:sp>
        <p:nvSpPr>
          <p:cNvPr id="4" name="Rectangle 3">
            <a:extLst>
              <a:ext uri="{FF2B5EF4-FFF2-40B4-BE49-F238E27FC236}">
                <a16:creationId xmlns:a16="http://schemas.microsoft.com/office/drawing/2014/main" id="{32119724-C1F7-4EA2-A90F-89883046CBC2}"/>
              </a:ext>
            </a:extLst>
          </p:cNvPr>
          <p:cNvSpPr/>
          <p:nvPr/>
        </p:nvSpPr>
        <p:spPr>
          <a:xfrm>
            <a:off x="1251678" y="1412852"/>
            <a:ext cx="3709670" cy="461665"/>
          </a:xfrm>
          <a:prstGeom prst="rect">
            <a:avLst/>
          </a:prstGeom>
        </p:spPr>
        <p:txBody>
          <a:bodyPr wrap="none">
            <a:spAutoFit/>
          </a:bodyPr>
          <a:lstStyle/>
          <a:p>
            <a:r>
              <a:rPr lang="en-US" sz="2400" b="1" u="sng" dirty="0"/>
              <a:t>C++ and most compilers</a:t>
            </a:r>
            <a:endParaRPr lang="en-GB" b="1" u="sng" dirty="0"/>
          </a:p>
        </p:txBody>
      </p:sp>
      <p:sp>
        <p:nvSpPr>
          <p:cNvPr id="7" name="Rectangle 6">
            <a:extLst>
              <a:ext uri="{FF2B5EF4-FFF2-40B4-BE49-F238E27FC236}">
                <a16:creationId xmlns:a16="http://schemas.microsoft.com/office/drawing/2014/main" id="{A3BF36A9-BC34-4D21-B37A-EB86BCB3B8BB}"/>
              </a:ext>
            </a:extLst>
          </p:cNvPr>
          <p:cNvSpPr/>
          <p:nvPr/>
        </p:nvSpPr>
        <p:spPr>
          <a:xfrm>
            <a:off x="6516990" y="1412851"/>
            <a:ext cx="760529" cy="461665"/>
          </a:xfrm>
          <a:prstGeom prst="rect">
            <a:avLst/>
          </a:prstGeom>
        </p:spPr>
        <p:txBody>
          <a:bodyPr wrap="none">
            <a:spAutoFit/>
          </a:bodyPr>
          <a:lstStyle/>
          <a:p>
            <a:r>
              <a:rPr lang="en-US" sz="2400" b="1" u="sng" dirty="0"/>
              <a:t>Java</a:t>
            </a:r>
            <a:endParaRPr lang="en-GB" b="1" u="sng" dirty="0"/>
          </a:p>
        </p:txBody>
      </p:sp>
    </p:spTree>
    <p:extLst>
      <p:ext uri="{BB962C8B-B14F-4D97-AF65-F5344CB8AC3E}">
        <p14:creationId xmlns:p14="http://schemas.microsoft.com/office/powerpoint/2010/main" val="2994815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Multiplatform or Architecture-Neutral</a:t>
            </a:r>
          </a:p>
        </p:txBody>
      </p:sp>
      <p:sp>
        <p:nvSpPr>
          <p:cNvPr id="3" name="Content Placeholder 2"/>
          <p:cNvSpPr>
            <a:spLocks noGrp="1"/>
          </p:cNvSpPr>
          <p:nvPr>
            <p:ph idx="1"/>
          </p:nvPr>
        </p:nvSpPr>
        <p:spPr/>
        <p:txBody>
          <a:bodyPr>
            <a:noAutofit/>
          </a:bodyPr>
          <a:lstStyle/>
          <a:p>
            <a:r>
              <a:rPr lang="en-GB" sz="2800" dirty="0"/>
              <a:t>Java is called a </a:t>
            </a:r>
            <a:r>
              <a:rPr lang="en-GB" sz="2800" b="1" dirty="0"/>
              <a:t>write once run anywhere </a:t>
            </a:r>
            <a:r>
              <a:rPr lang="en-GB" sz="2800" dirty="0"/>
              <a:t>programming language. </a:t>
            </a:r>
            <a:r>
              <a:rPr lang="en-GB" sz="2800" b="1" dirty="0"/>
              <a:t>JVM makes this possible</a:t>
            </a:r>
            <a:r>
              <a:rPr lang="en-GB" sz="2800" dirty="0"/>
              <a:t>.</a:t>
            </a:r>
          </a:p>
          <a:p>
            <a:r>
              <a:rPr lang="en-GB" sz="2800" dirty="0"/>
              <a:t>Your Java program can run on any platform as long as the interpreter is installed</a:t>
            </a:r>
          </a:p>
          <a:p>
            <a:r>
              <a:rPr lang="en-GB" sz="2800" dirty="0"/>
              <a:t>Java programs can be standalone or run in web browsers(Applets)</a:t>
            </a:r>
          </a:p>
          <a:p>
            <a:r>
              <a:rPr lang="en-US" sz="2800" dirty="0"/>
              <a:t>Software vendors usually develop multiple versions of the same product to run on different platforms. </a:t>
            </a:r>
            <a:r>
              <a:rPr lang="en-US" sz="2800" b="1" dirty="0"/>
              <a:t>With Java they only need to develop their software once.</a:t>
            </a:r>
          </a:p>
        </p:txBody>
      </p:sp>
    </p:spTree>
    <p:extLst>
      <p:ext uri="{BB962C8B-B14F-4D97-AF65-F5344CB8AC3E}">
        <p14:creationId xmlns:p14="http://schemas.microsoft.com/office/powerpoint/2010/main" val="2562752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Performance</a:t>
            </a:r>
          </a:p>
        </p:txBody>
      </p:sp>
      <p:sp>
        <p:nvSpPr>
          <p:cNvPr id="3" name="Content Placeholder 2"/>
          <p:cNvSpPr>
            <a:spLocks noGrp="1"/>
          </p:cNvSpPr>
          <p:nvPr>
            <p:ph idx="1"/>
          </p:nvPr>
        </p:nvSpPr>
        <p:spPr>
          <a:xfrm>
            <a:off x="1251678" y="1644162"/>
            <a:ext cx="10178322" cy="4589583"/>
          </a:xfrm>
        </p:spPr>
        <p:txBody>
          <a:bodyPr>
            <a:noAutofit/>
          </a:bodyPr>
          <a:lstStyle/>
          <a:p>
            <a:r>
              <a:rPr lang="en-US" sz="2800" dirty="0"/>
              <a:t>This is criticized by some</a:t>
            </a:r>
          </a:p>
          <a:p>
            <a:r>
              <a:rPr lang="en-US" sz="2800" dirty="0"/>
              <a:t>The execution of the bytecode is never as fast as it would be with a </a:t>
            </a:r>
            <a:r>
              <a:rPr lang="en-US" sz="2800" dirty="0" smtClean="0"/>
              <a:t>purely compiled </a:t>
            </a:r>
            <a:r>
              <a:rPr lang="en-US" sz="2800" dirty="0"/>
              <a:t>language, such as C++. </a:t>
            </a:r>
          </a:p>
          <a:p>
            <a:r>
              <a:rPr lang="en-US" sz="2800" dirty="0"/>
              <a:t>Because Java is interpreted, the bytecode is not directly executed by the system, but is run through the interpreter.</a:t>
            </a:r>
          </a:p>
          <a:p>
            <a:r>
              <a:rPr lang="en-US" sz="2800" dirty="0"/>
              <a:t>This is less of an issue with improvements to CPU’s and for most applications will not be noticeable.</a:t>
            </a:r>
            <a:endParaRPr lang="en-GB" sz="2800" dirty="0"/>
          </a:p>
        </p:txBody>
      </p:sp>
    </p:spTree>
    <p:extLst>
      <p:ext uri="{BB962C8B-B14F-4D97-AF65-F5344CB8AC3E}">
        <p14:creationId xmlns:p14="http://schemas.microsoft.com/office/powerpoint/2010/main" val="3748985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Aims</a:t>
            </a:r>
          </a:p>
        </p:txBody>
      </p:sp>
      <p:sp>
        <p:nvSpPr>
          <p:cNvPr id="3" name="Content Placeholder 2"/>
          <p:cNvSpPr>
            <a:spLocks noGrp="1"/>
          </p:cNvSpPr>
          <p:nvPr>
            <p:ph idx="1"/>
          </p:nvPr>
        </p:nvSpPr>
        <p:spPr/>
        <p:txBody>
          <a:bodyPr/>
          <a:lstStyle/>
          <a:p>
            <a:r>
              <a:rPr lang="en-GB" sz="4000" dirty="0" smtClean="0"/>
              <a:t>Look at the command line and arguments</a:t>
            </a:r>
          </a:p>
          <a:p>
            <a:r>
              <a:rPr lang="en-GB" sz="4000" dirty="0" smtClean="0"/>
              <a:t>Discuss </a:t>
            </a:r>
            <a:r>
              <a:rPr lang="en-GB" sz="4000" dirty="0"/>
              <a:t>characteristics of </a:t>
            </a:r>
            <a:r>
              <a:rPr lang="en-GB" sz="4000" dirty="0" smtClean="0"/>
              <a:t>Java</a:t>
            </a:r>
          </a:p>
          <a:p>
            <a:r>
              <a:rPr lang="en-GB" sz="4000" dirty="0" smtClean="0"/>
              <a:t>Understand and use arrays in our code  </a:t>
            </a:r>
            <a:endParaRPr lang="en-GB" sz="4000" dirty="0"/>
          </a:p>
          <a:p>
            <a:r>
              <a:rPr lang="en-GB" sz="4000" dirty="0"/>
              <a:t>Launch Assignment 1</a:t>
            </a:r>
          </a:p>
          <a:p>
            <a:endParaRPr lang="en-GB" dirty="0"/>
          </a:p>
          <a:p>
            <a:endParaRPr lang="en-GB" dirty="0"/>
          </a:p>
        </p:txBody>
      </p:sp>
    </p:spTree>
    <p:extLst>
      <p:ext uri="{BB962C8B-B14F-4D97-AF65-F5344CB8AC3E}">
        <p14:creationId xmlns:p14="http://schemas.microsoft.com/office/powerpoint/2010/main" val="1504457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Performance – Just in time</a:t>
            </a:r>
          </a:p>
        </p:txBody>
      </p:sp>
      <p:sp>
        <p:nvSpPr>
          <p:cNvPr id="3" name="Content Placeholder 2"/>
          <p:cNvSpPr>
            <a:spLocks noGrp="1"/>
          </p:cNvSpPr>
          <p:nvPr>
            <p:ph idx="1"/>
          </p:nvPr>
        </p:nvSpPr>
        <p:spPr/>
        <p:txBody>
          <a:bodyPr/>
          <a:lstStyle/>
          <a:p>
            <a:r>
              <a:rPr lang="en-US" dirty="0"/>
              <a:t>To improve speed issues </a:t>
            </a:r>
            <a:r>
              <a:rPr lang="en-US" b="1" dirty="0"/>
              <a:t>Oracle</a:t>
            </a:r>
            <a:r>
              <a:rPr lang="en-US" dirty="0"/>
              <a:t> developed their </a:t>
            </a:r>
            <a:r>
              <a:rPr lang="en-US" b="1" dirty="0"/>
              <a:t>JIT(</a:t>
            </a:r>
            <a:r>
              <a:rPr lang="en-GB" b="1" dirty="0"/>
              <a:t>Just-in-time</a:t>
            </a:r>
            <a:r>
              <a:rPr lang="en-US" b="1" dirty="0"/>
              <a:t>) </a:t>
            </a:r>
            <a:r>
              <a:rPr lang="en-US" dirty="0"/>
              <a:t>compiler</a:t>
            </a:r>
          </a:p>
          <a:p>
            <a:r>
              <a:rPr lang="en-US" dirty="0"/>
              <a:t>JIT compiler runs </a:t>
            </a:r>
            <a:r>
              <a:rPr lang="en-US" b="1" dirty="0"/>
              <a:t>after</a:t>
            </a:r>
            <a:r>
              <a:rPr lang="en-US" dirty="0"/>
              <a:t> the program has started and compiles the code (usually bytecode or some kind of  VM instructions) on the fly (or just-in-time, as it's called) into a form that's usually faster, typically the host CPU's native instruction set(</a:t>
            </a:r>
            <a:r>
              <a:rPr lang="en-GB" dirty="0"/>
              <a:t>native machine code</a:t>
            </a:r>
            <a:r>
              <a:rPr lang="en-US" dirty="0"/>
              <a:t>).</a:t>
            </a:r>
          </a:p>
          <a:p>
            <a:endParaRPr lang="en-GB" dirty="0"/>
          </a:p>
        </p:txBody>
      </p:sp>
      <p:pic>
        <p:nvPicPr>
          <p:cNvPr id="4" name="Picture 3"/>
          <p:cNvPicPr>
            <a:picLocks noChangeAspect="1"/>
          </p:cNvPicPr>
          <p:nvPr/>
        </p:nvPicPr>
        <p:blipFill>
          <a:blip r:embed="rId2"/>
          <a:stretch>
            <a:fillRect/>
          </a:stretch>
        </p:blipFill>
        <p:spPr>
          <a:xfrm>
            <a:off x="7720380" y="3894677"/>
            <a:ext cx="3340344" cy="2783620"/>
          </a:xfrm>
          <a:prstGeom prst="rect">
            <a:avLst/>
          </a:prstGeom>
        </p:spPr>
      </p:pic>
      <p:pic>
        <p:nvPicPr>
          <p:cNvPr id="5" name="Picture 4"/>
          <p:cNvPicPr>
            <a:picLocks noChangeAspect="1"/>
          </p:cNvPicPr>
          <p:nvPr/>
        </p:nvPicPr>
        <p:blipFill>
          <a:blip r:embed="rId3"/>
          <a:stretch>
            <a:fillRect/>
          </a:stretch>
        </p:blipFill>
        <p:spPr>
          <a:xfrm>
            <a:off x="2124808" y="4325500"/>
            <a:ext cx="2895600" cy="2276475"/>
          </a:xfrm>
          <a:prstGeom prst="rect">
            <a:avLst/>
          </a:prstGeom>
        </p:spPr>
      </p:pic>
    </p:spTree>
    <p:extLst>
      <p:ext uri="{BB962C8B-B14F-4D97-AF65-F5344CB8AC3E}">
        <p14:creationId xmlns:p14="http://schemas.microsoft.com/office/powerpoint/2010/main" val="1851080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78" y="1089596"/>
            <a:ext cx="11078306" cy="4394988"/>
          </a:xfrm>
        </p:spPr>
        <p:txBody>
          <a:bodyPr/>
          <a:lstStyle/>
          <a:p>
            <a:r>
              <a:rPr lang="en-GB" dirty="0"/>
              <a:t>Characteristics</a:t>
            </a:r>
          </a:p>
        </p:txBody>
      </p:sp>
      <p:sp>
        <p:nvSpPr>
          <p:cNvPr id="3" name="Subtitle 2"/>
          <p:cNvSpPr>
            <a:spLocks noGrp="1"/>
          </p:cNvSpPr>
          <p:nvPr>
            <p:ph type="subTitle" idx="1"/>
          </p:nvPr>
        </p:nvSpPr>
        <p:spPr/>
        <p:txBody>
          <a:bodyPr/>
          <a:lstStyle/>
          <a:p>
            <a:r>
              <a:rPr lang="en-GB" dirty="0"/>
              <a:t>Part 2</a:t>
            </a:r>
          </a:p>
        </p:txBody>
      </p:sp>
    </p:spTree>
    <p:extLst>
      <p:ext uri="{BB962C8B-B14F-4D97-AF65-F5344CB8AC3E}">
        <p14:creationId xmlns:p14="http://schemas.microsoft.com/office/powerpoint/2010/main" val="1725826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Java class library</a:t>
            </a:r>
          </a:p>
        </p:txBody>
      </p:sp>
      <p:sp>
        <p:nvSpPr>
          <p:cNvPr id="3" name="Content Placeholder 2"/>
          <p:cNvSpPr>
            <a:spLocks noGrp="1"/>
          </p:cNvSpPr>
          <p:nvPr>
            <p:ph idx="1"/>
          </p:nvPr>
        </p:nvSpPr>
        <p:spPr>
          <a:xfrm>
            <a:off x="1251678" y="1573823"/>
            <a:ext cx="10178322" cy="4651131"/>
          </a:xfrm>
        </p:spPr>
        <p:txBody>
          <a:bodyPr>
            <a:normAutofit/>
          </a:bodyPr>
          <a:lstStyle/>
          <a:p>
            <a:r>
              <a:rPr lang="en-US" dirty="0"/>
              <a:t>The </a:t>
            </a:r>
            <a:r>
              <a:rPr lang="en-US" b="1" dirty="0"/>
              <a:t>Java Class Library</a:t>
            </a:r>
            <a:r>
              <a:rPr lang="en-US" dirty="0"/>
              <a:t> (</a:t>
            </a:r>
            <a:r>
              <a:rPr lang="en-US" b="1" dirty="0"/>
              <a:t>JCL</a:t>
            </a:r>
            <a:r>
              <a:rPr lang="en-US" dirty="0"/>
              <a:t>) is a set of dynamically loadable libraries that Java applications can call at run time. Popular libraries include:</a:t>
            </a:r>
          </a:p>
          <a:p>
            <a:endParaRPr lang="en-US" dirty="0"/>
          </a:p>
          <a:p>
            <a:r>
              <a:rPr lang="en-US" b="1" dirty="0"/>
              <a:t>Text: </a:t>
            </a:r>
            <a:r>
              <a:rPr lang="en-US" dirty="0" err="1"/>
              <a:t>java.text</a:t>
            </a:r>
            <a:r>
              <a:rPr lang="en-US" dirty="0"/>
              <a:t> deals with text, dates, numbers, and messages.</a:t>
            </a:r>
          </a:p>
          <a:p>
            <a:r>
              <a:rPr lang="en-US" b="1" dirty="0"/>
              <a:t>Image package: </a:t>
            </a:r>
            <a:r>
              <a:rPr lang="en-US" dirty="0" err="1"/>
              <a:t>java.awt.image</a:t>
            </a:r>
            <a:r>
              <a:rPr lang="en-US" dirty="0"/>
              <a:t> and </a:t>
            </a:r>
            <a:r>
              <a:rPr lang="en-US" dirty="0" err="1"/>
              <a:t>javax.imageio</a:t>
            </a:r>
            <a:r>
              <a:rPr lang="en-US" dirty="0"/>
              <a:t> provide APIs to write, read, and modify images.</a:t>
            </a:r>
          </a:p>
          <a:p>
            <a:r>
              <a:rPr lang="en-US" b="1" dirty="0"/>
              <a:t>Applets: </a:t>
            </a:r>
            <a:r>
              <a:rPr lang="en-US" dirty="0" err="1"/>
              <a:t>java.applet</a:t>
            </a:r>
            <a:r>
              <a:rPr lang="en-US" dirty="0"/>
              <a:t> allows applications to be downloaded over a network and run within a guarded sandbox</a:t>
            </a:r>
          </a:p>
          <a:p>
            <a:r>
              <a:rPr lang="en-US" b="1" dirty="0"/>
              <a:t>GUI and 2D Graphics: </a:t>
            </a:r>
            <a:r>
              <a:rPr lang="en-US" dirty="0"/>
              <a:t>the AWT package (</a:t>
            </a:r>
            <a:r>
              <a:rPr lang="en-US" dirty="0" err="1"/>
              <a:t>java.awt</a:t>
            </a:r>
            <a:r>
              <a:rPr lang="en-US" dirty="0"/>
              <a:t>) and Swing package (</a:t>
            </a:r>
            <a:r>
              <a:rPr lang="en-US" dirty="0" err="1"/>
              <a:t>javax.swing</a:t>
            </a:r>
            <a:r>
              <a:rPr lang="en-US" dirty="0"/>
              <a:t>) provide basic GUI operations and binds to the underlying native system. It also contains the 2D Graphics API. </a:t>
            </a:r>
          </a:p>
          <a:p>
            <a:r>
              <a:rPr lang="en-GB" b="1" dirty="0"/>
              <a:t>User input: </a:t>
            </a:r>
            <a:r>
              <a:rPr lang="en-GB" dirty="0" err="1"/>
              <a:t>java.util.Scanner</a:t>
            </a:r>
            <a:r>
              <a:rPr lang="en-GB" dirty="0"/>
              <a:t> allows for program users to enter data</a:t>
            </a:r>
          </a:p>
        </p:txBody>
      </p:sp>
      <p:sp>
        <p:nvSpPr>
          <p:cNvPr id="6" name="Rectangle 5"/>
          <p:cNvSpPr/>
          <p:nvPr/>
        </p:nvSpPr>
        <p:spPr>
          <a:xfrm>
            <a:off x="6877668" y="6391980"/>
            <a:ext cx="4925387" cy="369332"/>
          </a:xfrm>
          <a:prstGeom prst="rect">
            <a:avLst/>
          </a:prstGeom>
        </p:spPr>
        <p:txBody>
          <a:bodyPr wrap="none">
            <a:spAutoFit/>
          </a:bodyPr>
          <a:lstStyle/>
          <a:p>
            <a:r>
              <a:rPr lang="en-GB" u="sng" dirty="0"/>
              <a:t>http://docs.oracle.com/javase/7/docs/api/index.html</a:t>
            </a:r>
          </a:p>
        </p:txBody>
      </p:sp>
    </p:spTree>
    <p:extLst>
      <p:ext uri="{BB962C8B-B14F-4D97-AF65-F5344CB8AC3E}">
        <p14:creationId xmlns:p14="http://schemas.microsoft.com/office/powerpoint/2010/main" val="431865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Java Is (Relatively) Simple</a:t>
            </a:r>
          </a:p>
        </p:txBody>
      </p:sp>
      <p:sp>
        <p:nvSpPr>
          <p:cNvPr id="3" name="Content Placeholder 2"/>
          <p:cNvSpPr>
            <a:spLocks noGrp="1"/>
          </p:cNvSpPr>
          <p:nvPr>
            <p:ph idx="1"/>
          </p:nvPr>
        </p:nvSpPr>
        <p:spPr/>
        <p:txBody>
          <a:bodyPr>
            <a:noAutofit/>
          </a:bodyPr>
          <a:lstStyle/>
          <a:p>
            <a:r>
              <a:rPr lang="en-US" sz="2800" dirty="0"/>
              <a:t>No language is simple, but Java is a bit easier than the popular object-oriented programming language C++, </a:t>
            </a:r>
          </a:p>
          <a:p>
            <a:r>
              <a:rPr lang="en-US" sz="2800" dirty="0"/>
              <a:t>Java is partially modeled on C++, but greatly simplified and improved. </a:t>
            </a:r>
          </a:p>
          <a:p>
            <a:r>
              <a:rPr lang="en-US" sz="2800" dirty="0"/>
              <a:t>Java uses </a:t>
            </a:r>
            <a:r>
              <a:rPr lang="en-US" sz="2800" b="1" dirty="0"/>
              <a:t>automatic memory allocation </a:t>
            </a:r>
            <a:r>
              <a:rPr lang="en-US" sz="2800" dirty="0"/>
              <a:t>and </a:t>
            </a:r>
            <a:r>
              <a:rPr lang="en-US" sz="2800" b="1" dirty="0"/>
              <a:t>garbage collection</a:t>
            </a:r>
            <a:r>
              <a:rPr lang="en-US" sz="2800" dirty="0"/>
              <a:t>(Removes unused objects), whereas C++ and C requires the programmer to allocate memory and collect garbage.</a:t>
            </a:r>
          </a:p>
          <a:p>
            <a:r>
              <a:rPr lang="en-US" sz="2800" b="1" dirty="0"/>
              <a:t>Clean syntax</a:t>
            </a:r>
            <a:r>
              <a:rPr lang="en-US" sz="2800" dirty="0"/>
              <a:t> makes Java programs easy to write and read.</a:t>
            </a:r>
            <a:endParaRPr lang="en-GB" sz="2800" dirty="0"/>
          </a:p>
        </p:txBody>
      </p:sp>
    </p:spTree>
    <p:extLst>
      <p:ext uri="{BB962C8B-B14F-4D97-AF65-F5344CB8AC3E}">
        <p14:creationId xmlns:p14="http://schemas.microsoft.com/office/powerpoint/2010/main" val="2315859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B911-F37B-4FD3-B463-E0E2485E93AF}"/>
              </a:ext>
            </a:extLst>
          </p:cNvPr>
          <p:cNvSpPr>
            <a:spLocks noGrp="1"/>
          </p:cNvSpPr>
          <p:nvPr>
            <p:ph type="title"/>
          </p:nvPr>
        </p:nvSpPr>
        <p:spPr/>
        <p:txBody>
          <a:bodyPr/>
          <a:lstStyle/>
          <a:p>
            <a:r>
              <a:rPr lang="en-GB" dirty="0"/>
              <a:t>Error handling – Compile errors</a:t>
            </a:r>
          </a:p>
        </p:txBody>
      </p:sp>
      <p:sp>
        <p:nvSpPr>
          <p:cNvPr id="3" name="Content Placeholder 2">
            <a:extLst>
              <a:ext uri="{FF2B5EF4-FFF2-40B4-BE49-F238E27FC236}">
                <a16:creationId xmlns:a16="http://schemas.microsoft.com/office/drawing/2014/main" id="{5B29BB66-8734-4A65-BAEC-3B9B765A2E0E}"/>
              </a:ext>
            </a:extLst>
          </p:cNvPr>
          <p:cNvSpPr>
            <a:spLocks noGrp="1"/>
          </p:cNvSpPr>
          <p:nvPr>
            <p:ph idx="1"/>
          </p:nvPr>
        </p:nvSpPr>
        <p:spPr/>
        <p:txBody>
          <a:bodyPr/>
          <a:lstStyle/>
          <a:p>
            <a:r>
              <a:rPr lang="en-GB" dirty="0"/>
              <a:t>Errors often happen creating software</a:t>
            </a:r>
          </a:p>
          <a:p>
            <a:r>
              <a:rPr lang="en-GB" dirty="0"/>
              <a:t>Java checks your code when compiling to make sure you are using the correct </a:t>
            </a:r>
            <a:r>
              <a:rPr lang="en-GB" b="1" dirty="0"/>
              <a:t>syntax</a:t>
            </a:r>
            <a:r>
              <a:rPr lang="en-GB" dirty="0"/>
              <a:t>.</a:t>
            </a:r>
          </a:p>
          <a:p>
            <a:r>
              <a:rPr lang="en-GB" dirty="0"/>
              <a:t>IDE(Integrated Developer Environments) such as </a:t>
            </a:r>
            <a:r>
              <a:rPr lang="en-GB" dirty="0" err="1"/>
              <a:t>Netbeans</a:t>
            </a:r>
            <a:r>
              <a:rPr lang="en-GB" dirty="0"/>
              <a:t> also do this in real time as you write your code.</a:t>
            </a:r>
          </a:p>
        </p:txBody>
      </p:sp>
      <p:pic>
        <p:nvPicPr>
          <p:cNvPr id="2050" name="Picture 2" descr="Image result for erros netbeans">
            <a:extLst>
              <a:ext uri="{FF2B5EF4-FFF2-40B4-BE49-F238E27FC236}">
                <a16:creationId xmlns:a16="http://schemas.microsoft.com/office/drawing/2014/main" id="{C1C80EC8-1772-4FCA-B493-97BEECD4F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715" y="3802926"/>
            <a:ext cx="6972607" cy="248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111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8E74-BCD2-497E-A762-842E42E858C1}"/>
              </a:ext>
            </a:extLst>
          </p:cNvPr>
          <p:cNvSpPr>
            <a:spLocks noGrp="1"/>
          </p:cNvSpPr>
          <p:nvPr>
            <p:ph type="title"/>
          </p:nvPr>
        </p:nvSpPr>
        <p:spPr/>
        <p:txBody>
          <a:bodyPr/>
          <a:lstStyle/>
          <a:p>
            <a:r>
              <a:rPr lang="en-GB" dirty="0"/>
              <a:t>Error handling - Exception Handling</a:t>
            </a:r>
          </a:p>
        </p:txBody>
      </p:sp>
      <p:sp>
        <p:nvSpPr>
          <p:cNvPr id="3" name="Content Placeholder 2">
            <a:extLst>
              <a:ext uri="{FF2B5EF4-FFF2-40B4-BE49-F238E27FC236}">
                <a16:creationId xmlns:a16="http://schemas.microsoft.com/office/drawing/2014/main" id="{8D2C7BB7-93A3-4046-AA04-CF2DD273F7DF}"/>
              </a:ext>
            </a:extLst>
          </p:cNvPr>
          <p:cNvSpPr>
            <a:spLocks noGrp="1"/>
          </p:cNvSpPr>
          <p:nvPr>
            <p:ph idx="1"/>
          </p:nvPr>
        </p:nvSpPr>
        <p:spPr/>
        <p:txBody>
          <a:bodyPr>
            <a:normAutofit/>
          </a:bodyPr>
          <a:lstStyle/>
          <a:p>
            <a:r>
              <a:rPr lang="en-GB" dirty="0"/>
              <a:t>If the error occurs during runtime </a:t>
            </a:r>
            <a:r>
              <a:rPr lang="en-GB" b="1" dirty="0"/>
              <a:t>Exception handling </a:t>
            </a:r>
            <a:r>
              <a:rPr lang="en-GB" dirty="0"/>
              <a:t>can be used in our code. </a:t>
            </a:r>
          </a:p>
          <a:p>
            <a:r>
              <a:rPr lang="en-GB" dirty="0"/>
              <a:t>Such as a user entering an invalid input, the code trying to contact a external system which won’t respond or simply a programming error.  </a:t>
            </a:r>
            <a:r>
              <a:rPr lang="en-GB" b="1" dirty="0"/>
              <a:t>Try-Catch-Finally</a:t>
            </a:r>
            <a:r>
              <a:rPr lang="en-GB" dirty="0"/>
              <a:t> is one example of a exception handling implementation.</a:t>
            </a:r>
          </a:p>
          <a:p>
            <a:endParaRPr lang="en-GB" dirty="0"/>
          </a:p>
          <a:p>
            <a:r>
              <a:rPr lang="en-GB" dirty="0"/>
              <a:t>1</a:t>
            </a:r>
            <a:r>
              <a:rPr lang="en-GB" baseline="30000" dirty="0"/>
              <a:t>st</a:t>
            </a:r>
            <a:r>
              <a:rPr lang="en-GB" dirty="0"/>
              <a:t> a </a:t>
            </a:r>
            <a:r>
              <a:rPr lang="en-GB" b="1" i="1" dirty="0"/>
              <a:t>try</a:t>
            </a:r>
            <a:r>
              <a:rPr lang="en-GB" dirty="0"/>
              <a:t> block that encloses the code section which might throw an exception,</a:t>
            </a:r>
          </a:p>
          <a:p>
            <a:r>
              <a:rPr lang="en-GB" dirty="0"/>
              <a:t>2</a:t>
            </a:r>
            <a:r>
              <a:rPr lang="en-GB" baseline="30000" dirty="0"/>
              <a:t>nd</a:t>
            </a:r>
            <a:r>
              <a:rPr lang="en-GB" dirty="0"/>
              <a:t> one or more </a:t>
            </a:r>
            <a:r>
              <a:rPr lang="en-GB" b="1" i="1" dirty="0"/>
              <a:t>catch</a:t>
            </a:r>
            <a:r>
              <a:rPr lang="en-GB" dirty="0"/>
              <a:t> blocks that handle the exception and</a:t>
            </a:r>
          </a:p>
          <a:p>
            <a:r>
              <a:rPr lang="en-GB" dirty="0"/>
              <a:t>3</a:t>
            </a:r>
            <a:r>
              <a:rPr lang="en-GB" baseline="30000" dirty="0"/>
              <a:t>rd</a:t>
            </a:r>
            <a:r>
              <a:rPr lang="en-GB" dirty="0"/>
              <a:t> a </a:t>
            </a:r>
            <a:r>
              <a:rPr lang="en-GB" b="1" i="1" dirty="0"/>
              <a:t>finally</a:t>
            </a:r>
            <a:r>
              <a:rPr lang="en-GB" dirty="0"/>
              <a:t> block which gets executed after the </a:t>
            </a:r>
            <a:r>
              <a:rPr lang="en-GB" b="1" i="1" dirty="0"/>
              <a:t>try</a:t>
            </a:r>
            <a:r>
              <a:rPr lang="en-GB" dirty="0"/>
              <a:t> block was successfully executed or a thrown exception was handled.</a:t>
            </a:r>
          </a:p>
          <a:p>
            <a:endParaRPr lang="en-GB" dirty="0"/>
          </a:p>
          <a:p>
            <a:endParaRPr lang="en-GB" dirty="0"/>
          </a:p>
        </p:txBody>
      </p:sp>
    </p:spTree>
    <p:extLst>
      <p:ext uri="{BB962C8B-B14F-4D97-AF65-F5344CB8AC3E}">
        <p14:creationId xmlns:p14="http://schemas.microsoft.com/office/powerpoint/2010/main" val="3787151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65DB9-4E8B-49AB-9792-2174A1D635C1}"/>
              </a:ext>
            </a:extLst>
          </p:cNvPr>
          <p:cNvSpPr>
            <a:spLocks noGrp="1"/>
          </p:cNvSpPr>
          <p:nvPr>
            <p:ph type="title"/>
          </p:nvPr>
        </p:nvSpPr>
        <p:spPr/>
        <p:txBody>
          <a:bodyPr/>
          <a:lstStyle/>
          <a:p>
            <a:r>
              <a:rPr lang="en-GB" dirty="0"/>
              <a:t>Syntax – try-catch-final</a:t>
            </a:r>
          </a:p>
        </p:txBody>
      </p:sp>
      <p:sp>
        <p:nvSpPr>
          <p:cNvPr id="3" name="Content Placeholder 2">
            <a:extLst>
              <a:ext uri="{FF2B5EF4-FFF2-40B4-BE49-F238E27FC236}">
                <a16:creationId xmlns:a16="http://schemas.microsoft.com/office/drawing/2014/main" id="{7B5CE78C-1BD2-467C-A575-53FAD6182499}"/>
              </a:ext>
            </a:extLst>
          </p:cNvPr>
          <p:cNvSpPr>
            <a:spLocks noGrp="1"/>
          </p:cNvSpPr>
          <p:nvPr>
            <p:ph idx="1"/>
          </p:nvPr>
        </p:nvSpPr>
        <p:spPr>
          <a:xfrm>
            <a:off x="1251678" y="4456090"/>
            <a:ext cx="10178322" cy="2247364"/>
          </a:xfrm>
        </p:spPr>
        <p:txBody>
          <a:bodyPr>
            <a:normAutofit/>
          </a:bodyPr>
          <a:lstStyle/>
          <a:p>
            <a:r>
              <a:rPr lang="en-GB" dirty="0"/>
              <a:t>Examples of exceptions include a </a:t>
            </a:r>
            <a:r>
              <a:rPr lang="en-GB" dirty="0" err="1"/>
              <a:t>FileNotFoundException</a:t>
            </a:r>
            <a:r>
              <a:rPr lang="en-GB" dirty="0"/>
              <a:t> and </a:t>
            </a:r>
            <a:r>
              <a:rPr lang="en-GB" dirty="0" err="1"/>
              <a:t>IOException</a:t>
            </a:r>
            <a:r>
              <a:rPr lang="en-GB" dirty="0"/>
              <a:t> (Input or output error, could be user entry).</a:t>
            </a:r>
          </a:p>
          <a:p>
            <a:r>
              <a:rPr lang="en-GB" dirty="0"/>
              <a:t>To use exceptions we use “import java.io.*;”</a:t>
            </a:r>
          </a:p>
        </p:txBody>
      </p:sp>
      <p:pic>
        <p:nvPicPr>
          <p:cNvPr id="6" name="Picture 5">
            <a:extLst>
              <a:ext uri="{FF2B5EF4-FFF2-40B4-BE49-F238E27FC236}">
                <a16:creationId xmlns:a16="http://schemas.microsoft.com/office/drawing/2014/main" id="{1546C05B-9BFA-461E-A2F4-742D04FE928C}"/>
              </a:ext>
            </a:extLst>
          </p:cNvPr>
          <p:cNvPicPr>
            <a:picLocks noChangeAspect="1"/>
          </p:cNvPicPr>
          <p:nvPr/>
        </p:nvPicPr>
        <p:blipFill rotWithShape="1">
          <a:blip r:embed="rId2"/>
          <a:srcRect l="19331" t="33333" r="53416" b="54930"/>
          <a:stretch/>
        </p:blipFill>
        <p:spPr>
          <a:xfrm>
            <a:off x="1251678" y="1487511"/>
            <a:ext cx="10446715" cy="2530698"/>
          </a:xfrm>
          <a:prstGeom prst="rect">
            <a:avLst/>
          </a:prstGeom>
        </p:spPr>
      </p:pic>
    </p:spTree>
    <p:extLst>
      <p:ext uri="{BB962C8B-B14F-4D97-AF65-F5344CB8AC3E}">
        <p14:creationId xmlns:p14="http://schemas.microsoft.com/office/powerpoint/2010/main" val="2366356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Object-Oriented</a:t>
            </a:r>
          </a:p>
        </p:txBody>
      </p:sp>
      <p:sp>
        <p:nvSpPr>
          <p:cNvPr id="3" name="Content Placeholder 2"/>
          <p:cNvSpPr>
            <a:spLocks noGrp="1"/>
          </p:cNvSpPr>
          <p:nvPr>
            <p:ph idx="1"/>
          </p:nvPr>
        </p:nvSpPr>
        <p:spPr/>
        <p:txBody>
          <a:bodyPr>
            <a:noAutofit/>
          </a:bodyPr>
          <a:lstStyle/>
          <a:p>
            <a:r>
              <a:rPr lang="en-US" sz="2400" dirty="0"/>
              <a:t>Designed from the start to be object oriented. </a:t>
            </a:r>
          </a:p>
          <a:p>
            <a:r>
              <a:rPr lang="en-US" sz="2400" dirty="0"/>
              <a:t>Object-oriented programming </a:t>
            </a:r>
            <a:r>
              <a:rPr lang="en-US" sz="2400" b="1" dirty="0"/>
              <a:t>models the real world in terms of objects</a:t>
            </a:r>
            <a:r>
              <a:rPr lang="en-US" sz="2400" dirty="0"/>
              <a:t>. Everything in the world can be modeled as an object. </a:t>
            </a:r>
          </a:p>
          <a:p>
            <a:r>
              <a:rPr lang="en-US" sz="2400" dirty="0"/>
              <a:t>A circle is an object, a person is an object, and a Window icon is an object. Even a loan can be perceived as an object. </a:t>
            </a:r>
          </a:p>
          <a:p>
            <a:r>
              <a:rPr lang="en-US" sz="2400" dirty="0"/>
              <a:t>A Java program is object-oriented because programming in </a:t>
            </a:r>
            <a:r>
              <a:rPr lang="en-US" sz="2400" b="1" dirty="0"/>
              <a:t>Java is centered on creating objects, manipulating objects, and making objects work together</a:t>
            </a:r>
            <a:r>
              <a:rPr lang="en-US" sz="2400" dirty="0"/>
              <a:t>. </a:t>
            </a:r>
          </a:p>
          <a:p>
            <a:r>
              <a:rPr lang="en-US" sz="2400" dirty="0"/>
              <a:t>The alternative is procedural programming(A systematic order of statements, functions and commands)</a:t>
            </a:r>
            <a:endParaRPr lang="en-GB" sz="2400" dirty="0"/>
          </a:p>
        </p:txBody>
      </p:sp>
      <p:pic>
        <p:nvPicPr>
          <p:cNvPr id="4" name="Picture 2" descr="1328_image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47442" y="114080"/>
            <a:ext cx="4082558" cy="217192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600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Object-oriented Continued</a:t>
            </a:r>
          </a:p>
        </p:txBody>
      </p:sp>
      <p:sp>
        <p:nvSpPr>
          <p:cNvPr id="3" name="Content Placeholder 2"/>
          <p:cNvSpPr>
            <a:spLocks noGrp="1"/>
          </p:cNvSpPr>
          <p:nvPr>
            <p:ph idx="1"/>
          </p:nvPr>
        </p:nvSpPr>
        <p:spPr>
          <a:xfrm>
            <a:off x="1251678" y="1828800"/>
            <a:ext cx="10178322" cy="4565561"/>
          </a:xfrm>
        </p:spPr>
        <p:txBody>
          <a:bodyPr>
            <a:normAutofit/>
          </a:bodyPr>
          <a:lstStyle/>
          <a:p>
            <a:pPr marL="0" indent="0">
              <a:buNone/>
            </a:pPr>
            <a:r>
              <a:rPr lang="en-GB" sz="2400" dirty="0"/>
              <a:t>OOD helps organize code/visual scripting by organizing it into what are known as objects. Objects hold information about </a:t>
            </a:r>
            <a:r>
              <a:rPr lang="en-GB" sz="2400" b="1" dirty="0"/>
              <a:t>state</a:t>
            </a:r>
            <a:r>
              <a:rPr lang="en-GB" sz="2400" dirty="0"/>
              <a:t> and </a:t>
            </a:r>
            <a:r>
              <a:rPr lang="en-GB" sz="2400" b="1" dirty="0"/>
              <a:t>behaviour</a:t>
            </a:r>
            <a:r>
              <a:rPr lang="en-GB" sz="2400" dirty="0"/>
              <a:t>:</a:t>
            </a:r>
          </a:p>
          <a:p>
            <a:endParaRPr lang="en-GB" sz="2400" dirty="0"/>
          </a:p>
          <a:p>
            <a:r>
              <a:rPr lang="en-GB" sz="2400" b="1" dirty="0"/>
              <a:t>States are the characteristics of the object</a:t>
            </a:r>
            <a:r>
              <a:rPr lang="en-GB" sz="2400" dirty="0"/>
              <a:t>, or the words you would use to describe it, and usually take the form of </a:t>
            </a:r>
            <a:r>
              <a:rPr lang="en-GB" sz="2400" i="1" dirty="0"/>
              <a:t>is</a:t>
            </a:r>
            <a:r>
              <a:rPr lang="en-GB" sz="2400" dirty="0"/>
              <a:t> or </a:t>
            </a:r>
            <a:r>
              <a:rPr lang="en-GB" sz="2400" i="1" dirty="0"/>
              <a:t>has</a:t>
            </a:r>
            <a:r>
              <a:rPr lang="en-GB" sz="2400" dirty="0"/>
              <a:t> descriptors. A computer </a:t>
            </a:r>
            <a:r>
              <a:rPr lang="en-GB" sz="2400" b="1" dirty="0"/>
              <a:t>is</a:t>
            </a:r>
            <a:r>
              <a:rPr lang="en-GB" sz="2400" dirty="0"/>
              <a:t> either on or off, a chair </a:t>
            </a:r>
            <a:r>
              <a:rPr lang="en-GB" sz="2400" b="1" dirty="0"/>
              <a:t>has</a:t>
            </a:r>
            <a:r>
              <a:rPr lang="en-GB" sz="2400" dirty="0"/>
              <a:t> four legs, and you </a:t>
            </a:r>
            <a:r>
              <a:rPr lang="en-GB" sz="2400" b="1" dirty="0"/>
              <a:t>have</a:t>
            </a:r>
            <a:r>
              <a:rPr lang="en-GB" sz="2400" dirty="0"/>
              <a:t> a name.</a:t>
            </a:r>
          </a:p>
          <a:p>
            <a:endParaRPr lang="en-GB" sz="2400" dirty="0"/>
          </a:p>
          <a:p>
            <a:r>
              <a:rPr lang="en-GB" sz="2400" b="1" dirty="0"/>
              <a:t>Behaviours are the things the object can </a:t>
            </a:r>
            <a:r>
              <a:rPr lang="en-GB" sz="2400" b="1" i="1" dirty="0"/>
              <a:t>do</a:t>
            </a:r>
            <a:r>
              <a:rPr lang="en-GB" sz="2400" dirty="0"/>
              <a:t>, or the actions the object can </a:t>
            </a:r>
            <a:r>
              <a:rPr lang="en-GB" sz="2400" i="1" dirty="0"/>
              <a:t>perform</a:t>
            </a:r>
            <a:r>
              <a:rPr lang="en-GB" sz="2400" dirty="0"/>
              <a:t>, and are usually verbs that end in </a:t>
            </a:r>
            <a:r>
              <a:rPr lang="en-GB" sz="2400" i="1" dirty="0" err="1"/>
              <a:t>ing</a:t>
            </a:r>
            <a:r>
              <a:rPr lang="en-GB" sz="2400" dirty="0"/>
              <a:t>. You are </a:t>
            </a:r>
            <a:r>
              <a:rPr lang="en-GB" sz="2400" b="1" dirty="0"/>
              <a:t>sitting</a:t>
            </a:r>
            <a:r>
              <a:rPr lang="en-GB" sz="2400" dirty="0"/>
              <a:t>, </a:t>
            </a:r>
            <a:r>
              <a:rPr lang="en-GB" sz="2400" b="1" dirty="0"/>
              <a:t>using</a:t>
            </a:r>
            <a:r>
              <a:rPr lang="en-GB" sz="2400" dirty="0"/>
              <a:t> a computer, and </a:t>
            </a:r>
            <a:r>
              <a:rPr lang="en-GB" sz="2400" b="1" dirty="0"/>
              <a:t>reading</a:t>
            </a:r>
            <a:r>
              <a:rPr lang="en-GB" sz="2400" dirty="0"/>
              <a:t>.</a:t>
            </a:r>
          </a:p>
          <a:p>
            <a:endParaRPr lang="en-GB" dirty="0"/>
          </a:p>
        </p:txBody>
      </p:sp>
    </p:spTree>
    <p:extLst>
      <p:ext uri="{BB962C8B-B14F-4D97-AF65-F5344CB8AC3E}">
        <p14:creationId xmlns:p14="http://schemas.microsoft.com/office/powerpoint/2010/main" val="2664351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Object-oriented Example</a:t>
            </a:r>
          </a:p>
        </p:txBody>
      </p:sp>
      <p:sp>
        <p:nvSpPr>
          <p:cNvPr id="3" name="Content Placeholder 2"/>
          <p:cNvSpPr>
            <a:spLocks noGrp="1"/>
          </p:cNvSpPr>
          <p:nvPr>
            <p:ph idx="1"/>
          </p:nvPr>
        </p:nvSpPr>
        <p:spPr>
          <a:xfrm>
            <a:off x="1287095" y="1874517"/>
            <a:ext cx="5378511" cy="4462529"/>
          </a:xfrm>
        </p:spPr>
        <p:txBody>
          <a:bodyPr>
            <a:normAutofit fontScale="92500" lnSpcReduction="10000"/>
          </a:bodyPr>
          <a:lstStyle/>
          <a:p>
            <a:r>
              <a:rPr lang="en-GB" dirty="0"/>
              <a:t>For Pac-Man, there are three objects: Pac-Man, a ghost, and a </a:t>
            </a:r>
            <a:r>
              <a:rPr lang="en-GB" dirty="0" err="1"/>
              <a:t>pac</a:t>
            </a:r>
            <a:r>
              <a:rPr lang="en-GB" dirty="0"/>
              <a:t>-dot. </a:t>
            </a:r>
          </a:p>
          <a:p>
            <a:endParaRPr lang="en-GB" b="1" dirty="0"/>
          </a:p>
          <a:p>
            <a:r>
              <a:rPr lang="en-GB" b="1" dirty="0"/>
              <a:t>The ghost has states of:</a:t>
            </a:r>
          </a:p>
          <a:p>
            <a:pPr lvl="0"/>
            <a:r>
              <a:rPr lang="en-GB" dirty="0"/>
              <a:t>colour</a:t>
            </a:r>
          </a:p>
          <a:p>
            <a:pPr lvl="0"/>
            <a:r>
              <a:rPr lang="en-GB" dirty="0"/>
              <a:t>name </a:t>
            </a:r>
          </a:p>
          <a:p>
            <a:pPr lvl="0"/>
            <a:r>
              <a:rPr lang="en-GB" dirty="0"/>
              <a:t>state (eatable or not)</a:t>
            </a:r>
          </a:p>
          <a:p>
            <a:pPr lvl="0"/>
            <a:r>
              <a:rPr lang="en-GB" dirty="0"/>
              <a:t>direction</a:t>
            </a:r>
          </a:p>
          <a:p>
            <a:pPr lvl="0"/>
            <a:r>
              <a:rPr lang="en-GB" dirty="0"/>
              <a:t>speed</a:t>
            </a:r>
          </a:p>
          <a:p>
            <a:r>
              <a:rPr lang="en-GB" b="1" dirty="0"/>
              <a:t>and behaviours of:</a:t>
            </a:r>
          </a:p>
          <a:p>
            <a:pPr lvl="0"/>
            <a:r>
              <a:rPr lang="en-GB" dirty="0"/>
              <a:t>moving</a:t>
            </a:r>
          </a:p>
          <a:p>
            <a:pPr lvl="0"/>
            <a:r>
              <a:rPr lang="en-GB" dirty="0"/>
              <a:t>changing state</a:t>
            </a:r>
          </a:p>
          <a:p>
            <a:endParaRPr lang="en-GB" dirty="0"/>
          </a:p>
        </p:txBody>
      </p:sp>
      <p:pic>
        <p:nvPicPr>
          <p:cNvPr id="4" name="Picture 3" descr="The original Pac-Man arcade game"/>
          <p:cNvPicPr/>
          <p:nvPr/>
        </p:nvPicPr>
        <p:blipFill>
          <a:blip r:embed="rId2">
            <a:extLst>
              <a:ext uri="{28A0092B-C50C-407E-A947-70E740481C1C}">
                <a14:useLocalDpi xmlns:a14="http://schemas.microsoft.com/office/drawing/2010/main" val="0"/>
              </a:ext>
            </a:extLst>
          </a:blip>
          <a:srcRect/>
          <a:stretch>
            <a:fillRect/>
          </a:stretch>
        </p:blipFill>
        <p:spPr bwMode="auto">
          <a:xfrm>
            <a:off x="6701022" y="1588500"/>
            <a:ext cx="4529355" cy="5220275"/>
          </a:xfrm>
          <a:prstGeom prst="rect">
            <a:avLst/>
          </a:prstGeom>
          <a:noFill/>
          <a:ln>
            <a:noFill/>
          </a:ln>
        </p:spPr>
      </p:pic>
    </p:spTree>
    <p:extLst>
      <p:ext uri="{BB962C8B-B14F-4D97-AF65-F5344CB8AC3E}">
        <p14:creationId xmlns:p14="http://schemas.microsoft.com/office/powerpoint/2010/main" val="66022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Command line and arguments</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595658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AEF9-813E-4628-B108-417B24B9D34F}"/>
              </a:ext>
            </a:extLst>
          </p:cNvPr>
          <p:cNvSpPr>
            <a:spLocks noGrp="1"/>
          </p:cNvSpPr>
          <p:nvPr>
            <p:ph type="title"/>
          </p:nvPr>
        </p:nvSpPr>
        <p:spPr/>
        <p:txBody>
          <a:bodyPr>
            <a:normAutofit/>
          </a:bodyPr>
          <a:lstStyle/>
          <a:p>
            <a:r>
              <a:rPr lang="en-GB" dirty="0"/>
              <a:t>OO Programming example:</a:t>
            </a:r>
          </a:p>
        </p:txBody>
      </p:sp>
      <p:sp>
        <p:nvSpPr>
          <p:cNvPr id="3" name="Content Placeholder 2">
            <a:extLst>
              <a:ext uri="{FF2B5EF4-FFF2-40B4-BE49-F238E27FC236}">
                <a16:creationId xmlns:a16="http://schemas.microsoft.com/office/drawing/2014/main" id="{25A79877-EE4F-4E8D-811F-A659E51CAFFC}"/>
              </a:ext>
            </a:extLst>
          </p:cNvPr>
          <p:cNvSpPr>
            <a:spLocks noGrp="1"/>
          </p:cNvSpPr>
          <p:nvPr>
            <p:ph idx="1"/>
          </p:nvPr>
        </p:nvSpPr>
        <p:spPr>
          <a:xfrm>
            <a:off x="1019379" y="1874517"/>
            <a:ext cx="2573347" cy="3593591"/>
          </a:xfrm>
        </p:spPr>
        <p:txBody>
          <a:bodyPr/>
          <a:lstStyle/>
          <a:p>
            <a:r>
              <a:rPr lang="en-GB" dirty="0"/>
              <a:t>Properties(State)</a:t>
            </a:r>
          </a:p>
          <a:p>
            <a:r>
              <a:rPr lang="en-GB" dirty="0"/>
              <a:t>Methods(Behaviour)</a:t>
            </a:r>
            <a:br>
              <a:rPr lang="en-GB" dirty="0"/>
            </a:br>
            <a:endParaRPr lang="en-GB" dirty="0"/>
          </a:p>
        </p:txBody>
      </p:sp>
      <p:pic>
        <p:nvPicPr>
          <p:cNvPr id="4" name="Picture 3">
            <a:extLst>
              <a:ext uri="{FF2B5EF4-FFF2-40B4-BE49-F238E27FC236}">
                <a16:creationId xmlns:a16="http://schemas.microsoft.com/office/drawing/2014/main" id="{457D0933-4505-4DF0-B2CF-678F08EB6205}"/>
              </a:ext>
            </a:extLst>
          </p:cNvPr>
          <p:cNvPicPr>
            <a:picLocks noChangeAspect="1"/>
          </p:cNvPicPr>
          <p:nvPr/>
        </p:nvPicPr>
        <p:blipFill>
          <a:blip r:embed="rId2"/>
          <a:stretch>
            <a:fillRect/>
          </a:stretch>
        </p:blipFill>
        <p:spPr>
          <a:xfrm>
            <a:off x="3534771" y="1874517"/>
            <a:ext cx="8107952" cy="4330657"/>
          </a:xfrm>
          <a:prstGeom prst="rect">
            <a:avLst/>
          </a:prstGeom>
        </p:spPr>
      </p:pic>
    </p:spTree>
    <p:extLst>
      <p:ext uri="{BB962C8B-B14F-4D97-AF65-F5344CB8AC3E}">
        <p14:creationId xmlns:p14="http://schemas.microsoft.com/office/powerpoint/2010/main" val="4189427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OOD vs procedural</a:t>
            </a:r>
          </a:p>
        </p:txBody>
      </p:sp>
      <p:sp>
        <p:nvSpPr>
          <p:cNvPr id="3" name="Content Placeholder 2"/>
          <p:cNvSpPr>
            <a:spLocks noGrp="1"/>
          </p:cNvSpPr>
          <p:nvPr>
            <p:ph idx="1"/>
          </p:nvPr>
        </p:nvSpPr>
        <p:spPr/>
        <p:txBody>
          <a:bodyPr/>
          <a:lstStyle/>
          <a:p>
            <a:r>
              <a:rPr lang="en-GB" dirty="0"/>
              <a:t>Procedural programming uses a list of instructions to tell the computer what to do </a:t>
            </a:r>
            <a:r>
              <a:rPr lang="en-GB" b="1" dirty="0"/>
              <a:t>step-by-step</a:t>
            </a:r>
            <a:r>
              <a:rPr lang="en-GB" dirty="0"/>
              <a:t>. Procedural programming relies on, also known as routines or subroutines. A procedure contains a series of computational steps to be carried out.</a:t>
            </a:r>
          </a:p>
          <a:p>
            <a:endParaRPr lang="en-GB" dirty="0"/>
          </a:p>
          <a:p>
            <a:r>
              <a:rPr lang="en-GB" dirty="0"/>
              <a:t>Procedural code is quicker</a:t>
            </a:r>
          </a:p>
          <a:p>
            <a:r>
              <a:rPr lang="en-GB" dirty="0"/>
              <a:t>OOD is easy to re-use code</a:t>
            </a:r>
          </a:p>
        </p:txBody>
      </p:sp>
    </p:spTree>
    <p:extLst>
      <p:ext uri="{BB962C8B-B14F-4D97-AF65-F5344CB8AC3E}">
        <p14:creationId xmlns:p14="http://schemas.microsoft.com/office/powerpoint/2010/main" val="3968885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Portable</a:t>
            </a:r>
          </a:p>
        </p:txBody>
      </p:sp>
      <p:sp>
        <p:nvSpPr>
          <p:cNvPr id="3" name="Content Placeholder 2"/>
          <p:cNvSpPr>
            <a:spLocks noGrp="1"/>
          </p:cNvSpPr>
          <p:nvPr>
            <p:ph idx="1"/>
          </p:nvPr>
        </p:nvSpPr>
        <p:spPr/>
        <p:txBody>
          <a:bodyPr>
            <a:noAutofit/>
          </a:bodyPr>
          <a:lstStyle/>
          <a:p>
            <a:r>
              <a:rPr lang="en-US" sz="3200" dirty="0"/>
              <a:t>Because Java is works on multiple platforms, Java programs are portable. </a:t>
            </a:r>
          </a:p>
          <a:p>
            <a:r>
              <a:rPr lang="en-US" sz="3200" dirty="0"/>
              <a:t>They can be run on any platform without being recompiled.</a:t>
            </a:r>
          </a:p>
          <a:p>
            <a:r>
              <a:rPr lang="en-US" sz="3200" dirty="0"/>
              <a:t>The Java environment is portable to new hardware and operating systems. </a:t>
            </a:r>
          </a:p>
          <a:p>
            <a:r>
              <a:rPr lang="en-US" sz="3200" dirty="0"/>
              <a:t>In fact, the Java compiler itself is written in Java.</a:t>
            </a:r>
            <a:endParaRPr lang="en-GB" sz="3200" dirty="0"/>
          </a:p>
        </p:txBody>
      </p:sp>
    </p:spTree>
    <p:extLst>
      <p:ext uri="{BB962C8B-B14F-4D97-AF65-F5344CB8AC3E}">
        <p14:creationId xmlns:p14="http://schemas.microsoft.com/office/powerpoint/2010/main" val="3085628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Robust</a:t>
            </a:r>
          </a:p>
        </p:txBody>
      </p:sp>
      <p:sp>
        <p:nvSpPr>
          <p:cNvPr id="3" name="Content Placeholder 2"/>
          <p:cNvSpPr>
            <a:spLocks noGrp="1"/>
          </p:cNvSpPr>
          <p:nvPr>
            <p:ph idx="1"/>
          </p:nvPr>
        </p:nvSpPr>
        <p:spPr>
          <a:xfrm>
            <a:off x="1251678" y="1626577"/>
            <a:ext cx="10178322" cy="4897315"/>
          </a:xfrm>
        </p:spPr>
        <p:txBody>
          <a:bodyPr>
            <a:noAutofit/>
          </a:bodyPr>
          <a:lstStyle/>
          <a:p>
            <a:r>
              <a:rPr lang="en-GB" sz="2400" b="1" dirty="0"/>
              <a:t>Robust means reliable. </a:t>
            </a:r>
          </a:p>
          <a:p>
            <a:r>
              <a:rPr lang="en-GB" sz="2400" dirty="0"/>
              <a:t>No programming language is completely reliable but Java has implemented strong error detection</a:t>
            </a:r>
          </a:p>
          <a:p>
            <a:r>
              <a:rPr lang="en-GB" sz="2400" dirty="0"/>
              <a:t>Emphasis on early checking</a:t>
            </a:r>
          </a:p>
          <a:p>
            <a:r>
              <a:rPr lang="en-US" sz="2400" dirty="0"/>
              <a:t>Java compilers can detect many problems that would first show up at execution time in other languages. </a:t>
            </a:r>
          </a:p>
          <a:p>
            <a:r>
              <a:rPr lang="en-US" sz="2400" dirty="0"/>
              <a:t>Java has a runtime exception-handling feature to provide programming support for robustness. </a:t>
            </a:r>
          </a:p>
          <a:p>
            <a:r>
              <a:rPr lang="en-US" sz="2400" dirty="0"/>
              <a:t>The programmer is forced to write the code to deal with exceptions.</a:t>
            </a:r>
            <a:endParaRPr lang="en-GB" sz="2400" dirty="0"/>
          </a:p>
          <a:p>
            <a:endParaRPr lang="en-GB" dirty="0"/>
          </a:p>
        </p:txBody>
      </p:sp>
    </p:spTree>
    <p:extLst>
      <p:ext uri="{BB962C8B-B14F-4D97-AF65-F5344CB8AC3E}">
        <p14:creationId xmlns:p14="http://schemas.microsoft.com/office/powerpoint/2010/main" val="2539407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Secure</a:t>
            </a:r>
          </a:p>
        </p:txBody>
      </p:sp>
      <p:sp>
        <p:nvSpPr>
          <p:cNvPr id="3" name="Content Placeholder 2"/>
          <p:cNvSpPr>
            <a:spLocks noGrp="1"/>
          </p:cNvSpPr>
          <p:nvPr>
            <p:ph idx="1"/>
          </p:nvPr>
        </p:nvSpPr>
        <p:spPr>
          <a:xfrm>
            <a:off x="1251678" y="1874517"/>
            <a:ext cx="10178322" cy="4005075"/>
          </a:xfrm>
        </p:spPr>
        <p:txBody>
          <a:bodyPr>
            <a:noAutofit/>
          </a:bodyPr>
          <a:lstStyle/>
          <a:p>
            <a:r>
              <a:rPr lang="en-US" sz="2800" dirty="0"/>
              <a:t>As an Internet programming language, Java is used in a networked and distributed environment.</a:t>
            </a:r>
          </a:p>
          <a:p>
            <a:r>
              <a:rPr lang="en-US" sz="2800" dirty="0"/>
              <a:t>Malicious Java applets for example,  when run in your browser can not damage your system because Java implements several security mechanisms to protect your system against harm caused by stray programs. </a:t>
            </a:r>
          </a:p>
          <a:p>
            <a:r>
              <a:rPr lang="en-US" sz="2800" dirty="0"/>
              <a:t>The security is based on the premise that nothing should be trusted</a:t>
            </a:r>
            <a:r>
              <a:rPr lang="en-US" sz="2800"/>
              <a:t>. </a:t>
            </a:r>
            <a:endParaRPr lang="en-GB" dirty="0"/>
          </a:p>
          <a:p>
            <a:endParaRPr lang="en-GB" sz="2800" dirty="0"/>
          </a:p>
        </p:txBody>
      </p:sp>
      <p:sp>
        <p:nvSpPr>
          <p:cNvPr id="4" name="Rectangle 3">
            <a:extLst>
              <a:ext uri="{FF2B5EF4-FFF2-40B4-BE49-F238E27FC236}">
                <a16:creationId xmlns:a16="http://schemas.microsoft.com/office/drawing/2014/main" id="{D949637E-868B-4EF0-B2E1-308FC5E50371}"/>
              </a:ext>
            </a:extLst>
          </p:cNvPr>
          <p:cNvSpPr/>
          <p:nvPr/>
        </p:nvSpPr>
        <p:spPr>
          <a:xfrm>
            <a:off x="2584192" y="6363311"/>
            <a:ext cx="9302162" cy="369332"/>
          </a:xfrm>
          <a:prstGeom prst="rect">
            <a:avLst/>
          </a:prstGeom>
        </p:spPr>
        <p:txBody>
          <a:bodyPr wrap="none">
            <a:spAutoFit/>
          </a:bodyPr>
          <a:lstStyle/>
          <a:p>
            <a:r>
              <a:rPr lang="en-GB" dirty="0"/>
              <a:t>More extensive information here: https://www.oracle.com/technetwork/java/javase/jaas/index.html</a:t>
            </a:r>
          </a:p>
        </p:txBody>
      </p:sp>
    </p:spTree>
    <p:extLst>
      <p:ext uri="{BB962C8B-B14F-4D97-AF65-F5344CB8AC3E}">
        <p14:creationId xmlns:p14="http://schemas.microsoft.com/office/powerpoint/2010/main" val="886485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Distributed</a:t>
            </a:r>
          </a:p>
        </p:txBody>
      </p:sp>
      <p:sp>
        <p:nvSpPr>
          <p:cNvPr id="3" name="Content Placeholder 2"/>
          <p:cNvSpPr>
            <a:spLocks noGrp="1"/>
          </p:cNvSpPr>
          <p:nvPr>
            <p:ph idx="1"/>
          </p:nvPr>
        </p:nvSpPr>
        <p:spPr/>
        <p:txBody>
          <a:bodyPr>
            <a:normAutofit/>
          </a:bodyPr>
          <a:lstStyle/>
          <a:p>
            <a:r>
              <a:rPr lang="en-US" sz="3200" dirty="0"/>
              <a:t>Distributed computing involves several computers working together on a network. </a:t>
            </a:r>
          </a:p>
          <a:p>
            <a:r>
              <a:rPr lang="en-US" sz="3200" dirty="0"/>
              <a:t>Java is designed to make distributed computing easy. </a:t>
            </a:r>
          </a:p>
          <a:p>
            <a:r>
              <a:rPr lang="en-US" sz="3200" dirty="0"/>
              <a:t>Since networking capability is inherently integrated into Java, writing network programs is like sending and receiving data to and from a file. </a:t>
            </a:r>
            <a:endParaRPr lang="en-GB" sz="3200" dirty="0"/>
          </a:p>
        </p:txBody>
      </p:sp>
    </p:spTree>
    <p:extLst>
      <p:ext uri="{BB962C8B-B14F-4D97-AF65-F5344CB8AC3E}">
        <p14:creationId xmlns:p14="http://schemas.microsoft.com/office/powerpoint/2010/main" val="3297801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Multithreaded &amp; Concurrency</a:t>
            </a:r>
          </a:p>
        </p:txBody>
      </p:sp>
      <p:sp>
        <p:nvSpPr>
          <p:cNvPr id="3" name="Content Placeholder 2"/>
          <p:cNvSpPr>
            <a:spLocks noGrp="1"/>
          </p:cNvSpPr>
          <p:nvPr>
            <p:ph idx="1"/>
          </p:nvPr>
        </p:nvSpPr>
        <p:spPr/>
        <p:txBody>
          <a:bodyPr/>
          <a:lstStyle/>
          <a:p>
            <a:r>
              <a:rPr lang="en-US" dirty="0"/>
              <a:t>Multithreading is a program’s capability to perform several tasks simultaneously. </a:t>
            </a:r>
          </a:p>
          <a:p>
            <a:r>
              <a:rPr lang="en-US" dirty="0"/>
              <a:t>For example, downloading a video file while playing the video would be considered multithreading. </a:t>
            </a:r>
          </a:p>
          <a:p>
            <a:r>
              <a:rPr lang="en-US" dirty="0"/>
              <a:t>Multithread programming is smoothly integrated in Java, whereas in other languages you have to call procedures specific to the operating system to enable multithreading. </a:t>
            </a:r>
          </a:p>
          <a:p>
            <a:r>
              <a:rPr lang="en-US" dirty="0"/>
              <a:t>Multithreading is particularly useful in graphical user interface (GUI) and network programming. In GUI programming, there are many things going on at the same time.</a:t>
            </a:r>
            <a:endParaRPr lang="en-GB" dirty="0"/>
          </a:p>
        </p:txBody>
      </p:sp>
    </p:spTree>
    <p:extLst>
      <p:ext uri="{BB962C8B-B14F-4D97-AF65-F5344CB8AC3E}">
        <p14:creationId xmlns:p14="http://schemas.microsoft.com/office/powerpoint/2010/main" val="3964153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Multithreaded &amp; Concurrency</a:t>
            </a:r>
          </a:p>
        </p:txBody>
      </p:sp>
      <p:sp>
        <p:nvSpPr>
          <p:cNvPr id="3" name="Content Placeholder 2"/>
          <p:cNvSpPr>
            <a:spLocks noGrp="1"/>
          </p:cNvSpPr>
          <p:nvPr>
            <p:ph idx="1"/>
          </p:nvPr>
        </p:nvSpPr>
        <p:spPr>
          <a:xfrm>
            <a:off x="1251678" y="1371601"/>
            <a:ext cx="10178322" cy="4994030"/>
          </a:xfrm>
        </p:spPr>
        <p:txBody>
          <a:bodyPr>
            <a:normAutofit fontScale="92500" lnSpcReduction="10000"/>
          </a:bodyPr>
          <a:lstStyle/>
          <a:p>
            <a:pPr marL="0" indent="0">
              <a:buNone/>
            </a:pPr>
            <a:r>
              <a:rPr lang="en-US" dirty="0"/>
              <a:t>When programmers write code, a programmer views the code (sequenced set of instructions to computer) as a single </a:t>
            </a:r>
            <a:r>
              <a:rPr lang="en-US" i="1" dirty="0"/>
              <a:t>thread</a:t>
            </a:r>
            <a:r>
              <a:rPr lang="en-US" dirty="0"/>
              <a:t> of execution, weaving through the code.</a:t>
            </a:r>
            <a:br>
              <a:rPr lang="en-US" dirty="0"/>
            </a:br>
            <a:r>
              <a:rPr lang="en-US" dirty="0"/>
              <a:t/>
            </a:r>
            <a:br>
              <a:rPr lang="en-US" dirty="0"/>
            </a:br>
            <a:r>
              <a:rPr lang="en-US" dirty="0"/>
              <a:t>Do A</a:t>
            </a:r>
            <a:br>
              <a:rPr lang="en-US" dirty="0"/>
            </a:br>
            <a:r>
              <a:rPr lang="en-US" dirty="0"/>
              <a:t>Do B</a:t>
            </a:r>
            <a:br>
              <a:rPr lang="en-US" dirty="0"/>
            </a:br>
            <a:r>
              <a:rPr lang="en-US" dirty="0"/>
              <a:t>Do C</a:t>
            </a:r>
            <a:br>
              <a:rPr lang="en-US" dirty="0"/>
            </a:br>
            <a:r>
              <a:rPr lang="en-US" dirty="0"/>
              <a:t>Do D</a:t>
            </a:r>
            <a:br>
              <a:rPr lang="en-US" dirty="0"/>
            </a:br>
            <a:r>
              <a:rPr lang="en-US" dirty="0"/>
              <a:t/>
            </a:r>
            <a:br>
              <a:rPr lang="en-US" dirty="0"/>
            </a:br>
            <a:r>
              <a:rPr lang="en-US" dirty="0"/>
              <a:t>What multi-threaded paradigm allows for is the ability for a programmer to write code like this...</a:t>
            </a:r>
            <a:br>
              <a:rPr lang="en-US" dirty="0"/>
            </a:br>
            <a:r>
              <a:rPr lang="en-US" dirty="0"/>
              <a:t/>
            </a:r>
            <a:br>
              <a:rPr lang="en-US" dirty="0"/>
            </a:br>
            <a:r>
              <a:rPr lang="en-US" dirty="0"/>
              <a:t>Do A and Do B</a:t>
            </a:r>
            <a:br>
              <a:rPr lang="en-US" dirty="0"/>
            </a:br>
            <a:r>
              <a:rPr lang="en-US" dirty="0"/>
              <a:t>Do C</a:t>
            </a:r>
            <a:br>
              <a:rPr lang="en-US" dirty="0"/>
            </a:br>
            <a:r>
              <a:rPr lang="en-US" dirty="0"/>
              <a:t>Do D</a:t>
            </a:r>
            <a:br>
              <a:rPr lang="en-US" dirty="0"/>
            </a:br>
            <a:r>
              <a:rPr lang="en-US" dirty="0"/>
              <a:t/>
            </a:r>
            <a:br>
              <a:rPr lang="en-US" dirty="0"/>
            </a:br>
            <a:r>
              <a:rPr lang="en-US" dirty="0"/>
              <a:t>Here task A and B happens </a:t>
            </a:r>
            <a:r>
              <a:rPr lang="en-US" b="1" i="1" dirty="0"/>
              <a:t>concurrently</a:t>
            </a:r>
            <a:r>
              <a:rPr lang="en-US" dirty="0"/>
              <a:t> or could even happen in parallel. So there are multiple </a:t>
            </a:r>
            <a:r>
              <a:rPr lang="en-US" b="1" i="1" dirty="0"/>
              <a:t>threads</a:t>
            </a:r>
            <a:r>
              <a:rPr lang="en-US" dirty="0"/>
              <a:t> of execution with a single application.</a:t>
            </a:r>
            <a:endParaRPr lang="en-GB" dirty="0"/>
          </a:p>
        </p:txBody>
      </p:sp>
    </p:spTree>
    <p:extLst>
      <p:ext uri="{BB962C8B-B14F-4D97-AF65-F5344CB8AC3E}">
        <p14:creationId xmlns:p14="http://schemas.microsoft.com/office/powerpoint/2010/main" val="2773232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Syntax &amp; standards</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891827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a:effectLst>
                  <a:outerShdw blurRad="38100" dist="38100" dir="2700000" algn="tl">
                    <a:srgbClr val="C0C0C0"/>
                  </a:outerShdw>
                </a:effectLst>
                <a:ea typeface="ＭＳ Ｐゴシック" panose="020B0600070205080204" pitchFamily="34" charset="-128"/>
              </a:rPr>
              <a:t>Java </a:t>
            </a:r>
            <a:r>
              <a:rPr lang="en-US" altLang="en-US" dirty="0">
                <a:effectLst>
                  <a:outerShdw blurRad="38100" dist="38100" dir="2700000" algn="tl">
                    <a:srgbClr val="C0C0C0"/>
                  </a:outerShdw>
                </a:effectLst>
                <a:ea typeface="ＭＳ Ｐゴシック" panose="020B0600070205080204" pitchFamily="34" charset="-128"/>
              </a:rPr>
              <a:t>Program Structure</a:t>
            </a:r>
          </a:p>
        </p:txBody>
      </p:sp>
      <p:sp>
        <p:nvSpPr>
          <p:cNvPr id="19459" name="Rectangle 3"/>
          <p:cNvSpPr>
            <a:spLocks noGrp="1" noChangeArrowheads="1"/>
          </p:cNvSpPr>
          <p:nvPr>
            <p:ph idx="1"/>
          </p:nvPr>
        </p:nvSpPr>
        <p:spPr>
          <a:xfrm>
            <a:off x="1981200" y="1752600"/>
            <a:ext cx="8305800" cy="4648200"/>
          </a:xfrm>
        </p:spPr>
        <p:txBody>
          <a:bodyPr/>
          <a:lstStyle/>
          <a:p>
            <a:pPr eaLnBrk="1" hangingPunct="1">
              <a:lnSpc>
                <a:spcPct val="90000"/>
              </a:lnSpc>
            </a:pPr>
            <a:r>
              <a:rPr lang="en-US" altLang="en-US" sz="2800" dirty="0">
                <a:solidFill>
                  <a:schemeClr val="tx1"/>
                </a:solidFill>
                <a:ea typeface="ＭＳ Ｐゴシック" panose="020B0600070205080204" pitchFamily="34" charset="-128"/>
              </a:rPr>
              <a:t>In the Java programming language:</a:t>
            </a:r>
          </a:p>
          <a:p>
            <a:pPr lvl="1" eaLnBrk="1" hangingPunct="1">
              <a:lnSpc>
                <a:spcPct val="90000"/>
              </a:lnSpc>
            </a:pPr>
            <a:r>
              <a:rPr lang="en-US" altLang="en-US" sz="2400" dirty="0">
                <a:solidFill>
                  <a:schemeClr val="tx1"/>
                </a:solidFill>
                <a:ea typeface="ＭＳ Ｐゴシック" panose="020B0600070205080204" pitchFamily="34" charset="-128"/>
              </a:rPr>
              <a:t>A program is made up of one or more </a:t>
            </a:r>
            <a:r>
              <a:rPr lang="en-US" altLang="en-US" sz="2400" i="1" dirty="0">
                <a:solidFill>
                  <a:schemeClr val="tx1"/>
                </a:solidFill>
                <a:ea typeface="ＭＳ Ｐゴシック" panose="020B0600070205080204" pitchFamily="34" charset="-128"/>
              </a:rPr>
              <a:t>classes</a:t>
            </a:r>
            <a:endParaRPr lang="en-US" altLang="en-US" sz="2400" dirty="0">
              <a:solidFill>
                <a:schemeClr val="tx1"/>
              </a:solidFill>
              <a:ea typeface="ＭＳ Ｐゴシック" panose="020B0600070205080204" pitchFamily="34" charset="-128"/>
            </a:endParaRPr>
          </a:p>
          <a:p>
            <a:pPr lvl="1" eaLnBrk="1" hangingPunct="1">
              <a:lnSpc>
                <a:spcPct val="90000"/>
              </a:lnSpc>
            </a:pPr>
            <a:r>
              <a:rPr lang="en-US" altLang="en-US" sz="2400" dirty="0">
                <a:solidFill>
                  <a:schemeClr val="tx1"/>
                </a:solidFill>
                <a:ea typeface="ＭＳ Ｐゴシック" panose="020B0600070205080204" pitchFamily="34" charset="-128"/>
              </a:rPr>
              <a:t>A class contains one or more </a:t>
            </a:r>
            <a:r>
              <a:rPr lang="en-US" altLang="en-US" sz="2400" i="1" dirty="0">
                <a:solidFill>
                  <a:schemeClr val="tx1"/>
                </a:solidFill>
                <a:ea typeface="ＭＳ Ｐゴシック" panose="020B0600070205080204" pitchFamily="34" charset="-128"/>
              </a:rPr>
              <a:t>methods</a:t>
            </a:r>
            <a:endParaRPr lang="en-US" altLang="en-US" sz="2400" dirty="0">
              <a:solidFill>
                <a:schemeClr val="tx1"/>
              </a:solidFill>
              <a:ea typeface="ＭＳ Ｐゴシック" panose="020B0600070205080204" pitchFamily="34" charset="-128"/>
            </a:endParaRPr>
          </a:p>
          <a:p>
            <a:pPr lvl="1" eaLnBrk="1" hangingPunct="1">
              <a:lnSpc>
                <a:spcPct val="90000"/>
              </a:lnSpc>
            </a:pPr>
            <a:r>
              <a:rPr lang="en-US" altLang="en-US" sz="2400" dirty="0">
                <a:solidFill>
                  <a:schemeClr val="tx1"/>
                </a:solidFill>
                <a:ea typeface="ＭＳ Ｐゴシック" panose="020B0600070205080204" pitchFamily="34" charset="-128"/>
              </a:rPr>
              <a:t>A method contains program </a:t>
            </a:r>
            <a:r>
              <a:rPr lang="en-US" altLang="en-US" sz="2400" i="1" dirty="0">
                <a:solidFill>
                  <a:schemeClr val="tx1"/>
                </a:solidFill>
                <a:ea typeface="ＭＳ Ｐゴシック" panose="020B0600070205080204" pitchFamily="34" charset="-128"/>
              </a:rPr>
              <a:t>statements</a:t>
            </a:r>
            <a:br>
              <a:rPr lang="en-US" altLang="en-US" sz="2400" i="1" dirty="0">
                <a:solidFill>
                  <a:schemeClr val="tx1"/>
                </a:solidFill>
                <a:ea typeface="ＭＳ Ｐゴシック" panose="020B0600070205080204" pitchFamily="34" charset="-128"/>
              </a:rPr>
            </a:br>
            <a:endParaRPr lang="en-US" altLang="en-US" sz="2400" dirty="0">
              <a:solidFill>
                <a:schemeClr val="tx1"/>
              </a:solidFill>
              <a:ea typeface="ＭＳ Ｐゴシック" panose="020B0600070205080204" pitchFamily="34" charset="-128"/>
            </a:endParaRPr>
          </a:p>
          <a:p>
            <a:pPr eaLnBrk="1" hangingPunct="1">
              <a:lnSpc>
                <a:spcPct val="90000"/>
              </a:lnSpc>
              <a:spcBef>
                <a:spcPct val="75000"/>
              </a:spcBef>
            </a:pPr>
            <a:r>
              <a:rPr lang="en-US" altLang="en-US" sz="2800" dirty="0">
                <a:solidFill>
                  <a:schemeClr val="tx1"/>
                </a:solidFill>
                <a:ea typeface="ＭＳ Ｐゴシック" panose="020B0600070205080204" pitchFamily="34" charset="-128"/>
              </a:rPr>
              <a:t>A Java application always contains a method called </a:t>
            </a:r>
            <a:r>
              <a:rPr lang="en-US" altLang="en-US" sz="2800" dirty="0">
                <a:solidFill>
                  <a:schemeClr val="tx1"/>
                </a:solidFill>
                <a:latin typeface="Courier New" panose="02070309020205020404" pitchFamily="49" charset="0"/>
                <a:ea typeface="ＭＳ Ｐゴシック" panose="020B0600070205080204" pitchFamily="34" charset="-128"/>
              </a:rPr>
              <a:t>main</a:t>
            </a:r>
          </a:p>
          <a:p>
            <a:pPr eaLnBrk="1" hangingPunct="1">
              <a:lnSpc>
                <a:spcPct val="90000"/>
              </a:lnSpc>
              <a:spcBef>
                <a:spcPct val="75000"/>
              </a:spcBef>
            </a:pPr>
            <a:r>
              <a:rPr lang="en-US" altLang="en-US" sz="2800" dirty="0">
                <a:solidFill>
                  <a:schemeClr val="tx1"/>
                </a:solidFill>
                <a:latin typeface="Courier New" panose="02070309020205020404" pitchFamily="49" charset="0"/>
                <a:ea typeface="ＭＳ Ｐゴシック" panose="020B0600070205080204" pitchFamily="34" charset="-128"/>
              </a:rPr>
              <a:t>main </a:t>
            </a:r>
            <a:r>
              <a:rPr lang="en-US" altLang="en-US" sz="2800" dirty="0">
                <a:solidFill>
                  <a:schemeClr val="tx1"/>
                </a:solidFill>
                <a:ea typeface="ＭＳ Ｐゴシック" panose="020B0600070205080204" pitchFamily="34" charset="-128"/>
              </a:rPr>
              <a:t>is the first method called when a Java application starts</a:t>
            </a:r>
          </a:p>
        </p:txBody>
      </p:sp>
    </p:spTree>
    <p:extLst>
      <p:ext uri="{BB962C8B-B14F-4D97-AF65-F5344CB8AC3E}">
        <p14:creationId xmlns:p14="http://schemas.microsoft.com/office/powerpoint/2010/main" val="50595265"/>
      </p:ext>
    </p:extLst>
  </p:cSld>
  <p:clrMapOvr>
    <a:masterClrMapping/>
  </p:clrMapOvr>
  <p:transition spd="med">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174E-50BD-4938-B22C-912BC040AACA}"/>
              </a:ext>
            </a:extLst>
          </p:cNvPr>
          <p:cNvSpPr>
            <a:spLocks noGrp="1"/>
          </p:cNvSpPr>
          <p:nvPr>
            <p:ph type="title"/>
          </p:nvPr>
        </p:nvSpPr>
        <p:spPr/>
        <p:txBody>
          <a:bodyPr/>
          <a:lstStyle/>
          <a:p>
            <a:r>
              <a:rPr lang="en-GB" dirty="0"/>
              <a:t>Create the following program in </a:t>
            </a:r>
            <a:r>
              <a:rPr lang="en-GB" dirty="0" err="1"/>
              <a:t>netbeans</a:t>
            </a:r>
            <a:endParaRPr lang="en-GB" dirty="0"/>
          </a:p>
        </p:txBody>
      </p:sp>
      <p:pic>
        <p:nvPicPr>
          <p:cNvPr id="4" name="Content Placeholder 3">
            <a:extLst>
              <a:ext uri="{FF2B5EF4-FFF2-40B4-BE49-F238E27FC236}">
                <a16:creationId xmlns:a16="http://schemas.microsoft.com/office/drawing/2014/main" id="{01437C45-6F80-4D99-925D-64691038D807}"/>
              </a:ext>
            </a:extLst>
          </p:cNvPr>
          <p:cNvPicPr>
            <a:picLocks noChangeAspect="1"/>
          </p:cNvPicPr>
          <p:nvPr/>
        </p:nvPicPr>
        <p:blipFill>
          <a:blip r:embed="rId2"/>
          <a:stretch>
            <a:fillRect/>
          </a:stretch>
        </p:blipFill>
        <p:spPr>
          <a:xfrm>
            <a:off x="1108377" y="2097707"/>
            <a:ext cx="10560459" cy="4030188"/>
          </a:xfrm>
          <a:prstGeom prst="rect">
            <a:avLst/>
          </a:prstGeom>
        </p:spPr>
      </p:pic>
    </p:spTree>
    <p:extLst>
      <p:ext uri="{BB962C8B-B14F-4D97-AF65-F5344CB8AC3E}">
        <p14:creationId xmlns:p14="http://schemas.microsoft.com/office/powerpoint/2010/main" val="2959297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vert="horz" lIns="92075" tIns="46038" rIns="92075" bIns="46038" rtlCol="0" anchor="t">
            <a:normAutofit/>
          </a:bodyPr>
          <a:lstStyle/>
          <a:p>
            <a:pPr eaLnBrk="1" hangingPunct="1"/>
            <a:r>
              <a:rPr lang="en-US" altLang="en-US" dirty="0">
                <a:effectLst>
                  <a:outerShdw blurRad="38100" dist="38100" dir="2700000" algn="tl">
                    <a:srgbClr val="C0C0C0"/>
                  </a:outerShdw>
                </a:effectLst>
                <a:ea typeface="ＭＳ Ｐゴシック" panose="020B0600070205080204" pitchFamily="34" charset="-128"/>
              </a:rPr>
              <a:t>Java Program Structure</a:t>
            </a:r>
          </a:p>
        </p:txBody>
      </p:sp>
      <p:sp>
        <p:nvSpPr>
          <p:cNvPr id="54275" name="Text Box 3"/>
          <p:cNvSpPr txBox="1">
            <a:spLocks noChangeArrowheads="1"/>
          </p:cNvSpPr>
          <p:nvPr/>
        </p:nvSpPr>
        <p:spPr bwMode="auto">
          <a:xfrm>
            <a:off x="2895600" y="2273745"/>
            <a:ext cx="3536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b="1">
                <a:latin typeface="Courier New" panose="02070309020205020404" pitchFamily="49" charset="0"/>
              </a:rPr>
              <a:t>public class MyProgram</a:t>
            </a:r>
            <a:endParaRPr lang="en-US" altLang="en-US">
              <a:latin typeface="Courier New" panose="02070309020205020404" pitchFamily="49" charset="0"/>
            </a:endParaRPr>
          </a:p>
        </p:txBody>
      </p:sp>
      <p:sp>
        <p:nvSpPr>
          <p:cNvPr id="54276" name="Text Box 4"/>
          <p:cNvSpPr txBox="1">
            <a:spLocks noChangeArrowheads="1"/>
          </p:cNvSpPr>
          <p:nvPr/>
        </p:nvSpPr>
        <p:spPr bwMode="auto">
          <a:xfrm>
            <a:off x="2895600" y="2654745"/>
            <a:ext cx="33655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b="1">
                <a:latin typeface="Courier New" panose="02070309020205020404" pitchFamily="49" charset="0"/>
              </a:rPr>
              <a:t>{</a:t>
            </a: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r>
              <a:rPr lang="en-US" altLang="en-US" sz="2000" b="1">
                <a:latin typeface="Courier New" panose="02070309020205020404" pitchFamily="49" charset="0"/>
              </a:rPr>
              <a:t>}</a:t>
            </a:r>
            <a:endParaRPr lang="en-US" altLang="en-US">
              <a:latin typeface="Times New Roman" panose="02020603050405020304" pitchFamily="18" charset="0"/>
            </a:endParaRPr>
          </a:p>
        </p:txBody>
      </p:sp>
      <p:sp>
        <p:nvSpPr>
          <p:cNvPr id="54277" name="Text Box 5"/>
          <p:cNvSpPr txBox="1">
            <a:spLocks noChangeArrowheads="1"/>
          </p:cNvSpPr>
          <p:nvPr/>
        </p:nvSpPr>
        <p:spPr bwMode="auto">
          <a:xfrm>
            <a:off x="2895600" y="1886395"/>
            <a:ext cx="4451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b="1">
                <a:solidFill>
                  <a:srgbClr val="008000"/>
                </a:solidFill>
                <a:latin typeface="Courier New" panose="02070309020205020404" pitchFamily="49" charset="0"/>
              </a:rPr>
              <a:t>//  comments about the class</a:t>
            </a:r>
          </a:p>
        </p:txBody>
      </p:sp>
      <p:sp>
        <p:nvSpPr>
          <p:cNvPr id="54278" name="Text Box 6"/>
          <p:cNvSpPr txBox="1">
            <a:spLocks noChangeArrowheads="1"/>
          </p:cNvSpPr>
          <p:nvPr/>
        </p:nvSpPr>
        <p:spPr bwMode="auto">
          <a:xfrm>
            <a:off x="6629400" y="3086544"/>
            <a:ext cx="1737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b="1">
                <a:solidFill>
                  <a:srgbClr val="008000"/>
                </a:solidFill>
                <a:latin typeface="Arial Unicode MS" pitchFamily="-112" charset="0"/>
              </a:rPr>
              <a:t>class header</a:t>
            </a:r>
          </a:p>
        </p:txBody>
      </p:sp>
      <p:sp>
        <p:nvSpPr>
          <p:cNvPr id="54279" name="Text Box 7"/>
          <p:cNvSpPr txBox="1">
            <a:spLocks noChangeArrowheads="1"/>
          </p:cNvSpPr>
          <p:nvPr/>
        </p:nvSpPr>
        <p:spPr bwMode="auto">
          <a:xfrm>
            <a:off x="4191000" y="4153344"/>
            <a:ext cx="1510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b="1">
                <a:solidFill>
                  <a:srgbClr val="008000"/>
                </a:solidFill>
                <a:latin typeface="Arial Unicode MS" pitchFamily="-112" charset="0"/>
              </a:rPr>
              <a:t>class body</a:t>
            </a:r>
          </a:p>
        </p:txBody>
      </p:sp>
      <p:sp>
        <p:nvSpPr>
          <p:cNvPr id="54280" name="Text Box 8"/>
          <p:cNvSpPr txBox="1">
            <a:spLocks noChangeArrowheads="1"/>
          </p:cNvSpPr>
          <p:nvPr/>
        </p:nvSpPr>
        <p:spPr bwMode="auto">
          <a:xfrm>
            <a:off x="4724401" y="5315395"/>
            <a:ext cx="5430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b="1">
                <a:solidFill>
                  <a:srgbClr val="008000"/>
                </a:solidFill>
                <a:latin typeface="Arial Unicode MS" pitchFamily="-112" charset="0"/>
              </a:rPr>
              <a:t>Comments can be placed almost anywhere</a:t>
            </a:r>
          </a:p>
        </p:txBody>
      </p:sp>
      <p:sp>
        <p:nvSpPr>
          <p:cNvPr id="54281" name="AutoShape 9"/>
          <p:cNvSpPr>
            <a:spLocks/>
          </p:cNvSpPr>
          <p:nvPr/>
        </p:nvSpPr>
        <p:spPr bwMode="auto">
          <a:xfrm>
            <a:off x="3581400" y="2807144"/>
            <a:ext cx="457200" cy="3124200"/>
          </a:xfrm>
          <a:prstGeom prst="rightBrace">
            <a:avLst>
              <a:gd name="adj1" fmla="val 56944"/>
              <a:gd name="adj2" fmla="val 50000"/>
            </a:avLst>
          </a:prstGeom>
          <a:noFill/>
          <a:ln w="31750">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sz="1800"/>
          </a:p>
        </p:txBody>
      </p:sp>
      <p:sp>
        <p:nvSpPr>
          <p:cNvPr id="54282" name="Line 10"/>
          <p:cNvSpPr>
            <a:spLocks noChangeShapeType="1"/>
          </p:cNvSpPr>
          <p:nvPr/>
        </p:nvSpPr>
        <p:spPr bwMode="auto">
          <a:xfrm flipH="1" flipV="1">
            <a:off x="5791200" y="2730944"/>
            <a:ext cx="838200" cy="457200"/>
          </a:xfrm>
          <a:prstGeom prst="line">
            <a:avLst/>
          </a:prstGeom>
          <a:noFill/>
          <a:ln w="25400">
            <a:solidFill>
              <a:srgbClr val="FF33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15954841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 fill="hold"/>
                                        <p:tgtEl>
                                          <p:spTgt spid="54275"/>
                                        </p:tgtEl>
                                        <p:attrNameLst>
                                          <p:attrName>ppt_x</p:attrName>
                                        </p:attrNameLst>
                                      </p:cBhvr>
                                      <p:tavLst>
                                        <p:tav tm="0">
                                          <p:val>
                                            <p:strVal val="1+#ppt_w/2"/>
                                          </p:val>
                                        </p:tav>
                                        <p:tav tm="100000">
                                          <p:val>
                                            <p:strVal val="#ppt_x"/>
                                          </p:val>
                                        </p:tav>
                                      </p:tavLst>
                                    </p:anim>
                                    <p:anim calcmode="lin" valueType="num">
                                      <p:cBhvr additive="base">
                                        <p:cTn id="8" dur="500" fill="hold"/>
                                        <p:tgtEl>
                                          <p:spTgt spid="5427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2" fill="hold" nodeType="afterEffect">
                                  <p:stCondLst>
                                    <p:cond delay="0"/>
                                  </p:stCondLst>
                                  <p:childTnLst>
                                    <p:set>
                                      <p:cBhvr>
                                        <p:cTn id="11" dur="1" fill="hold">
                                          <p:stCondLst>
                                            <p:cond delay="0"/>
                                          </p:stCondLst>
                                        </p:cTn>
                                        <p:tgtEl>
                                          <p:spTgt spid="54282"/>
                                        </p:tgtEl>
                                        <p:attrNameLst>
                                          <p:attrName>style.visibility</p:attrName>
                                        </p:attrNameLst>
                                      </p:cBhvr>
                                      <p:to>
                                        <p:strVal val="visible"/>
                                      </p:to>
                                    </p:set>
                                    <p:animEffect transition="in" filter="wipe(right)">
                                      <p:cBhvr>
                                        <p:cTn id="12" dur="500"/>
                                        <p:tgtEl>
                                          <p:spTgt spid="54282"/>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4278"/>
                                        </p:tgtEl>
                                        <p:attrNameLst>
                                          <p:attrName>style.visibility</p:attrName>
                                        </p:attrNameLst>
                                      </p:cBhvr>
                                      <p:to>
                                        <p:strVal val="visible"/>
                                      </p:to>
                                    </p:set>
                                    <p:animEffect transition="in" filter="wipe(left)">
                                      <p:cBhvr>
                                        <p:cTn id="16" dur="500"/>
                                        <p:tgtEl>
                                          <p:spTgt spid="542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4276"/>
                                        </p:tgtEl>
                                        <p:attrNameLst>
                                          <p:attrName>style.visibility</p:attrName>
                                        </p:attrNameLst>
                                      </p:cBhvr>
                                      <p:to>
                                        <p:strVal val="visible"/>
                                      </p:to>
                                    </p:set>
                                    <p:anim calcmode="lin" valueType="num">
                                      <p:cBhvr additive="base">
                                        <p:cTn id="21" dur="500" fill="hold"/>
                                        <p:tgtEl>
                                          <p:spTgt spid="54276"/>
                                        </p:tgtEl>
                                        <p:attrNameLst>
                                          <p:attrName>ppt_x</p:attrName>
                                        </p:attrNameLst>
                                      </p:cBhvr>
                                      <p:tavLst>
                                        <p:tav tm="0">
                                          <p:val>
                                            <p:strVal val="#ppt_x"/>
                                          </p:val>
                                        </p:tav>
                                        <p:tav tm="100000">
                                          <p:val>
                                            <p:strVal val="#ppt_x"/>
                                          </p:val>
                                        </p:tav>
                                      </p:tavLst>
                                    </p:anim>
                                    <p:anim calcmode="lin" valueType="num">
                                      <p:cBhvr additive="base">
                                        <p:cTn id="22" dur="500" fill="hold"/>
                                        <p:tgtEl>
                                          <p:spTgt spid="54276"/>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54281"/>
                                        </p:tgtEl>
                                        <p:attrNameLst>
                                          <p:attrName>style.visibility</p:attrName>
                                        </p:attrNameLst>
                                      </p:cBhvr>
                                      <p:to>
                                        <p:strVal val="visible"/>
                                      </p:to>
                                    </p:set>
                                    <p:animEffect transition="in" filter="wipe(left)">
                                      <p:cBhvr>
                                        <p:cTn id="26" dur="500"/>
                                        <p:tgtEl>
                                          <p:spTgt spid="54281"/>
                                        </p:tgtEl>
                                      </p:cBhvr>
                                    </p:animEffect>
                                  </p:childTnLst>
                                </p:cTn>
                              </p:par>
                            </p:childTnLst>
                          </p:cTn>
                        </p:par>
                        <p:par>
                          <p:cTn id="27" fill="hold" nodeType="afterGroup">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4279"/>
                                        </p:tgtEl>
                                        <p:attrNameLst>
                                          <p:attrName>style.visibility</p:attrName>
                                        </p:attrNameLst>
                                      </p:cBhvr>
                                      <p:to>
                                        <p:strVal val="visible"/>
                                      </p:to>
                                    </p:set>
                                    <p:animEffect transition="in" filter="wipe(left)">
                                      <p:cBhvr>
                                        <p:cTn id="30" dur="500"/>
                                        <p:tgtEl>
                                          <p:spTgt spid="5427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54280"/>
                                        </p:tgtEl>
                                        <p:attrNameLst>
                                          <p:attrName>style.visibility</p:attrName>
                                        </p:attrNameLst>
                                      </p:cBhvr>
                                      <p:to>
                                        <p:strVal val="visible"/>
                                      </p:to>
                                    </p:set>
                                    <p:animEffect transition="in" filter="wipe(up)">
                                      <p:cBhvr>
                                        <p:cTn id="35" dur="500"/>
                                        <p:tgtEl>
                                          <p:spTgt spid="54280"/>
                                        </p:tgtEl>
                                      </p:cBhvr>
                                    </p:animEffect>
                                  </p:childTnLst>
                                </p:cTn>
                              </p:par>
                            </p:childTnLst>
                          </p:cTn>
                        </p:par>
                        <p:par>
                          <p:cTn id="36" fill="hold" nodeType="afterGroup">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54277"/>
                                        </p:tgtEl>
                                        <p:attrNameLst>
                                          <p:attrName>style.visibility</p:attrName>
                                        </p:attrNameLst>
                                      </p:cBhvr>
                                      <p:to>
                                        <p:strVal val="visible"/>
                                      </p:to>
                                    </p:set>
                                    <p:anim calcmode="lin" valueType="num">
                                      <p:cBhvr additive="base">
                                        <p:cTn id="39" dur="500" fill="hold"/>
                                        <p:tgtEl>
                                          <p:spTgt spid="54277"/>
                                        </p:tgtEl>
                                        <p:attrNameLst>
                                          <p:attrName>ppt_x</p:attrName>
                                        </p:attrNameLst>
                                      </p:cBhvr>
                                      <p:tavLst>
                                        <p:tav tm="0">
                                          <p:val>
                                            <p:strVal val="1+#ppt_w/2"/>
                                          </p:val>
                                        </p:tav>
                                        <p:tav tm="100000">
                                          <p:val>
                                            <p:strVal val="#ppt_x"/>
                                          </p:val>
                                        </p:tav>
                                      </p:tavLst>
                                    </p:anim>
                                    <p:anim calcmode="lin" valueType="num">
                                      <p:cBhvr additive="base">
                                        <p:cTn id="40" dur="500" fill="hold"/>
                                        <p:tgtEl>
                                          <p:spTgt spid="542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P spid="54277" grpId="0" autoUpdateAnimBg="0"/>
      <p:bldP spid="54278" grpId="0" autoUpdateAnimBg="0"/>
      <p:bldP spid="54279" grpId="0" autoUpdateAnimBg="0"/>
      <p:bldP spid="54280" grpId="0" autoUpdateAnimBg="0"/>
      <p:bldP spid="5428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vert="horz" lIns="92075" tIns="46038" rIns="92075" bIns="46038" rtlCol="0" anchor="t">
            <a:normAutofit/>
          </a:bodyPr>
          <a:lstStyle/>
          <a:p>
            <a:pPr eaLnBrk="1" hangingPunct="1"/>
            <a:r>
              <a:rPr lang="en-US" altLang="en-US" dirty="0">
                <a:effectLst>
                  <a:outerShdw blurRad="38100" dist="38100" dir="2700000" algn="tl">
                    <a:srgbClr val="C0C0C0"/>
                  </a:outerShdw>
                </a:effectLst>
                <a:ea typeface="ＭＳ Ｐゴシック" panose="020B0600070205080204" pitchFamily="34" charset="-128"/>
              </a:rPr>
              <a:t>Java Program Structure</a:t>
            </a:r>
          </a:p>
        </p:txBody>
      </p:sp>
      <p:sp>
        <p:nvSpPr>
          <p:cNvPr id="21507" name="Text Box 3"/>
          <p:cNvSpPr txBox="1">
            <a:spLocks noChangeArrowheads="1"/>
          </p:cNvSpPr>
          <p:nvPr/>
        </p:nvSpPr>
        <p:spPr bwMode="auto">
          <a:xfrm>
            <a:off x="2743200" y="2472183"/>
            <a:ext cx="3536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b="1">
                <a:latin typeface="Courier New" panose="02070309020205020404" pitchFamily="49" charset="0"/>
              </a:rPr>
              <a:t>public class MyProgram</a:t>
            </a:r>
            <a:endParaRPr lang="en-US" altLang="en-US">
              <a:latin typeface="Courier New" panose="02070309020205020404" pitchFamily="49" charset="0"/>
            </a:endParaRPr>
          </a:p>
        </p:txBody>
      </p:sp>
      <p:sp>
        <p:nvSpPr>
          <p:cNvPr id="21508" name="Text Box 4"/>
          <p:cNvSpPr txBox="1">
            <a:spLocks noChangeArrowheads="1"/>
          </p:cNvSpPr>
          <p:nvPr/>
        </p:nvSpPr>
        <p:spPr bwMode="auto">
          <a:xfrm>
            <a:off x="2743200" y="2853183"/>
            <a:ext cx="33655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b="1">
                <a:latin typeface="Courier New" panose="02070309020205020404" pitchFamily="49" charset="0"/>
              </a:rPr>
              <a:t>{</a:t>
            </a: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r>
              <a:rPr lang="en-US" altLang="en-US" sz="2000" b="1">
                <a:latin typeface="Courier New" panose="02070309020205020404" pitchFamily="49" charset="0"/>
              </a:rPr>
              <a:t>}</a:t>
            </a:r>
            <a:endParaRPr lang="en-US" altLang="en-US">
              <a:latin typeface="Times New Roman" panose="02020603050405020304" pitchFamily="18" charset="0"/>
            </a:endParaRPr>
          </a:p>
        </p:txBody>
      </p:sp>
      <p:sp>
        <p:nvSpPr>
          <p:cNvPr id="21509" name="Text Box 5"/>
          <p:cNvSpPr txBox="1">
            <a:spLocks noChangeArrowheads="1"/>
          </p:cNvSpPr>
          <p:nvPr/>
        </p:nvSpPr>
        <p:spPr bwMode="auto">
          <a:xfrm>
            <a:off x="2743200" y="2084833"/>
            <a:ext cx="4451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b="1">
                <a:solidFill>
                  <a:srgbClr val="008000"/>
                </a:solidFill>
                <a:latin typeface="Courier New" panose="02070309020205020404" pitchFamily="49" charset="0"/>
              </a:rPr>
              <a:t>//  comments about the class</a:t>
            </a:r>
          </a:p>
        </p:txBody>
      </p:sp>
      <p:sp>
        <p:nvSpPr>
          <p:cNvPr id="80907" name="Text Box 11"/>
          <p:cNvSpPr txBox="1">
            <a:spLocks noChangeArrowheads="1"/>
          </p:cNvSpPr>
          <p:nvPr/>
        </p:nvSpPr>
        <p:spPr bwMode="auto">
          <a:xfrm>
            <a:off x="3213101" y="3821558"/>
            <a:ext cx="6129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b="1">
                <a:latin typeface="Courier New" panose="02070309020205020404" pitchFamily="49" charset="0"/>
              </a:rPr>
              <a:t>public static void main (String[] args)</a:t>
            </a:r>
            <a:endParaRPr lang="en-US" altLang="en-US">
              <a:latin typeface="Courier New" panose="02070309020205020404" pitchFamily="49" charset="0"/>
            </a:endParaRPr>
          </a:p>
        </p:txBody>
      </p:sp>
      <p:sp>
        <p:nvSpPr>
          <p:cNvPr id="80908" name="Text Box 12"/>
          <p:cNvSpPr txBox="1">
            <a:spLocks noChangeArrowheads="1"/>
          </p:cNvSpPr>
          <p:nvPr/>
        </p:nvSpPr>
        <p:spPr bwMode="auto">
          <a:xfrm>
            <a:off x="3168650" y="4278758"/>
            <a:ext cx="3365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b="1">
                <a:latin typeface="Courier New" panose="02070309020205020404" pitchFamily="49" charset="0"/>
              </a:rPr>
              <a:t>{</a:t>
            </a:r>
          </a:p>
          <a:p>
            <a:endParaRPr lang="en-US" altLang="en-US" sz="2000" b="1">
              <a:latin typeface="Courier New" panose="02070309020205020404" pitchFamily="49" charset="0"/>
            </a:endParaRPr>
          </a:p>
          <a:p>
            <a:endParaRPr lang="en-US" altLang="en-US" sz="2000" b="1">
              <a:latin typeface="Courier New" panose="02070309020205020404" pitchFamily="49" charset="0"/>
            </a:endParaRPr>
          </a:p>
          <a:p>
            <a:r>
              <a:rPr lang="en-US" altLang="en-US" sz="2000" b="1">
                <a:latin typeface="Courier New" panose="02070309020205020404" pitchFamily="49" charset="0"/>
              </a:rPr>
              <a:t>}</a:t>
            </a:r>
            <a:endParaRPr lang="en-US" altLang="en-US">
              <a:latin typeface="Times New Roman" panose="02020603050405020304" pitchFamily="18" charset="0"/>
            </a:endParaRPr>
          </a:p>
        </p:txBody>
      </p:sp>
      <p:sp>
        <p:nvSpPr>
          <p:cNvPr id="80909" name="Text Box 13"/>
          <p:cNvSpPr txBox="1">
            <a:spLocks noChangeArrowheads="1"/>
          </p:cNvSpPr>
          <p:nvPr/>
        </p:nvSpPr>
        <p:spPr bwMode="auto">
          <a:xfrm>
            <a:off x="3168650" y="3364358"/>
            <a:ext cx="460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b="1">
                <a:solidFill>
                  <a:srgbClr val="008000"/>
                </a:solidFill>
                <a:latin typeface="Courier New" panose="02070309020205020404" pitchFamily="49" charset="0"/>
              </a:rPr>
              <a:t>//  comments about the method</a:t>
            </a:r>
          </a:p>
        </p:txBody>
      </p:sp>
      <p:sp>
        <p:nvSpPr>
          <p:cNvPr id="80910" name="Text Box 14"/>
          <p:cNvSpPr txBox="1">
            <a:spLocks noChangeArrowheads="1"/>
          </p:cNvSpPr>
          <p:nvPr/>
        </p:nvSpPr>
        <p:spPr bwMode="auto">
          <a:xfrm>
            <a:off x="7740651" y="4574033"/>
            <a:ext cx="2041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b="1">
                <a:solidFill>
                  <a:srgbClr val="008000"/>
                </a:solidFill>
                <a:latin typeface="Arial Unicode MS" pitchFamily="-112" charset="0"/>
              </a:rPr>
              <a:t>method header</a:t>
            </a:r>
          </a:p>
        </p:txBody>
      </p:sp>
      <p:sp>
        <p:nvSpPr>
          <p:cNvPr id="80911" name="Text Box 15"/>
          <p:cNvSpPr txBox="1">
            <a:spLocks noChangeArrowheads="1"/>
          </p:cNvSpPr>
          <p:nvPr/>
        </p:nvSpPr>
        <p:spPr bwMode="auto">
          <a:xfrm>
            <a:off x="4387850" y="4726433"/>
            <a:ext cx="1816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2000" b="1">
                <a:solidFill>
                  <a:srgbClr val="008000"/>
                </a:solidFill>
                <a:latin typeface="Arial Unicode MS" pitchFamily="-112" charset="0"/>
              </a:rPr>
              <a:t>method body</a:t>
            </a:r>
          </a:p>
        </p:txBody>
      </p:sp>
      <p:sp>
        <p:nvSpPr>
          <p:cNvPr id="80912" name="AutoShape 16"/>
          <p:cNvSpPr>
            <a:spLocks/>
          </p:cNvSpPr>
          <p:nvPr/>
        </p:nvSpPr>
        <p:spPr bwMode="auto">
          <a:xfrm>
            <a:off x="3854450" y="4447032"/>
            <a:ext cx="457200" cy="990600"/>
          </a:xfrm>
          <a:prstGeom prst="rightBrace">
            <a:avLst>
              <a:gd name="adj1" fmla="val 18056"/>
              <a:gd name="adj2" fmla="val 50000"/>
            </a:avLst>
          </a:prstGeom>
          <a:noFill/>
          <a:ln w="31750">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sz="1800"/>
          </a:p>
        </p:txBody>
      </p:sp>
      <p:sp>
        <p:nvSpPr>
          <p:cNvPr id="80913" name="Line 17"/>
          <p:cNvSpPr>
            <a:spLocks noChangeShapeType="1"/>
          </p:cNvSpPr>
          <p:nvPr/>
        </p:nvSpPr>
        <p:spPr bwMode="auto">
          <a:xfrm flipH="1" flipV="1">
            <a:off x="6902450" y="4218432"/>
            <a:ext cx="838200" cy="457200"/>
          </a:xfrm>
          <a:prstGeom prst="line">
            <a:avLst/>
          </a:prstGeom>
          <a:noFill/>
          <a:ln w="25400">
            <a:solidFill>
              <a:srgbClr val="FF33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31638020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907"/>
                                        </p:tgtEl>
                                        <p:attrNameLst>
                                          <p:attrName>style.visibility</p:attrName>
                                        </p:attrNameLst>
                                      </p:cBhvr>
                                      <p:to>
                                        <p:strVal val="visible"/>
                                      </p:to>
                                    </p:set>
                                    <p:anim calcmode="lin" valueType="num">
                                      <p:cBhvr additive="base">
                                        <p:cTn id="7" dur="500" fill="hold"/>
                                        <p:tgtEl>
                                          <p:spTgt spid="80907"/>
                                        </p:tgtEl>
                                        <p:attrNameLst>
                                          <p:attrName>ppt_x</p:attrName>
                                        </p:attrNameLst>
                                      </p:cBhvr>
                                      <p:tavLst>
                                        <p:tav tm="0">
                                          <p:val>
                                            <p:strVal val="1+#ppt_w/2"/>
                                          </p:val>
                                        </p:tav>
                                        <p:tav tm="100000">
                                          <p:val>
                                            <p:strVal val="#ppt_x"/>
                                          </p:val>
                                        </p:tav>
                                      </p:tavLst>
                                    </p:anim>
                                    <p:anim calcmode="lin" valueType="num">
                                      <p:cBhvr additive="base">
                                        <p:cTn id="8" dur="500" fill="hold"/>
                                        <p:tgtEl>
                                          <p:spTgt spid="8090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80913"/>
                                        </p:tgtEl>
                                        <p:attrNameLst>
                                          <p:attrName>style.visibility</p:attrName>
                                        </p:attrNameLst>
                                      </p:cBhvr>
                                      <p:to>
                                        <p:strVal val="visible"/>
                                      </p:to>
                                    </p:set>
                                    <p:animEffect transition="in" filter="wipe(left)">
                                      <p:cBhvr>
                                        <p:cTn id="12" dur="500"/>
                                        <p:tgtEl>
                                          <p:spTgt spid="80913"/>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0910"/>
                                        </p:tgtEl>
                                        <p:attrNameLst>
                                          <p:attrName>style.visibility</p:attrName>
                                        </p:attrNameLst>
                                      </p:cBhvr>
                                      <p:to>
                                        <p:strVal val="visible"/>
                                      </p:to>
                                    </p:set>
                                    <p:animEffect transition="in" filter="wipe(left)">
                                      <p:cBhvr>
                                        <p:cTn id="16" dur="500"/>
                                        <p:tgtEl>
                                          <p:spTgt spid="809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80908"/>
                                        </p:tgtEl>
                                        <p:attrNameLst>
                                          <p:attrName>style.visibility</p:attrName>
                                        </p:attrNameLst>
                                      </p:cBhvr>
                                      <p:to>
                                        <p:strVal val="visible"/>
                                      </p:to>
                                    </p:set>
                                    <p:anim calcmode="lin" valueType="num">
                                      <p:cBhvr additive="base">
                                        <p:cTn id="21" dur="500" fill="hold"/>
                                        <p:tgtEl>
                                          <p:spTgt spid="80908"/>
                                        </p:tgtEl>
                                        <p:attrNameLst>
                                          <p:attrName>ppt_x</p:attrName>
                                        </p:attrNameLst>
                                      </p:cBhvr>
                                      <p:tavLst>
                                        <p:tav tm="0">
                                          <p:val>
                                            <p:strVal val="1+#ppt_w/2"/>
                                          </p:val>
                                        </p:tav>
                                        <p:tav tm="100000">
                                          <p:val>
                                            <p:strVal val="#ppt_x"/>
                                          </p:val>
                                        </p:tav>
                                      </p:tavLst>
                                    </p:anim>
                                    <p:anim calcmode="lin" valueType="num">
                                      <p:cBhvr additive="base">
                                        <p:cTn id="22" dur="500" fill="hold"/>
                                        <p:tgtEl>
                                          <p:spTgt spid="80908"/>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0912"/>
                                        </p:tgtEl>
                                        <p:attrNameLst>
                                          <p:attrName>style.visibility</p:attrName>
                                        </p:attrNameLst>
                                      </p:cBhvr>
                                      <p:to>
                                        <p:strVal val="visible"/>
                                      </p:to>
                                    </p:set>
                                    <p:animEffect transition="in" filter="wipe(left)">
                                      <p:cBhvr>
                                        <p:cTn id="26" dur="500"/>
                                        <p:tgtEl>
                                          <p:spTgt spid="80912"/>
                                        </p:tgtEl>
                                      </p:cBhvr>
                                    </p:animEffect>
                                  </p:childTnLst>
                                </p:cTn>
                              </p:par>
                            </p:childTnLst>
                          </p:cTn>
                        </p:par>
                        <p:par>
                          <p:cTn id="27" fill="hold" nodeType="afterGroup">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0911"/>
                                        </p:tgtEl>
                                        <p:attrNameLst>
                                          <p:attrName>style.visibility</p:attrName>
                                        </p:attrNameLst>
                                      </p:cBhvr>
                                      <p:to>
                                        <p:strVal val="visible"/>
                                      </p:to>
                                    </p:set>
                                    <p:animEffect transition="in" filter="wipe(left)">
                                      <p:cBhvr>
                                        <p:cTn id="30" dur="500"/>
                                        <p:tgtEl>
                                          <p:spTgt spid="809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0909"/>
                                        </p:tgtEl>
                                        <p:attrNameLst>
                                          <p:attrName>style.visibility</p:attrName>
                                        </p:attrNameLst>
                                      </p:cBhvr>
                                      <p:to>
                                        <p:strVal val="visible"/>
                                      </p:to>
                                    </p:set>
                                    <p:anim calcmode="lin" valueType="num">
                                      <p:cBhvr additive="base">
                                        <p:cTn id="35" dur="500" fill="hold"/>
                                        <p:tgtEl>
                                          <p:spTgt spid="80909"/>
                                        </p:tgtEl>
                                        <p:attrNameLst>
                                          <p:attrName>ppt_x</p:attrName>
                                        </p:attrNameLst>
                                      </p:cBhvr>
                                      <p:tavLst>
                                        <p:tav tm="0">
                                          <p:val>
                                            <p:strVal val="1+#ppt_w/2"/>
                                          </p:val>
                                        </p:tav>
                                        <p:tav tm="100000">
                                          <p:val>
                                            <p:strVal val="#ppt_x"/>
                                          </p:val>
                                        </p:tav>
                                      </p:tavLst>
                                    </p:anim>
                                    <p:anim calcmode="lin" valueType="num">
                                      <p:cBhvr additive="base">
                                        <p:cTn id="36" dur="500" fill="hold"/>
                                        <p:tgtEl>
                                          <p:spTgt spid="809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7" grpId="0" autoUpdateAnimBg="0"/>
      <p:bldP spid="80908" grpId="0" autoUpdateAnimBg="0"/>
      <p:bldP spid="80909" grpId="0" autoUpdateAnimBg="0"/>
      <p:bldP spid="80910" grpId="0" autoUpdateAnimBg="0"/>
      <p:bldP spid="80911" grpId="0" autoUpdateAnimBg="0"/>
      <p:bldP spid="809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vert="horz" lIns="92075" tIns="46038" rIns="92075" bIns="46038" rtlCol="0" anchor="t">
            <a:normAutofit/>
          </a:bodyPr>
          <a:lstStyle/>
          <a:p>
            <a:pPr eaLnBrk="1" hangingPunct="1"/>
            <a:r>
              <a:rPr lang="en-US" altLang="en-US" dirty="0">
                <a:effectLst>
                  <a:outerShdw blurRad="38100" dist="38100" dir="2700000" algn="tl">
                    <a:srgbClr val="C0C0C0"/>
                  </a:outerShdw>
                </a:effectLst>
                <a:ea typeface="ＭＳ Ｐゴシック" panose="020B0600070205080204" pitchFamily="34" charset="-128"/>
              </a:rPr>
              <a:t>Identifiers</a:t>
            </a:r>
          </a:p>
        </p:txBody>
      </p:sp>
      <p:sp>
        <p:nvSpPr>
          <p:cNvPr id="25603" name="Rectangle 3"/>
          <p:cNvSpPr>
            <a:spLocks noGrp="1" noChangeArrowheads="1"/>
          </p:cNvSpPr>
          <p:nvPr>
            <p:ph idx="1"/>
          </p:nvPr>
        </p:nvSpPr>
        <p:spPr>
          <a:xfrm>
            <a:off x="1981200" y="1143000"/>
            <a:ext cx="8305800" cy="5486400"/>
          </a:xfrm>
        </p:spPr>
        <p:txBody>
          <a:bodyPr vert="horz" lIns="92075" tIns="46038" rIns="92075" bIns="46038" rtlCol="0">
            <a:normAutofit/>
          </a:bodyPr>
          <a:lstStyle/>
          <a:p>
            <a:pPr eaLnBrk="1" hangingPunct="1">
              <a:lnSpc>
                <a:spcPct val="80000"/>
              </a:lnSpc>
              <a:spcBef>
                <a:spcPct val="50000"/>
              </a:spcBef>
            </a:pPr>
            <a:r>
              <a:rPr lang="en-US" altLang="en-US" sz="2800" i="1" dirty="0">
                <a:ea typeface="ＭＳ Ｐゴシック" panose="020B0600070205080204" pitchFamily="34" charset="-128"/>
              </a:rPr>
              <a:t>Identifiers</a:t>
            </a:r>
            <a:r>
              <a:rPr lang="en-US" altLang="en-US" sz="2800" dirty="0">
                <a:ea typeface="ＭＳ Ｐゴシック" panose="020B0600070205080204" pitchFamily="34" charset="-128"/>
              </a:rPr>
              <a:t> are the words a programmer uses in a program (variable names, class names, method names…)</a:t>
            </a:r>
          </a:p>
          <a:p>
            <a:pPr eaLnBrk="1" hangingPunct="1">
              <a:lnSpc>
                <a:spcPct val="80000"/>
              </a:lnSpc>
              <a:spcBef>
                <a:spcPct val="50000"/>
              </a:spcBef>
            </a:pPr>
            <a:r>
              <a:rPr lang="en-US" altLang="en-US" sz="2800" dirty="0">
                <a:ea typeface="ＭＳ Ｐゴシック" panose="020B0600070205080204" pitchFamily="34" charset="-128"/>
              </a:rPr>
              <a:t>An identifier can be made up of letters, digits, the underscore character ( _ ), and the dollar sign</a:t>
            </a:r>
          </a:p>
          <a:p>
            <a:pPr eaLnBrk="1" hangingPunct="1">
              <a:lnSpc>
                <a:spcPct val="80000"/>
              </a:lnSpc>
              <a:spcBef>
                <a:spcPct val="50000"/>
              </a:spcBef>
            </a:pPr>
            <a:r>
              <a:rPr lang="en-US" altLang="en-US" sz="2800" dirty="0">
                <a:ea typeface="ＭＳ Ｐゴシック" panose="020B0600070205080204" pitchFamily="34" charset="-128"/>
              </a:rPr>
              <a:t>Identifiers </a:t>
            </a:r>
            <a:r>
              <a:rPr lang="en-US" altLang="en-US" sz="2800" dirty="0">
                <a:solidFill>
                  <a:srgbClr val="C32D2E"/>
                </a:solidFill>
                <a:ea typeface="ＭＳ Ｐゴシック" panose="020B0600070205080204" pitchFamily="34" charset="-128"/>
              </a:rPr>
              <a:t>cannot </a:t>
            </a:r>
            <a:r>
              <a:rPr lang="en-US" altLang="en-US" sz="2800" dirty="0">
                <a:ea typeface="ＭＳ Ｐゴシック" panose="020B0600070205080204" pitchFamily="34" charset="-128"/>
              </a:rPr>
              <a:t>begin with a digit</a:t>
            </a:r>
          </a:p>
          <a:p>
            <a:pPr eaLnBrk="1" hangingPunct="1">
              <a:lnSpc>
                <a:spcPct val="80000"/>
              </a:lnSpc>
              <a:spcBef>
                <a:spcPct val="50000"/>
              </a:spcBef>
            </a:pPr>
            <a:r>
              <a:rPr lang="en-US" altLang="en-US" sz="2800" dirty="0">
                <a:ea typeface="ＭＳ Ｐゴシック" panose="020B0600070205080204" pitchFamily="34" charset="-128"/>
              </a:rPr>
              <a:t>Java is </a:t>
            </a:r>
            <a:r>
              <a:rPr lang="en-US" altLang="en-US" sz="2800" i="1" dirty="0">
                <a:ea typeface="ＭＳ Ｐゴシック" panose="020B0600070205080204" pitchFamily="34" charset="-128"/>
              </a:rPr>
              <a:t>case sensitive</a:t>
            </a:r>
            <a:r>
              <a:rPr lang="en-US" altLang="en-US" sz="2800" dirty="0">
                <a:ea typeface="ＭＳ Ｐゴシック" panose="020B0600070205080204" pitchFamily="34" charset="-128"/>
              </a:rPr>
              <a:t> -</a:t>
            </a:r>
            <a:r>
              <a:rPr lang="en-US" altLang="en-US" sz="2800" dirty="0">
                <a:latin typeface="Courier New" panose="02070309020205020404" pitchFamily="49" charset="0"/>
                <a:ea typeface="ＭＳ Ｐゴシック" panose="020B0600070205080204" pitchFamily="34" charset="-128"/>
              </a:rPr>
              <a:t> Total, total, </a:t>
            </a:r>
            <a:r>
              <a:rPr lang="en-US" altLang="en-US" sz="2800" dirty="0">
                <a:ea typeface="ＭＳ Ｐゴシック" panose="020B0600070205080204" pitchFamily="34" charset="-128"/>
              </a:rPr>
              <a:t>and</a:t>
            </a:r>
            <a:r>
              <a:rPr lang="en-US" altLang="en-US" sz="2800" dirty="0">
                <a:latin typeface="Courier New" panose="02070309020205020404" pitchFamily="49" charset="0"/>
                <a:ea typeface="ＭＳ Ｐゴシック" panose="020B0600070205080204" pitchFamily="34" charset="-128"/>
              </a:rPr>
              <a:t> TOTAL </a:t>
            </a:r>
            <a:r>
              <a:rPr lang="en-US" altLang="en-US" sz="2800" dirty="0">
                <a:ea typeface="ＭＳ Ｐゴシック" panose="020B0600070205080204" pitchFamily="34" charset="-128"/>
              </a:rPr>
              <a:t>are </a:t>
            </a:r>
            <a:r>
              <a:rPr lang="en-US" altLang="en-US" sz="2800" dirty="0">
                <a:solidFill>
                  <a:srgbClr val="C32D2E"/>
                </a:solidFill>
                <a:ea typeface="ＭＳ Ｐゴシック" panose="020B0600070205080204" pitchFamily="34" charset="-128"/>
              </a:rPr>
              <a:t>different </a:t>
            </a:r>
            <a:r>
              <a:rPr lang="en-US" altLang="en-US" sz="2800" dirty="0">
                <a:ea typeface="ＭＳ Ｐゴシック" panose="020B0600070205080204" pitchFamily="34" charset="-128"/>
              </a:rPr>
              <a:t>identifiers</a:t>
            </a:r>
          </a:p>
          <a:p>
            <a:pPr eaLnBrk="1" hangingPunct="1">
              <a:lnSpc>
                <a:spcPct val="80000"/>
              </a:lnSpc>
              <a:spcBef>
                <a:spcPct val="50000"/>
              </a:spcBef>
            </a:pPr>
            <a:r>
              <a:rPr lang="en-US" altLang="en-US" sz="2800" dirty="0">
                <a:ea typeface="ＭＳ Ｐゴシック" panose="020B0600070205080204" pitchFamily="34" charset="-128"/>
              </a:rPr>
              <a:t>By convention, programmers use different case styles for different types of identifiers, such as</a:t>
            </a:r>
          </a:p>
          <a:p>
            <a:pPr lvl="1" eaLnBrk="1" hangingPunct="1">
              <a:lnSpc>
                <a:spcPct val="80000"/>
              </a:lnSpc>
              <a:spcBef>
                <a:spcPct val="50000"/>
              </a:spcBef>
            </a:pPr>
            <a:r>
              <a:rPr lang="en-US" altLang="en-US" sz="2400" i="1" dirty="0">
                <a:ea typeface="ＭＳ Ｐゴシック" panose="020B0600070205080204" pitchFamily="34" charset="-128"/>
              </a:rPr>
              <a:t>title case </a:t>
            </a:r>
            <a:r>
              <a:rPr lang="en-US" altLang="en-US" sz="2400" dirty="0">
                <a:ea typeface="ＭＳ Ｐゴシック" panose="020B0600070205080204" pitchFamily="34" charset="-128"/>
              </a:rPr>
              <a:t>for class names - </a:t>
            </a:r>
            <a:r>
              <a:rPr lang="en-US" altLang="en-US" sz="2400" dirty="0">
                <a:latin typeface="Courier New" panose="02070309020205020404" pitchFamily="49" charset="0"/>
                <a:ea typeface="ＭＳ Ｐゴシック" panose="020B0600070205080204" pitchFamily="34" charset="-128"/>
              </a:rPr>
              <a:t>Lincoln</a:t>
            </a:r>
            <a:endParaRPr lang="en-US" altLang="en-US" sz="2400" dirty="0">
              <a:ea typeface="ＭＳ Ｐゴシック" panose="020B0600070205080204" pitchFamily="34" charset="-128"/>
            </a:endParaRPr>
          </a:p>
          <a:p>
            <a:pPr lvl="1" eaLnBrk="1" hangingPunct="1">
              <a:lnSpc>
                <a:spcPct val="80000"/>
              </a:lnSpc>
              <a:spcBef>
                <a:spcPct val="50000"/>
              </a:spcBef>
            </a:pPr>
            <a:r>
              <a:rPr lang="en-US" altLang="en-US" sz="2400" i="1" dirty="0">
                <a:ea typeface="ＭＳ Ｐゴシック" panose="020B0600070205080204" pitchFamily="34" charset="-128"/>
              </a:rPr>
              <a:t>upper case</a:t>
            </a:r>
            <a:r>
              <a:rPr lang="en-US" altLang="en-US" sz="2400" dirty="0">
                <a:ea typeface="ＭＳ Ｐゴシック" panose="020B0600070205080204" pitchFamily="34" charset="-128"/>
              </a:rPr>
              <a:t> for constants - </a:t>
            </a:r>
            <a:r>
              <a:rPr lang="en-US" altLang="en-US" sz="2400" dirty="0">
                <a:latin typeface="Courier New" panose="02070309020205020404" pitchFamily="49" charset="0"/>
                <a:ea typeface="ＭＳ Ｐゴシック" panose="020B0600070205080204" pitchFamily="34" charset="-128"/>
              </a:rPr>
              <a:t>MAXIMUM</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385223013"/>
      </p:ext>
    </p:extLst>
  </p:cSld>
  <p:clrMapOvr>
    <a:masterClrMapping/>
  </p:clrMapOvr>
  <p:transition spd="med">
    <p:wheel spokes="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vert="horz" lIns="92075" tIns="46038" rIns="92075" bIns="46038" rtlCol="0" anchor="t">
            <a:normAutofit/>
          </a:bodyPr>
          <a:lstStyle/>
          <a:p>
            <a:pPr eaLnBrk="1" hangingPunct="1"/>
            <a:r>
              <a:rPr lang="en-US" altLang="en-US" sz="3500">
                <a:effectLst>
                  <a:outerShdw blurRad="38100" dist="38100" dir="2700000" algn="tl">
                    <a:srgbClr val="C0C0C0"/>
                  </a:outerShdw>
                </a:effectLst>
                <a:ea typeface="ＭＳ Ｐゴシック" panose="020B0600070205080204" pitchFamily="34" charset="-128"/>
              </a:rPr>
              <a:t>Reserved Words are predefined in the language, and cannot be used as identifiers</a:t>
            </a:r>
          </a:p>
        </p:txBody>
      </p:sp>
      <p:sp>
        <p:nvSpPr>
          <p:cNvPr id="26627" name="Rectangle 3"/>
          <p:cNvSpPr>
            <a:spLocks noGrp="1" noChangeArrowheads="1"/>
          </p:cNvSpPr>
          <p:nvPr>
            <p:ph idx="1"/>
          </p:nvPr>
        </p:nvSpPr>
        <p:spPr>
          <a:xfrm>
            <a:off x="1981200" y="1752601"/>
            <a:ext cx="8305800" cy="1101725"/>
          </a:xfrm>
        </p:spPr>
        <p:txBody>
          <a:bodyPr vert="horz" lIns="92075" tIns="46038" rIns="92075" bIns="46038" rtlCol="0">
            <a:normAutofit/>
          </a:bodyPr>
          <a:lstStyle/>
          <a:p>
            <a:pPr eaLnBrk="1" hangingPunct="1"/>
            <a:r>
              <a:rPr lang="en-US" altLang="en-US">
                <a:ea typeface="ＭＳ Ｐゴシック" panose="020B0600070205080204" pitchFamily="34" charset="-128"/>
              </a:rPr>
              <a:t>The Java reserved words:</a:t>
            </a:r>
          </a:p>
        </p:txBody>
      </p:sp>
      <p:sp>
        <p:nvSpPr>
          <p:cNvPr id="59396" name="Rectangle 4"/>
          <p:cNvSpPr>
            <a:spLocks noChangeArrowheads="1"/>
          </p:cNvSpPr>
          <p:nvPr/>
        </p:nvSpPr>
        <p:spPr bwMode="auto">
          <a:xfrm>
            <a:off x="2659063" y="2616200"/>
            <a:ext cx="1281112"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b="1">
                <a:latin typeface="Courier New" panose="02070309020205020404" pitchFamily="49" charset="0"/>
              </a:rPr>
              <a:t>abstract</a:t>
            </a:r>
          </a:p>
          <a:p>
            <a:r>
              <a:rPr lang="en-US" altLang="en-US" sz="1800" b="1">
                <a:latin typeface="Courier New" panose="02070309020205020404" pitchFamily="49" charset="0"/>
              </a:rPr>
              <a:t>assert</a:t>
            </a:r>
          </a:p>
          <a:p>
            <a:r>
              <a:rPr lang="en-US" altLang="en-US" sz="1800" b="1">
                <a:latin typeface="Courier New" panose="02070309020205020404" pitchFamily="49" charset="0"/>
              </a:rPr>
              <a:t>boolean</a:t>
            </a:r>
          </a:p>
          <a:p>
            <a:r>
              <a:rPr lang="en-US" altLang="en-US" sz="1800" b="1">
                <a:latin typeface="Courier New" panose="02070309020205020404" pitchFamily="49" charset="0"/>
              </a:rPr>
              <a:t>break</a:t>
            </a:r>
          </a:p>
          <a:p>
            <a:r>
              <a:rPr lang="en-US" altLang="en-US" sz="1800" b="1">
                <a:latin typeface="Courier New" panose="02070309020205020404" pitchFamily="49" charset="0"/>
              </a:rPr>
              <a:t>byte</a:t>
            </a:r>
          </a:p>
          <a:p>
            <a:r>
              <a:rPr lang="en-US" altLang="en-US" sz="1800" b="1">
                <a:latin typeface="Courier New" panose="02070309020205020404" pitchFamily="49" charset="0"/>
              </a:rPr>
              <a:t>case</a:t>
            </a:r>
          </a:p>
          <a:p>
            <a:r>
              <a:rPr lang="en-US" altLang="en-US" sz="1800" b="1">
                <a:latin typeface="Courier New" panose="02070309020205020404" pitchFamily="49" charset="0"/>
              </a:rPr>
              <a:t>catch</a:t>
            </a:r>
          </a:p>
          <a:p>
            <a:r>
              <a:rPr lang="en-US" altLang="en-US" sz="1800" b="1">
                <a:latin typeface="Courier New" panose="02070309020205020404" pitchFamily="49" charset="0"/>
              </a:rPr>
              <a:t>char</a:t>
            </a:r>
          </a:p>
          <a:p>
            <a:r>
              <a:rPr lang="en-US" altLang="en-US" sz="1800" b="1">
                <a:latin typeface="Courier New" panose="02070309020205020404" pitchFamily="49" charset="0"/>
              </a:rPr>
              <a:t>class</a:t>
            </a:r>
          </a:p>
          <a:p>
            <a:r>
              <a:rPr lang="en-US" altLang="en-US" sz="1800" b="1">
                <a:latin typeface="Courier New" panose="02070309020205020404" pitchFamily="49" charset="0"/>
              </a:rPr>
              <a:t>const</a:t>
            </a:r>
          </a:p>
          <a:p>
            <a:r>
              <a:rPr lang="en-US" altLang="en-US" sz="1800" b="1">
                <a:latin typeface="Courier New" panose="02070309020205020404" pitchFamily="49" charset="0"/>
              </a:rPr>
              <a:t>continue</a:t>
            </a:r>
          </a:p>
          <a:p>
            <a:r>
              <a:rPr lang="en-US" altLang="en-US" sz="1800" b="1">
                <a:latin typeface="Courier New" panose="02070309020205020404" pitchFamily="49" charset="0"/>
              </a:rPr>
              <a:t>default</a:t>
            </a:r>
          </a:p>
          <a:p>
            <a:r>
              <a:rPr lang="en-US" altLang="en-US" sz="1800" b="1">
                <a:latin typeface="Courier New" panose="02070309020205020404" pitchFamily="49" charset="0"/>
              </a:rPr>
              <a:t>do</a:t>
            </a:r>
          </a:p>
          <a:p>
            <a:r>
              <a:rPr lang="en-US" altLang="en-US" sz="1800" b="1">
                <a:latin typeface="Courier New" panose="02070309020205020404" pitchFamily="49" charset="0"/>
              </a:rPr>
              <a:t>double</a:t>
            </a:r>
          </a:p>
        </p:txBody>
      </p:sp>
      <p:sp>
        <p:nvSpPr>
          <p:cNvPr id="59397" name="Rectangle 5"/>
          <p:cNvSpPr>
            <a:spLocks noChangeArrowheads="1"/>
          </p:cNvSpPr>
          <p:nvPr/>
        </p:nvSpPr>
        <p:spPr bwMode="auto">
          <a:xfrm>
            <a:off x="4386263" y="2616200"/>
            <a:ext cx="15557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b="1" dirty="0">
                <a:latin typeface="Courier New" panose="02070309020205020404" pitchFamily="49" charset="0"/>
              </a:rPr>
              <a:t>else</a:t>
            </a:r>
          </a:p>
          <a:p>
            <a:r>
              <a:rPr lang="en-US" altLang="en-US" sz="1800" b="1" dirty="0" err="1">
                <a:latin typeface="Courier New" panose="02070309020205020404" pitchFamily="49" charset="0"/>
              </a:rPr>
              <a:t>enum</a:t>
            </a:r>
            <a:endParaRPr lang="en-US" altLang="en-US" sz="1800" b="1" dirty="0">
              <a:latin typeface="Courier New" panose="02070309020205020404" pitchFamily="49" charset="0"/>
            </a:endParaRPr>
          </a:p>
          <a:p>
            <a:r>
              <a:rPr lang="en-US" altLang="en-US" sz="1800" b="1" dirty="0">
                <a:latin typeface="Courier New" panose="02070309020205020404" pitchFamily="49" charset="0"/>
              </a:rPr>
              <a:t>extends</a:t>
            </a:r>
          </a:p>
          <a:p>
            <a:r>
              <a:rPr lang="en-US" altLang="en-US" sz="1800" b="1" dirty="0">
                <a:latin typeface="Courier New" panose="02070309020205020404" pitchFamily="49" charset="0"/>
              </a:rPr>
              <a:t>false</a:t>
            </a:r>
          </a:p>
          <a:p>
            <a:r>
              <a:rPr lang="en-US" altLang="en-US" sz="1800" b="1" dirty="0">
                <a:latin typeface="Courier New" panose="02070309020205020404" pitchFamily="49" charset="0"/>
              </a:rPr>
              <a:t>final</a:t>
            </a:r>
          </a:p>
          <a:p>
            <a:r>
              <a:rPr lang="en-US" altLang="en-US" sz="1800" b="1" dirty="0">
                <a:latin typeface="Courier New" panose="02070309020205020404" pitchFamily="49" charset="0"/>
              </a:rPr>
              <a:t>finally</a:t>
            </a:r>
          </a:p>
          <a:p>
            <a:r>
              <a:rPr lang="en-US" altLang="en-US" sz="1800" b="1" dirty="0">
                <a:latin typeface="Courier New" panose="02070309020205020404" pitchFamily="49" charset="0"/>
              </a:rPr>
              <a:t>float</a:t>
            </a:r>
          </a:p>
          <a:p>
            <a:r>
              <a:rPr lang="en-US" altLang="en-US" sz="1800" b="1" dirty="0">
                <a:latin typeface="Courier New" panose="02070309020205020404" pitchFamily="49" charset="0"/>
              </a:rPr>
              <a:t>for</a:t>
            </a:r>
          </a:p>
          <a:p>
            <a:r>
              <a:rPr lang="en-US" altLang="en-US" sz="1800" b="1" dirty="0" err="1">
                <a:latin typeface="Courier New" panose="02070309020205020404" pitchFamily="49" charset="0"/>
              </a:rPr>
              <a:t>goto</a:t>
            </a:r>
            <a:endParaRPr lang="en-US" altLang="en-US" sz="1800" b="1" dirty="0">
              <a:latin typeface="Courier New" panose="02070309020205020404" pitchFamily="49" charset="0"/>
            </a:endParaRPr>
          </a:p>
          <a:p>
            <a:r>
              <a:rPr lang="en-US" altLang="en-US" sz="1800" b="1" dirty="0">
                <a:latin typeface="Courier New" panose="02070309020205020404" pitchFamily="49" charset="0"/>
              </a:rPr>
              <a:t>if</a:t>
            </a:r>
          </a:p>
          <a:p>
            <a:r>
              <a:rPr lang="en-US" altLang="en-US" sz="1800" b="1" dirty="0">
                <a:latin typeface="Courier New" panose="02070309020205020404" pitchFamily="49" charset="0"/>
              </a:rPr>
              <a:t>implements</a:t>
            </a:r>
          </a:p>
          <a:p>
            <a:r>
              <a:rPr lang="en-US" altLang="en-US" sz="1800" b="1" dirty="0">
                <a:latin typeface="Courier New" panose="02070309020205020404" pitchFamily="49" charset="0"/>
              </a:rPr>
              <a:t>import</a:t>
            </a:r>
          </a:p>
          <a:p>
            <a:r>
              <a:rPr lang="en-US" altLang="en-US" sz="1800" b="1" dirty="0" err="1">
                <a:latin typeface="Courier New" panose="02070309020205020404" pitchFamily="49" charset="0"/>
              </a:rPr>
              <a:t>instanceof</a:t>
            </a:r>
            <a:endParaRPr lang="en-US" altLang="en-US" sz="1800" b="1" dirty="0">
              <a:latin typeface="Courier New" panose="02070309020205020404" pitchFamily="49" charset="0"/>
            </a:endParaRPr>
          </a:p>
          <a:p>
            <a:r>
              <a:rPr lang="en-US" altLang="en-US" sz="1800" b="1" dirty="0" err="1">
                <a:latin typeface="Courier New" panose="02070309020205020404" pitchFamily="49" charset="0"/>
              </a:rPr>
              <a:t>int</a:t>
            </a:r>
            <a:endParaRPr lang="en-US" altLang="en-US" sz="1800" b="1" dirty="0">
              <a:latin typeface="Courier New" panose="02070309020205020404" pitchFamily="49" charset="0"/>
            </a:endParaRPr>
          </a:p>
        </p:txBody>
      </p:sp>
      <p:sp>
        <p:nvSpPr>
          <p:cNvPr id="59398" name="Rectangle 6"/>
          <p:cNvSpPr>
            <a:spLocks noChangeArrowheads="1"/>
          </p:cNvSpPr>
          <p:nvPr/>
        </p:nvSpPr>
        <p:spPr bwMode="auto">
          <a:xfrm>
            <a:off x="6275389" y="2616200"/>
            <a:ext cx="141922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b="1">
                <a:latin typeface="Courier New" panose="02070309020205020404" pitchFamily="49" charset="0"/>
              </a:rPr>
              <a:t>interface</a:t>
            </a:r>
          </a:p>
          <a:p>
            <a:r>
              <a:rPr lang="en-US" altLang="en-US" sz="1800" b="1">
                <a:latin typeface="Courier New" panose="02070309020205020404" pitchFamily="49" charset="0"/>
              </a:rPr>
              <a:t>long</a:t>
            </a:r>
          </a:p>
          <a:p>
            <a:r>
              <a:rPr lang="en-US" altLang="en-US" sz="1800" b="1">
                <a:latin typeface="Courier New" panose="02070309020205020404" pitchFamily="49" charset="0"/>
              </a:rPr>
              <a:t>native</a:t>
            </a:r>
          </a:p>
          <a:p>
            <a:r>
              <a:rPr lang="en-US" altLang="en-US" sz="1800" b="1">
                <a:latin typeface="Courier New" panose="02070309020205020404" pitchFamily="49" charset="0"/>
              </a:rPr>
              <a:t>new</a:t>
            </a:r>
          </a:p>
          <a:p>
            <a:r>
              <a:rPr lang="en-US" altLang="en-US" sz="1800" b="1">
                <a:latin typeface="Courier New" panose="02070309020205020404" pitchFamily="49" charset="0"/>
              </a:rPr>
              <a:t>null</a:t>
            </a:r>
          </a:p>
          <a:p>
            <a:r>
              <a:rPr lang="en-US" altLang="en-US" sz="1800" b="1">
                <a:latin typeface="Courier New" panose="02070309020205020404" pitchFamily="49" charset="0"/>
              </a:rPr>
              <a:t>package</a:t>
            </a:r>
          </a:p>
          <a:p>
            <a:r>
              <a:rPr lang="en-US" altLang="en-US" sz="1800" b="1">
                <a:latin typeface="Courier New" panose="02070309020205020404" pitchFamily="49" charset="0"/>
              </a:rPr>
              <a:t>private</a:t>
            </a:r>
          </a:p>
          <a:p>
            <a:r>
              <a:rPr lang="en-US" altLang="en-US" sz="1800" b="1">
                <a:latin typeface="Courier New" panose="02070309020205020404" pitchFamily="49" charset="0"/>
              </a:rPr>
              <a:t>protected</a:t>
            </a:r>
          </a:p>
          <a:p>
            <a:r>
              <a:rPr lang="en-US" altLang="en-US" sz="1800" b="1">
                <a:latin typeface="Courier New" panose="02070309020205020404" pitchFamily="49" charset="0"/>
              </a:rPr>
              <a:t>public</a:t>
            </a:r>
          </a:p>
          <a:p>
            <a:r>
              <a:rPr lang="en-US" altLang="en-US" sz="1800" b="1">
                <a:latin typeface="Courier New" panose="02070309020205020404" pitchFamily="49" charset="0"/>
              </a:rPr>
              <a:t>return</a:t>
            </a:r>
          </a:p>
          <a:p>
            <a:r>
              <a:rPr lang="en-US" altLang="en-US" sz="1800" b="1">
                <a:latin typeface="Courier New" panose="02070309020205020404" pitchFamily="49" charset="0"/>
              </a:rPr>
              <a:t>short</a:t>
            </a:r>
          </a:p>
          <a:p>
            <a:r>
              <a:rPr lang="en-US" altLang="en-US" sz="1800" b="1">
                <a:latin typeface="Courier New" panose="02070309020205020404" pitchFamily="49" charset="0"/>
              </a:rPr>
              <a:t>static</a:t>
            </a:r>
          </a:p>
          <a:p>
            <a:r>
              <a:rPr lang="en-US" altLang="en-US" sz="1800" b="1">
                <a:latin typeface="Courier New" panose="02070309020205020404" pitchFamily="49" charset="0"/>
              </a:rPr>
              <a:t>strictfp</a:t>
            </a:r>
          </a:p>
          <a:p>
            <a:r>
              <a:rPr lang="en-US" altLang="en-US" sz="1800" b="1">
                <a:latin typeface="Courier New" panose="02070309020205020404" pitchFamily="49" charset="0"/>
              </a:rPr>
              <a:t>super</a:t>
            </a:r>
          </a:p>
        </p:txBody>
      </p:sp>
      <p:sp>
        <p:nvSpPr>
          <p:cNvPr id="59399" name="Rectangle 7"/>
          <p:cNvSpPr>
            <a:spLocks noChangeArrowheads="1"/>
          </p:cNvSpPr>
          <p:nvPr/>
        </p:nvSpPr>
        <p:spPr bwMode="auto">
          <a:xfrm>
            <a:off x="8075614" y="2616200"/>
            <a:ext cx="1830387"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b="1">
                <a:latin typeface="Courier New" panose="02070309020205020404" pitchFamily="49" charset="0"/>
              </a:rPr>
              <a:t>switch</a:t>
            </a:r>
          </a:p>
          <a:p>
            <a:r>
              <a:rPr lang="en-US" altLang="en-US" sz="1800" b="1">
                <a:latin typeface="Courier New" panose="02070309020205020404" pitchFamily="49" charset="0"/>
              </a:rPr>
              <a:t>synchronized</a:t>
            </a:r>
          </a:p>
          <a:p>
            <a:r>
              <a:rPr lang="en-US" altLang="en-US" sz="1800" b="1">
                <a:latin typeface="Courier New" panose="02070309020205020404" pitchFamily="49" charset="0"/>
              </a:rPr>
              <a:t>this</a:t>
            </a:r>
          </a:p>
          <a:p>
            <a:r>
              <a:rPr lang="en-US" altLang="en-US" sz="1800" b="1">
                <a:latin typeface="Courier New" panose="02070309020205020404" pitchFamily="49" charset="0"/>
              </a:rPr>
              <a:t>throw</a:t>
            </a:r>
          </a:p>
          <a:p>
            <a:r>
              <a:rPr lang="en-US" altLang="en-US" sz="1800" b="1">
                <a:latin typeface="Courier New" panose="02070309020205020404" pitchFamily="49" charset="0"/>
              </a:rPr>
              <a:t>throws</a:t>
            </a:r>
          </a:p>
          <a:p>
            <a:r>
              <a:rPr lang="en-US" altLang="en-US" sz="1800" b="1">
                <a:latin typeface="Courier New" panose="02070309020205020404" pitchFamily="49" charset="0"/>
              </a:rPr>
              <a:t>transient</a:t>
            </a:r>
          </a:p>
          <a:p>
            <a:r>
              <a:rPr lang="en-US" altLang="en-US" sz="1800" b="1">
                <a:latin typeface="Courier New" panose="02070309020205020404" pitchFamily="49" charset="0"/>
              </a:rPr>
              <a:t>true</a:t>
            </a:r>
          </a:p>
          <a:p>
            <a:r>
              <a:rPr lang="en-US" altLang="en-US" sz="1800" b="1">
                <a:latin typeface="Courier New" panose="02070309020205020404" pitchFamily="49" charset="0"/>
              </a:rPr>
              <a:t>try</a:t>
            </a:r>
          </a:p>
          <a:p>
            <a:r>
              <a:rPr lang="en-US" altLang="en-US" sz="1800" b="1">
                <a:latin typeface="Courier New" panose="02070309020205020404" pitchFamily="49" charset="0"/>
              </a:rPr>
              <a:t>void</a:t>
            </a:r>
          </a:p>
          <a:p>
            <a:r>
              <a:rPr lang="en-US" altLang="en-US" sz="1800" b="1">
                <a:latin typeface="Courier New" panose="02070309020205020404" pitchFamily="49" charset="0"/>
              </a:rPr>
              <a:t>volatile</a:t>
            </a:r>
          </a:p>
          <a:p>
            <a:r>
              <a:rPr lang="en-US" altLang="en-US" sz="1800" b="1">
                <a:latin typeface="Courier New" panose="02070309020205020404" pitchFamily="49" charset="0"/>
              </a:rPr>
              <a:t>while</a:t>
            </a:r>
          </a:p>
        </p:txBody>
      </p:sp>
    </p:spTree>
    <p:extLst>
      <p:ext uri="{BB962C8B-B14F-4D97-AF65-F5344CB8AC3E}">
        <p14:creationId xmlns:p14="http://schemas.microsoft.com/office/powerpoint/2010/main" val="79402233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additive="base">
                                        <p:cTn id="7" dur="500" fill="hold"/>
                                        <p:tgtEl>
                                          <p:spTgt spid="59396"/>
                                        </p:tgtEl>
                                        <p:attrNameLst>
                                          <p:attrName>ppt_x</p:attrName>
                                        </p:attrNameLst>
                                      </p:cBhvr>
                                      <p:tavLst>
                                        <p:tav tm="0">
                                          <p:val>
                                            <p:strVal val="#ppt_x"/>
                                          </p:val>
                                        </p:tav>
                                        <p:tav tm="100000">
                                          <p:val>
                                            <p:strVal val="#ppt_x"/>
                                          </p:val>
                                        </p:tav>
                                      </p:tavLst>
                                    </p:anim>
                                    <p:anim calcmode="lin" valueType="num">
                                      <p:cBhvr additive="base">
                                        <p:cTn id="8" dur="500" fill="hold"/>
                                        <p:tgtEl>
                                          <p:spTgt spid="5939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9397"/>
                                        </p:tgtEl>
                                        <p:attrNameLst>
                                          <p:attrName>style.visibility</p:attrName>
                                        </p:attrNameLst>
                                      </p:cBhvr>
                                      <p:to>
                                        <p:strVal val="visible"/>
                                      </p:to>
                                    </p:set>
                                    <p:anim calcmode="lin" valueType="num">
                                      <p:cBhvr additive="base">
                                        <p:cTn id="12" dur="500" fill="hold"/>
                                        <p:tgtEl>
                                          <p:spTgt spid="59397"/>
                                        </p:tgtEl>
                                        <p:attrNameLst>
                                          <p:attrName>ppt_x</p:attrName>
                                        </p:attrNameLst>
                                      </p:cBhvr>
                                      <p:tavLst>
                                        <p:tav tm="0">
                                          <p:val>
                                            <p:strVal val="#ppt_x"/>
                                          </p:val>
                                        </p:tav>
                                        <p:tav tm="100000">
                                          <p:val>
                                            <p:strVal val="#ppt_x"/>
                                          </p:val>
                                        </p:tav>
                                      </p:tavLst>
                                    </p:anim>
                                    <p:anim calcmode="lin" valueType="num">
                                      <p:cBhvr additive="base">
                                        <p:cTn id="13" dur="500" fill="hold"/>
                                        <p:tgtEl>
                                          <p:spTgt spid="5939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9398"/>
                                        </p:tgtEl>
                                        <p:attrNameLst>
                                          <p:attrName>style.visibility</p:attrName>
                                        </p:attrNameLst>
                                      </p:cBhvr>
                                      <p:to>
                                        <p:strVal val="visible"/>
                                      </p:to>
                                    </p:set>
                                    <p:anim calcmode="lin" valueType="num">
                                      <p:cBhvr additive="base">
                                        <p:cTn id="17" dur="500" fill="hold"/>
                                        <p:tgtEl>
                                          <p:spTgt spid="59398"/>
                                        </p:tgtEl>
                                        <p:attrNameLst>
                                          <p:attrName>ppt_x</p:attrName>
                                        </p:attrNameLst>
                                      </p:cBhvr>
                                      <p:tavLst>
                                        <p:tav tm="0">
                                          <p:val>
                                            <p:strVal val="#ppt_x"/>
                                          </p:val>
                                        </p:tav>
                                        <p:tav tm="100000">
                                          <p:val>
                                            <p:strVal val="#ppt_x"/>
                                          </p:val>
                                        </p:tav>
                                      </p:tavLst>
                                    </p:anim>
                                    <p:anim calcmode="lin" valueType="num">
                                      <p:cBhvr additive="base">
                                        <p:cTn id="18" dur="500" fill="hold"/>
                                        <p:tgtEl>
                                          <p:spTgt spid="5939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9399"/>
                                        </p:tgtEl>
                                        <p:attrNameLst>
                                          <p:attrName>style.visibility</p:attrName>
                                        </p:attrNameLst>
                                      </p:cBhvr>
                                      <p:to>
                                        <p:strVal val="visible"/>
                                      </p:to>
                                    </p:set>
                                    <p:anim calcmode="lin" valueType="num">
                                      <p:cBhvr additive="base">
                                        <p:cTn id="22" dur="500" fill="hold"/>
                                        <p:tgtEl>
                                          <p:spTgt spid="59399"/>
                                        </p:tgtEl>
                                        <p:attrNameLst>
                                          <p:attrName>ppt_x</p:attrName>
                                        </p:attrNameLst>
                                      </p:cBhvr>
                                      <p:tavLst>
                                        <p:tav tm="0">
                                          <p:val>
                                            <p:strVal val="#ppt_x"/>
                                          </p:val>
                                        </p:tav>
                                        <p:tav tm="100000">
                                          <p:val>
                                            <p:strVal val="#ppt_x"/>
                                          </p:val>
                                        </p:tav>
                                      </p:tavLst>
                                    </p:anim>
                                    <p:anim calcmode="lin" valueType="num">
                                      <p:cBhvr additive="base">
                                        <p:cTn id="23" dur="500" fill="hold"/>
                                        <p:tgtEl>
                                          <p:spTgt spid="593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utoUpdateAnimBg="0"/>
      <p:bldP spid="59397" grpId="0" autoUpdateAnimBg="0"/>
      <p:bldP spid="59398" grpId="0" autoUpdateAnimBg="0"/>
      <p:bldP spid="5939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vert="horz" lIns="92075" tIns="46038" rIns="92075" bIns="46038" rtlCol="0" anchor="t">
            <a:normAutofit/>
          </a:bodyPr>
          <a:lstStyle/>
          <a:p>
            <a:pPr eaLnBrk="1" hangingPunct="1"/>
            <a:r>
              <a:rPr lang="en-US" altLang="en-US">
                <a:effectLst>
                  <a:outerShdw blurRad="38100" dist="38100" dir="2700000" algn="tl">
                    <a:srgbClr val="C0C0C0"/>
                  </a:outerShdw>
                </a:effectLst>
                <a:ea typeface="ＭＳ Ｐゴシック" panose="020B0600070205080204" pitchFamily="34" charset="-128"/>
              </a:rPr>
              <a:t>White Space</a:t>
            </a:r>
          </a:p>
        </p:txBody>
      </p:sp>
      <p:sp>
        <p:nvSpPr>
          <p:cNvPr id="28675" name="Rectangle 3"/>
          <p:cNvSpPr>
            <a:spLocks noGrp="1" noChangeArrowheads="1"/>
          </p:cNvSpPr>
          <p:nvPr>
            <p:ph idx="1"/>
          </p:nvPr>
        </p:nvSpPr>
        <p:spPr>
          <a:xfrm>
            <a:off x="1905000" y="1143000"/>
            <a:ext cx="8610600" cy="5105400"/>
          </a:xfrm>
        </p:spPr>
        <p:txBody>
          <a:bodyPr vert="horz" lIns="92075" tIns="46038" rIns="92075" bIns="46038" rtlCol="0">
            <a:normAutofit/>
          </a:bodyPr>
          <a:lstStyle/>
          <a:p>
            <a:pPr eaLnBrk="1" hangingPunct="1">
              <a:lnSpc>
                <a:spcPct val="90000"/>
              </a:lnSpc>
              <a:spcBef>
                <a:spcPct val="50000"/>
              </a:spcBef>
            </a:pPr>
            <a:r>
              <a:rPr lang="en-US" altLang="en-US" sz="2800" dirty="0">
                <a:ea typeface="ＭＳ Ｐゴシック" panose="020B0600070205080204" pitchFamily="34" charset="-128"/>
              </a:rPr>
              <a:t>Spaces, blank lines, and tabs are called </a:t>
            </a:r>
            <a:r>
              <a:rPr lang="en-US" altLang="en-US" sz="2800" i="1" dirty="0">
                <a:ea typeface="ＭＳ Ｐゴシック" panose="020B0600070205080204" pitchFamily="34" charset="-128"/>
              </a:rPr>
              <a:t>white space</a:t>
            </a:r>
            <a:endParaRPr lang="en-US" altLang="en-US" sz="2800" dirty="0">
              <a:ea typeface="ＭＳ Ｐゴシック" panose="020B0600070205080204" pitchFamily="34" charset="-128"/>
            </a:endParaRPr>
          </a:p>
          <a:p>
            <a:pPr eaLnBrk="1" hangingPunct="1">
              <a:lnSpc>
                <a:spcPct val="90000"/>
              </a:lnSpc>
              <a:spcBef>
                <a:spcPct val="50000"/>
              </a:spcBef>
            </a:pPr>
            <a:r>
              <a:rPr lang="en-US" altLang="en-US" sz="2800" dirty="0">
                <a:ea typeface="ＭＳ Ｐゴシック" panose="020B0600070205080204" pitchFamily="34" charset="-128"/>
              </a:rPr>
              <a:t>White space is used to separate words and symbols in a program</a:t>
            </a:r>
          </a:p>
          <a:p>
            <a:pPr eaLnBrk="1" hangingPunct="1">
              <a:lnSpc>
                <a:spcPct val="90000"/>
              </a:lnSpc>
              <a:spcBef>
                <a:spcPct val="50000"/>
              </a:spcBef>
            </a:pPr>
            <a:r>
              <a:rPr lang="en-US" altLang="en-US" sz="2800" dirty="0">
                <a:ea typeface="ＭＳ Ｐゴシック" panose="020B0600070205080204" pitchFamily="34" charset="-128"/>
              </a:rPr>
              <a:t>Extra white space is </a:t>
            </a:r>
            <a:r>
              <a:rPr lang="en-US" altLang="en-US" sz="2800" dirty="0">
                <a:solidFill>
                  <a:srgbClr val="FF0000"/>
                </a:solidFill>
                <a:ea typeface="ＭＳ Ｐゴシック" panose="020B0600070205080204" pitchFamily="34" charset="-128"/>
              </a:rPr>
              <a:t>ignored </a:t>
            </a:r>
            <a:r>
              <a:rPr lang="en-US" altLang="en-US" sz="2800" dirty="0">
                <a:ea typeface="ＭＳ Ｐゴシック" panose="020B0600070205080204" pitchFamily="34" charset="-128"/>
              </a:rPr>
              <a:t>in Java</a:t>
            </a:r>
          </a:p>
          <a:p>
            <a:pPr eaLnBrk="1" hangingPunct="1">
              <a:lnSpc>
                <a:spcPct val="90000"/>
              </a:lnSpc>
              <a:spcBef>
                <a:spcPct val="50000"/>
              </a:spcBef>
            </a:pPr>
            <a:r>
              <a:rPr lang="en-US" altLang="en-US" sz="2800" dirty="0">
                <a:ea typeface="ＭＳ Ｐゴシック" panose="020B0600070205080204" pitchFamily="34" charset="-128"/>
              </a:rPr>
              <a:t>A valid Java program can be formatted many ways</a:t>
            </a:r>
          </a:p>
          <a:p>
            <a:pPr eaLnBrk="1" hangingPunct="1">
              <a:lnSpc>
                <a:spcPct val="90000"/>
              </a:lnSpc>
              <a:spcBef>
                <a:spcPct val="50000"/>
              </a:spcBef>
            </a:pPr>
            <a:r>
              <a:rPr lang="en-US" altLang="en-US" sz="2800" dirty="0">
                <a:ea typeface="ＭＳ Ｐゴシック" panose="020B0600070205080204" pitchFamily="34" charset="-128"/>
              </a:rPr>
              <a:t>Programs should be formatted to enhance readability, using consistent indentation</a:t>
            </a:r>
          </a:p>
        </p:txBody>
      </p:sp>
    </p:spTree>
    <p:extLst>
      <p:ext uri="{BB962C8B-B14F-4D97-AF65-F5344CB8AC3E}">
        <p14:creationId xmlns:p14="http://schemas.microsoft.com/office/powerpoint/2010/main" val="3944033324"/>
      </p:ext>
    </p:extLst>
  </p:cSld>
  <p:clrMapOvr>
    <a:masterClrMapping/>
  </p:clrMapOvr>
  <p:transition spd="med">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57BE-104B-468C-86E0-4D7E99D63533}"/>
              </a:ext>
            </a:extLst>
          </p:cNvPr>
          <p:cNvSpPr>
            <a:spLocks noGrp="1"/>
          </p:cNvSpPr>
          <p:nvPr>
            <p:ph type="title"/>
          </p:nvPr>
        </p:nvSpPr>
        <p:spPr/>
        <p:txBody>
          <a:bodyPr/>
          <a:lstStyle/>
          <a:p>
            <a:r>
              <a:rPr lang="en-GB" dirty="0"/>
              <a:t>Setting up the command line for Java</a:t>
            </a:r>
          </a:p>
        </p:txBody>
      </p:sp>
      <p:sp>
        <p:nvSpPr>
          <p:cNvPr id="6" name="Content Placeholder 5">
            <a:extLst>
              <a:ext uri="{FF2B5EF4-FFF2-40B4-BE49-F238E27FC236}">
                <a16:creationId xmlns:a16="http://schemas.microsoft.com/office/drawing/2014/main" id="{D03D00AD-06FD-4E22-BFD5-6CD1A195D679}"/>
              </a:ext>
            </a:extLst>
          </p:cNvPr>
          <p:cNvSpPr>
            <a:spLocks noGrp="1"/>
          </p:cNvSpPr>
          <p:nvPr>
            <p:ph idx="1"/>
          </p:nvPr>
        </p:nvSpPr>
        <p:spPr>
          <a:xfrm>
            <a:off x="1251678" y="2286001"/>
            <a:ext cx="9901426" cy="3593591"/>
          </a:xfrm>
        </p:spPr>
        <p:txBody>
          <a:bodyPr>
            <a:normAutofit/>
          </a:bodyPr>
          <a:lstStyle/>
          <a:p>
            <a:r>
              <a:rPr lang="en-GB" dirty="0"/>
              <a:t>Find the “advanced system settings” in Control Panel\System and Security\System.</a:t>
            </a:r>
          </a:p>
          <a:p>
            <a:r>
              <a:rPr lang="en-GB" dirty="0"/>
              <a:t>Go into Environment Variables&gt;Edit Path&gt;Select new&gt;Enter “C:\Program Files\Java\jdk1.8.0_111\bin”. Change </a:t>
            </a:r>
            <a:r>
              <a:rPr lang="en-GB" dirty="0" err="1"/>
              <a:t>jdk</a:t>
            </a:r>
            <a:r>
              <a:rPr lang="en-GB" dirty="0"/>
              <a:t> version or installation folder if not default.</a:t>
            </a:r>
          </a:p>
        </p:txBody>
      </p:sp>
      <p:pic>
        <p:nvPicPr>
          <p:cNvPr id="7" name="Picture 6">
            <a:extLst>
              <a:ext uri="{FF2B5EF4-FFF2-40B4-BE49-F238E27FC236}">
                <a16:creationId xmlns:a16="http://schemas.microsoft.com/office/drawing/2014/main" id="{E4527640-3B5F-4F3A-8FCB-3EE1D581765B}"/>
              </a:ext>
            </a:extLst>
          </p:cNvPr>
          <p:cNvPicPr>
            <a:picLocks noChangeAspect="1"/>
          </p:cNvPicPr>
          <p:nvPr/>
        </p:nvPicPr>
        <p:blipFill rotWithShape="1">
          <a:blip r:embed="rId2"/>
          <a:srcRect l="27834" t="18607" r="7095" b="19625"/>
          <a:stretch/>
        </p:blipFill>
        <p:spPr>
          <a:xfrm>
            <a:off x="3169586" y="3528811"/>
            <a:ext cx="6136473" cy="3276616"/>
          </a:xfrm>
          <a:prstGeom prst="rect">
            <a:avLst/>
          </a:prstGeom>
        </p:spPr>
      </p:pic>
    </p:spTree>
    <p:extLst>
      <p:ext uri="{BB962C8B-B14F-4D97-AF65-F5344CB8AC3E}">
        <p14:creationId xmlns:p14="http://schemas.microsoft.com/office/powerpoint/2010/main" val="26557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9AA53-BA26-4CB8-AB14-292D829D7695}"/>
              </a:ext>
            </a:extLst>
          </p:cNvPr>
          <p:cNvSpPr>
            <a:spLocks noGrp="1"/>
          </p:cNvSpPr>
          <p:nvPr>
            <p:ph type="title"/>
          </p:nvPr>
        </p:nvSpPr>
        <p:spPr/>
        <p:txBody>
          <a:bodyPr/>
          <a:lstStyle/>
          <a:p>
            <a:r>
              <a:rPr lang="en-GB" dirty="0"/>
              <a:t>Running your program in command line</a:t>
            </a:r>
          </a:p>
        </p:txBody>
      </p:sp>
      <p:pic>
        <p:nvPicPr>
          <p:cNvPr id="7" name="Content Placeholder 6">
            <a:extLst>
              <a:ext uri="{FF2B5EF4-FFF2-40B4-BE49-F238E27FC236}">
                <a16:creationId xmlns:a16="http://schemas.microsoft.com/office/drawing/2014/main" id="{558F1714-B24A-4E8A-B386-3988ED3B3FEE}"/>
              </a:ext>
            </a:extLst>
          </p:cNvPr>
          <p:cNvPicPr>
            <a:picLocks noGrp="1" noChangeAspect="1"/>
          </p:cNvPicPr>
          <p:nvPr>
            <p:ph idx="1"/>
          </p:nvPr>
        </p:nvPicPr>
        <p:blipFill>
          <a:blip r:embed="rId2"/>
          <a:stretch>
            <a:fillRect/>
          </a:stretch>
        </p:blipFill>
        <p:spPr>
          <a:xfrm>
            <a:off x="5492094" y="1128451"/>
            <a:ext cx="6216070" cy="3594100"/>
          </a:xfrm>
          <a:prstGeom prst="rect">
            <a:avLst/>
          </a:prstGeom>
        </p:spPr>
      </p:pic>
      <p:sp>
        <p:nvSpPr>
          <p:cNvPr id="8" name="Content Placeholder 5">
            <a:extLst>
              <a:ext uri="{FF2B5EF4-FFF2-40B4-BE49-F238E27FC236}">
                <a16:creationId xmlns:a16="http://schemas.microsoft.com/office/drawing/2014/main" id="{51297B42-3AA9-4A06-A1EB-549B735E27CC}"/>
              </a:ext>
            </a:extLst>
          </p:cNvPr>
          <p:cNvSpPr txBox="1">
            <a:spLocks/>
          </p:cNvSpPr>
          <p:nvPr/>
        </p:nvSpPr>
        <p:spPr>
          <a:xfrm>
            <a:off x="1251678" y="2286001"/>
            <a:ext cx="3803280" cy="35935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GB" dirty="0"/>
              <a:t>Note the opposite image which shows me navigating to the correct folder. Compiling using “</a:t>
            </a:r>
            <a:r>
              <a:rPr lang="en-GB" dirty="0" err="1"/>
              <a:t>javac</a:t>
            </a:r>
            <a:r>
              <a:rPr lang="en-GB" dirty="0"/>
              <a:t>” and then running the created class file using “java”.</a:t>
            </a:r>
          </a:p>
          <a:p>
            <a:r>
              <a:rPr lang="en-GB" dirty="0"/>
              <a:t>Note “HelloWorld” runs without arguments while “A” has arguments entered into the command line. See the code opposite showing how to accept arguments.</a:t>
            </a:r>
          </a:p>
        </p:txBody>
      </p:sp>
      <p:pic>
        <p:nvPicPr>
          <p:cNvPr id="9" name="Picture 8">
            <a:extLst>
              <a:ext uri="{FF2B5EF4-FFF2-40B4-BE49-F238E27FC236}">
                <a16:creationId xmlns:a16="http://schemas.microsoft.com/office/drawing/2014/main" id="{AD7A895C-E553-4DA1-9339-158B109AA225}"/>
              </a:ext>
            </a:extLst>
          </p:cNvPr>
          <p:cNvPicPr>
            <a:picLocks noChangeAspect="1"/>
          </p:cNvPicPr>
          <p:nvPr/>
        </p:nvPicPr>
        <p:blipFill>
          <a:blip r:embed="rId3"/>
          <a:stretch>
            <a:fillRect/>
          </a:stretch>
        </p:blipFill>
        <p:spPr>
          <a:xfrm>
            <a:off x="5492094" y="4881190"/>
            <a:ext cx="5232301" cy="1996803"/>
          </a:xfrm>
          <a:prstGeom prst="rect">
            <a:avLst/>
          </a:prstGeom>
        </p:spPr>
      </p:pic>
    </p:spTree>
    <p:extLst>
      <p:ext uri="{BB962C8B-B14F-4D97-AF65-F5344CB8AC3E}">
        <p14:creationId xmlns:p14="http://schemas.microsoft.com/office/powerpoint/2010/main" val="3809194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9A3AF-3E0F-4D39-A094-414A451B5D6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FA2371E-D387-4288-81D2-5DA3E220BD82}"/>
              </a:ext>
            </a:extLst>
          </p:cNvPr>
          <p:cNvSpPr>
            <a:spLocks noGrp="1"/>
          </p:cNvSpPr>
          <p:nvPr>
            <p:ph idx="1"/>
          </p:nvPr>
        </p:nvSpPr>
        <p:spPr/>
        <p:txBody>
          <a:bodyPr/>
          <a:lstStyle/>
          <a:p>
            <a:endParaRPr lang="en-GB"/>
          </a:p>
        </p:txBody>
      </p:sp>
      <p:pic>
        <p:nvPicPr>
          <p:cNvPr id="4" name="Content Placeholder 6">
            <a:extLst>
              <a:ext uri="{FF2B5EF4-FFF2-40B4-BE49-F238E27FC236}">
                <a16:creationId xmlns:a16="http://schemas.microsoft.com/office/drawing/2014/main" id="{10BAA98A-8A00-43B5-AD35-FACF1EC4FF29}"/>
              </a:ext>
            </a:extLst>
          </p:cNvPr>
          <p:cNvPicPr>
            <a:picLocks noChangeAspect="1"/>
          </p:cNvPicPr>
          <p:nvPr/>
        </p:nvPicPr>
        <p:blipFill>
          <a:blip r:embed="rId2"/>
          <a:stretch>
            <a:fillRect/>
          </a:stretch>
        </p:blipFill>
        <p:spPr>
          <a:xfrm>
            <a:off x="762000" y="192110"/>
            <a:ext cx="11196534" cy="6473779"/>
          </a:xfrm>
          <a:prstGeom prst="rect">
            <a:avLst/>
          </a:prstGeom>
        </p:spPr>
      </p:pic>
    </p:spTree>
    <p:extLst>
      <p:ext uri="{BB962C8B-B14F-4D97-AF65-F5344CB8AC3E}">
        <p14:creationId xmlns:p14="http://schemas.microsoft.com/office/powerpoint/2010/main" val="46984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9F016-9939-41DE-A157-38BF197C3ED6}"/>
              </a:ext>
            </a:extLst>
          </p:cNvPr>
          <p:cNvSpPr>
            <a:spLocks noGrp="1"/>
          </p:cNvSpPr>
          <p:nvPr>
            <p:ph type="title"/>
          </p:nvPr>
        </p:nvSpPr>
        <p:spPr/>
        <p:txBody>
          <a:bodyPr/>
          <a:lstStyle/>
          <a:p>
            <a:r>
              <a:rPr lang="en-GB" dirty="0"/>
              <a:t>Arguments</a:t>
            </a:r>
          </a:p>
        </p:txBody>
      </p:sp>
      <p:pic>
        <p:nvPicPr>
          <p:cNvPr id="4" name="Content Placeholder 3">
            <a:extLst>
              <a:ext uri="{FF2B5EF4-FFF2-40B4-BE49-F238E27FC236}">
                <a16:creationId xmlns:a16="http://schemas.microsoft.com/office/drawing/2014/main" id="{6FE64221-35B5-4FE7-8ADF-CF0C4F850146}"/>
              </a:ext>
            </a:extLst>
          </p:cNvPr>
          <p:cNvPicPr>
            <a:picLocks noGrp="1" noChangeAspect="1"/>
          </p:cNvPicPr>
          <p:nvPr>
            <p:ph idx="1"/>
          </p:nvPr>
        </p:nvPicPr>
        <p:blipFill>
          <a:blip r:embed="rId2"/>
          <a:stretch>
            <a:fillRect/>
          </a:stretch>
        </p:blipFill>
        <p:spPr>
          <a:xfrm>
            <a:off x="1167738" y="1117099"/>
            <a:ext cx="9856523" cy="3761545"/>
          </a:xfrm>
          <a:prstGeom prst="rect">
            <a:avLst/>
          </a:prstGeom>
        </p:spPr>
      </p:pic>
      <p:sp>
        <p:nvSpPr>
          <p:cNvPr id="5" name="Arrow: Down 4">
            <a:extLst>
              <a:ext uri="{FF2B5EF4-FFF2-40B4-BE49-F238E27FC236}">
                <a16:creationId xmlns:a16="http://schemas.microsoft.com/office/drawing/2014/main" id="{8DF5157E-1ECC-4DD4-B41D-52D4A86F811A}"/>
              </a:ext>
            </a:extLst>
          </p:cNvPr>
          <p:cNvSpPr/>
          <p:nvPr/>
        </p:nvSpPr>
        <p:spPr>
          <a:xfrm>
            <a:off x="6194030" y="1854077"/>
            <a:ext cx="307075" cy="6073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105585F7-C242-4DF0-BAD0-CF08A643DA1C}"/>
              </a:ext>
            </a:extLst>
          </p:cNvPr>
          <p:cNvSpPr/>
          <p:nvPr/>
        </p:nvSpPr>
        <p:spPr>
          <a:xfrm>
            <a:off x="9465745" y="2461403"/>
            <a:ext cx="373487" cy="539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B4511CB-83D7-461F-B823-FC7B1A196E17}"/>
              </a:ext>
            </a:extLst>
          </p:cNvPr>
          <p:cNvPicPr>
            <a:picLocks noChangeAspect="1"/>
          </p:cNvPicPr>
          <p:nvPr/>
        </p:nvPicPr>
        <p:blipFill rotWithShape="1">
          <a:blip r:embed="rId3"/>
          <a:srcRect t="35947" r="63635" b="45256"/>
          <a:stretch/>
        </p:blipFill>
        <p:spPr>
          <a:xfrm>
            <a:off x="3083362" y="4951927"/>
            <a:ext cx="5788274" cy="1730671"/>
          </a:xfrm>
          <a:prstGeom prst="rect">
            <a:avLst/>
          </a:prstGeom>
        </p:spPr>
      </p:pic>
      <p:sp>
        <p:nvSpPr>
          <p:cNvPr id="8" name="TextBox 7">
            <a:extLst>
              <a:ext uri="{FF2B5EF4-FFF2-40B4-BE49-F238E27FC236}">
                <a16:creationId xmlns:a16="http://schemas.microsoft.com/office/drawing/2014/main" id="{3202F537-4BA3-42A1-8995-F42EFF492955}"/>
              </a:ext>
            </a:extLst>
          </p:cNvPr>
          <p:cNvSpPr txBox="1"/>
          <p:nvPr/>
        </p:nvSpPr>
        <p:spPr>
          <a:xfrm>
            <a:off x="5296930" y="26468"/>
            <a:ext cx="2408349" cy="1754326"/>
          </a:xfrm>
          <a:prstGeom prst="rect">
            <a:avLst/>
          </a:prstGeom>
          <a:solidFill>
            <a:schemeClr val="accent1">
              <a:lumMod val="40000"/>
              <a:lumOff val="60000"/>
            </a:schemeClr>
          </a:solidFill>
          <a:ln>
            <a:solidFill>
              <a:schemeClr val="tx1"/>
            </a:solidFill>
          </a:ln>
        </p:spPr>
        <p:txBody>
          <a:bodyPr wrap="square" rtlCol="0">
            <a:spAutoFit/>
          </a:bodyPr>
          <a:lstStyle/>
          <a:p>
            <a:r>
              <a:rPr lang="en-GB" dirty="0"/>
              <a:t>The main method contains a String Array called “</a:t>
            </a:r>
            <a:r>
              <a:rPr lang="en-GB" dirty="0" err="1"/>
              <a:t>args</a:t>
            </a:r>
            <a:r>
              <a:rPr lang="en-GB" dirty="0"/>
              <a:t>”. We can give this array values through the command line.</a:t>
            </a:r>
          </a:p>
        </p:txBody>
      </p:sp>
    </p:spTree>
    <p:extLst>
      <p:ext uri="{BB962C8B-B14F-4D97-AF65-F5344CB8AC3E}">
        <p14:creationId xmlns:p14="http://schemas.microsoft.com/office/powerpoint/2010/main" val="766128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0D1D7-76A6-4E25-A0B2-668FA50D5A72}"/>
              </a:ext>
            </a:extLst>
          </p:cNvPr>
          <p:cNvSpPr>
            <a:spLocks noGrp="1"/>
          </p:cNvSpPr>
          <p:nvPr>
            <p:ph type="title"/>
          </p:nvPr>
        </p:nvSpPr>
        <p:spPr/>
        <p:txBody>
          <a:bodyPr/>
          <a:lstStyle/>
          <a:p>
            <a:r>
              <a:rPr lang="en-GB" dirty="0"/>
              <a:t>Using command arguments in </a:t>
            </a:r>
            <a:r>
              <a:rPr lang="en-GB" dirty="0" err="1"/>
              <a:t>netbeans</a:t>
            </a:r>
            <a:endParaRPr lang="en-GB" dirty="0"/>
          </a:p>
        </p:txBody>
      </p:sp>
      <p:sp>
        <p:nvSpPr>
          <p:cNvPr id="3" name="Content Placeholder 2">
            <a:extLst>
              <a:ext uri="{FF2B5EF4-FFF2-40B4-BE49-F238E27FC236}">
                <a16:creationId xmlns:a16="http://schemas.microsoft.com/office/drawing/2014/main" id="{BD52273D-0EDB-4118-BA93-472B08060EEB}"/>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7E189783-394C-451C-9A95-D1A4FC6289CF}"/>
              </a:ext>
            </a:extLst>
          </p:cNvPr>
          <p:cNvPicPr>
            <a:picLocks noChangeAspect="1"/>
          </p:cNvPicPr>
          <p:nvPr/>
        </p:nvPicPr>
        <p:blipFill rotWithShape="1">
          <a:blip r:embed="rId2"/>
          <a:srcRect l="1" r="65299" b="64413"/>
          <a:stretch/>
        </p:blipFill>
        <p:spPr>
          <a:xfrm>
            <a:off x="845529" y="2167207"/>
            <a:ext cx="6062373" cy="3497167"/>
          </a:xfrm>
          <a:prstGeom prst="rect">
            <a:avLst/>
          </a:prstGeom>
        </p:spPr>
      </p:pic>
      <p:pic>
        <p:nvPicPr>
          <p:cNvPr id="5" name="Picture 4">
            <a:extLst>
              <a:ext uri="{FF2B5EF4-FFF2-40B4-BE49-F238E27FC236}">
                <a16:creationId xmlns:a16="http://schemas.microsoft.com/office/drawing/2014/main" id="{175F06AD-DFA7-4A29-B173-8936EA192495}"/>
              </a:ext>
            </a:extLst>
          </p:cNvPr>
          <p:cNvPicPr>
            <a:picLocks noChangeAspect="1"/>
          </p:cNvPicPr>
          <p:nvPr/>
        </p:nvPicPr>
        <p:blipFill>
          <a:blip r:embed="rId3"/>
          <a:stretch>
            <a:fillRect/>
          </a:stretch>
        </p:blipFill>
        <p:spPr>
          <a:xfrm>
            <a:off x="6979459" y="2167207"/>
            <a:ext cx="4965873" cy="3776946"/>
          </a:xfrm>
          <a:prstGeom prst="rect">
            <a:avLst/>
          </a:prstGeom>
        </p:spPr>
      </p:pic>
      <p:sp>
        <p:nvSpPr>
          <p:cNvPr id="6" name="Arrow: Down 5">
            <a:extLst>
              <a:ext uri="{FF2B5EF4-FFF2-40B4-BE49-F238E27FC236}">
                <a16:creationId xmlns:a16="http://schemas.microsoft.com/office/drawing/2014/main" id="{3D353EA1-2BF9-43AE-A5DF-7DFF5B0124AE}"/>
              </a:ext>
            </a:extLst>
          </p:cNvPr>
          <p:cNvSpPr/>
          <p:nvPr/>
        </p:nvSpPr>
        <p:spPr>
          <a:xfrm>
            <a:off x="9005195" y="1788316"/>
            <a:ext cx="623301" cy="1492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090089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578</TotalTime>
  <Words>1755</Words>
  <Application>Microsoft Office PowerPoint</Application>
  <PresentationFormat>Widescreen</PresentationFormat>
  <Paragraphs>281</Paragraphs>
  <Slides>44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ＭＳ Ｐゴシック</vt:lpstr>
      <vt:lpstr>Arial</vt:lpstr>
      <vt:lpstr>Arial Unicode MS</vt:lpstr>
      <vt:lpstr>Calibri</vt:lpstr>
      <vt:lpstr>Courier New</vt:lpstr>
      <vt:lpstr>Gill Sans MT</vt:lpstr>
      <vt:lpstr>Impact</vt:lpstr>
      <vt:lpstr>Times</vt:lpstr>
      <vt:lpstr>Times New Roman</vt:lpstr>
      <vt:lpstr>Wingdings</vt:lpstr>
      <vt:lpstr>Badge</vt:lpstr>
      <vt:lpstr>Unit 41 – Programing in Java</vt:lpstr>
      <vt:lpstr>Lesson Aims</vt:lpstr>
      <vt:lpstr>Command line and arguments</vt:lpstr>
      <vt:lpstr>Create the following program in netbeans</vt:lpstr>
      <vt:lpstr>Setting up the command line for Java</vt:lpstr>
      <vt:lpstr>Running your program in command line</vt:lpstr>
      <vt:lpstr>PowerPoint Presentation</vt:lpstr>
      <vt:lpstr>Arguments</vt:lpstr>
      <vt:lpstr>Using command arguments in netbeans</vt:lpstr>
      <vt:lpstr>Characteristics</vt:lpstr>
      <vt:lpstr>Programming languages:</vt:lpstr>
      <vt:lpstr>Compiled vs Interpreted languages</vt:lpstr>
      <vt:lpstr>Java Is compiled &amp; Interpreted</vt:lpstr>
      <vt:lpstr>High to low level languages</vt:lpstr>
      <vt:lpstr>PowerPoint Presentation</vt:lpstr>
      <vt:lpstr>C++ Comparison</vt:lpstr>
      <vt:lpstr>Java Is Interpreted continued</vt:lpstr>
      <vt:lpstr>Multiplatform or Architecture-Neutral</vt:lpstr>
      <vt:lpstr>Performance</vt:lpstr>
      <vt:lpstr>Performance – Just in time</vt:lpstr>
      <vt:lpstr>Characteristics</vt:lpstr>
      <vt:lpstr>Java class library</vt:lpstr>
      <vt:lpstr>Java Is (Relatively) Simple</vt:lpstr>
      <vt:lpstr>Error handling – Compile errors</vt:lpstr>
      <vt:lpstr>Error handling - Exception Handling</vt:lpstr>
      <vt:lpstr>Syntax – try-catch-final</vt:lpstr>
      <vt:lpstr>Object-Oriented</vt:lpstr>
      <vt:lpstr>Object-oriented Continued</vt:lpstr>
      <vt:lpstr>Object-oriented Example</vt:lpstr>
      <vt:lpstr>OO Programming example:</vt:lpstr>
      <vt:lpstr>OOD vs procedural</vt:lpstr>
      <vt:lpstr>Portable</vt:lpstr>
      <vt:lpstr>Robust</vt:lpstr>
      <vt:lpstr>Secure</vt:lpstr>
      <vt:lpstr>Distributed</vt:lpstr>
      <vt:lpstr>Multithreaded &amp; Concurrency</vt:lpstr>
      <vt:lpstr>Multithreaded &amp; Concurrency</vt:lpstr>
      <vt:lpstr>Syntax &amp; standards</vt:lpstr>
      <vt:lpstr>Java Program Structure</vt:lpstr>
      <vt:lpstr>Java Program Structure</vt:lpstr>
      <vt:lpstr>Java Program Structure</vt:lpstr>
      <vt:lpstr>Identifiers</vt:lpstr>
      <vt:lpstr>Reserved Words are predefined in the language, and cannot be used as identifiers</vt:lpstr>
      <vt:lpstr>White Space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41 – Programing in Java</dc:title>
  <dc:creator>James Tedder</dc:creator>
  <cp:lastModifiedBy>James Tedder</cp:lastModifiedBy>
  <cp:revision>39</cp:revision>
  <dcterms:created xsi:type="dcterms:W3CDTF">2017-10-11T11:48:24Z</dcterms:created>
  <dcterms:modified xsi:type="dcterms:W3CDTF">2018-10-22T13:59:45Z</dcterms:modified>
</cp:coreProperties>
</file>