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8" r:id="rId17"/>
    <p:sldId id="274" r:id="rId18"/>
    <p:sldId id="275" r:id="rId19"/>
    <p:sldId id="276" r:id="rId20"/>
    <p:sldId id="277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A8FE8-F4C5-46A2-B5A8-B14641A64963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6C99A-1D4A-439B-A04E-4444B88EC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2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Distributed: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that executes on two or more computers in a network. In a client-server environment, distributed applications have two parts: (1) the 'front end' that requires minimal computer resources and runs on the client computer(s), and (2) the 'back end' that requires large amounts of data crunching power and/or specialized hardware, and runs on a suitably equipped server computer.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more: http://www.businessdictionary.com/definition/distributed-application.html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Robust: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Copes with errors well.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 threaded: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do lot’s of this at once.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6FD032-E3C0-47C4-AF22-C269064AB16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84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6FD032-E3C0-47C4-AF22-C269064AB16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52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4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5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3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58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6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9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1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Units with – </a:t>
            </a:r>
            <a:r>
              <a:rPr lang="en-GB" u="sng" dirty="0"/>
              <a:t>James </a:t>
            </a:r>
            <a:r>
              <a:rPr lang="en-GB" u="sng" dirty="0" err="1"/>
              <a:t>tedder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4400" dirty="0"/>
              <a:t>Unit 41: Programming in Java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/>
              <a:t>Unit 27: Network Operating Systems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/>
              <a:t>Unit 46: Network Security	</a:t>
            </a:r>
            <a:r>
              <a:rPr lang="en-GB" dirty="0"/>
              <a:t>				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899317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sz="3200" dirty="0">
                <a:solidFill>
                  <a:prstClr val="black"/>
                </a:solidFill>
                <a:latin typeface="Tw Cen MT" panose="020B0602020104020603"/>
              </a:rPr>
              <a:t>Jamestedder.net			james.tedder@NWHC.ac.uk</a:t>
            </a:r>
          </a:p>
        </p:txBody>
      </p:sp>
    </p:spTree>
    <p:extLst>
      <p:ext uri="{BB962C8B-B14F-4D97-AF65-F5344CB8AC3E}">
        <p14:creationId xmlns:p14="http://schemas.microsoft.com/office/powerpoint/2010/main" val="220802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Netbeans</a:t>
            </a:r>
            <a:r>
              <a:rPr lang="en-GB" dirty="0"/>
              <a:t> Integrated development environment for Java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980" r="38415" b="14086"/>
          <a:stretch/>
        </p:blipFill>
        <p:spPr>
          <a:xfrm>
            <a:off x="2292097" y="2362200"/>
            <a:ext cx="7648693" cy="3505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581400" y="5181600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800600" y="4343400"/>
            <a:ext cx="685800" cy="1104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388304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2438400"/>
            <a:ext cx="8153400" cy="3657600"/>
          </a:xfrm>
        </p:spPr>
        <p:txBody>
          <a:bodyPr>
            <a:noAutofit/>
          </a:bodyPr>
          <a:lstStyle/>
          <a:p>
            <a:r>
              <a:rPr lang="en-GB" sz="5400" dirty="0"/>
              <a:t>Complete handout sheet 1 - Exercise 1 – Hello World</a:t>
            </a:r>
          </a:p>
        </p:txBody>
      </p:sp>
    </p:spTree>
    <p:extLst>
      <p:ext uri="{BB962C8B-B14F-4D97-AF65-F5344CB8AC3E}">
        <p14:creationId xmlns:p14="http://schemas.microsoft.com/office/powerpoint/2010/main" val="122120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Syntax &amp; standards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0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Java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Program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In the Java programming language: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program is made up of one or more 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classes</a:t>
            </a:r>
            <a:endParaRPr lang="en-US" altLang="en-US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class contains one or more 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methods</a:t>
            </a:r>
            <a:endParaRPr lang="en-US" altLang="en-US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method contains program 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statements</a:t>
            </a:r>
            <a:br>
              <a:rPr lang="en-US" altLang="en-US" sz="2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en-US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altLang="en-US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Java application always contains a method called </a:t>
            </a:r>
            <a:r>
              <a:rPr lang="en-US" altLang="en-US" sz="28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main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main </a:t>
            </a:r>
            <a:r>
              <a:rPr lang="en-US" altLang="en-US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is the first method called when a Java application starts</a:t>
            </a:r>
          </a:p>
        </p:txBody>
      </p:sp>
    </p:spTree>
    <p:extLst>
      <p:ext uri="{BB962C8B-B14F-4D97-AF65-F5344CB8AC3E}">
        <p14:creationId xmlns:p14="http://schemas.microsoft.com/office/powerpoint/2010/main" val="387440168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t">
            <a:normAutofit/>
          </a:bodyPr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Java Program Structure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895600" y="2273745"/>
            <a:ext cx="3536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public class MyProgram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895600" y="2654745"/>
            <a:ext cx="3365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895600" y="1886395"/>
            <a:ext cx="445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</a:rPr>
              <a:t>//  comments about the class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629400" y="3086544"/>
            <a:ext cx="1737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Arial Unicode MS" pitchFamily="-112" charset="0"/>
              </a:rPr>
              <a:t>class header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191000" y="4153344"/>
            <a:ext cx="1510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Arial Unicode MS" pitchFamily="-112" charset="0"/>
              </a:rPr>
              <a:t>class body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724401" y="5315395"/>
            <a:ext cx="5430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Arial Unicode MS" pitchFamily="-112" charset="0"/>
              </a:rPr>
              <a:t>Comments can be placed almost anywhere</a:t>
            </a:r>
          </a:p>
        </p:txBody>
      </p:sp>
      <p:sp>
        <p:nvSpPr>
          <p:cNvPr id="54281" name="AutoShape 9"/>
          <p:cNvSpPr>
            <a:spLocks/>
          </p:cNvSpPr>
          <p:nvPr/>
        </p:nvSpPr>
        <p:spPr bwMode="auto">
          <a:xfrm>
            <a:off x="3581400" y="2807144"/>
            <a:ext cx="457200" cy="3124200"/>
          </a:xfrm>
          <a:prstGeom prst="rightBrace">
            <a:avLst>
              <a:gd name="adj1" fmla="val 56944"/>
              <a:gd name="adj2" fmla="val 50000"/>
            </a:avLst>
          </a:prstGeom>
          <a:noFill/>
          <a:ln w="3175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 flipV="1">
            <a:off x="5791200" y="2730944"/>
            <a:ext cx="838200" cy="4572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1114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6" grpId="0" autoUpdateAnimBg="0"/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t">
            <a:normAutofit/>
          </a:bodyPr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Java Program Structure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43200" y="2472183"/>
            <a:ext cx="3536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public class MyProgram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43200" y="2853183"/>
            <a:ext cx="3365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743200" y="2084833"/>
            <a:ext cx="445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</a:rPr>
              <a:t>//  comments about the class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213101" y="3821558"/>
            <a:ext cx="6129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public static void main (String[] args)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168650" y="4278758"/>
            <a:ext cx="3365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endParaRPr lang="en-US" altLang="en-US" sz="2000" b="1">
              <a:latin typeface="Courier New" panose="02070309020205020404" pitchFamily="49" charset="0"/>
            </a:endParaRPr>
          </a:p>
          <a:p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3168650" y="3364358"/>
            <a:ext cx="460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</a:rPr>
              <a:t>//  comments about the method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7740651" y="4574033"/>
            <a:ext cx="2041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Arial Unicode MS" pitchFamily="-112" charset="0"/>
              </a:rPr>
              <a:t>method header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4387850" y="4726433"/>
            <a:ext cx="181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8000"/>
                </a:solidFill>
                <a:latin typeface="Arial Unicode MS" pitchFamily="-112" charset="0"/>
              </a:rPr>
              <a:t>method body</a:t>
            </a:r>
          </a:p>
        </p:txBody>
      </p:sp>
      <p:sp>
        <p:nvSpPr>
          <p:cNvPr id="80912" name="AutoShape 16"/>
          <p:cNvSpPr>
            <a:spLocks/>
          </p:cNvSpPr>
          <p:nvPr/>
        </p:nvSpPr>
        <p:spPr bwMode="auto">
          <a:xfrm>
            <a:off x="3854450" y="4447032"/>
            <a:ext cx="457200" cy="990600"/>
          </a:xfrm>
          <a:prstGeom prst="rightBrace">
            <a:avLst>
              <a:gd name="adj1" fmla="val 18056"/>
              <a:gd name="adj2" fmla="val 50000"/>
            </a:avLst>
          </a:prstGeom>
          <a:noFill/>
          <a:ln w="3175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H="1" flipV="1">
            <a:off x="6902450" y="4218432"/>
            <a:ext cx="838200" cy="4572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656754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7" grpId="0" autoUpdateAnimBg="0"/>
      <p:bldP spid="80908" grpId="0" autoUpdateAnimBg="0"/>
      <p:bldP spid="80909" grpId="0" autoUpdateAnimBg="0"/>
      <p:bldP spid="80910" grpId="0" autoUpdateAnimBg="0"/>
      <p:bldP spid="80911" grpId="0" autoUpdateAnimBg="0"/>
      <p:bldP spid="809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br>
              <a:rPr lang="en-US" dirty="0"/>
            </a:b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794322" y="17526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  <a:latin typeface="Tw Cen MT" panose="020B0602020104020603"/>
              </a:rPr>
              <a:t>public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The method can be called from outside it’s class.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Necessary because this method is being called by the Java runtime system which is not located in your current class.</a:t>
            </a:r>
          </a:p>
          <a:p>
            <a:pPr defTabSz="457200"/>
            <a:r>
              <a:rPr lang="en-US" b="1" dirty="0">
                <a:solidFill>
                  <a:prstClr val="black"/>
                </a:solidFill>
                <a:latin typeface="Tw Cen MT" panose="020B0602020104020603"/>
              </a:rPr>
              <a:t>static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Access modifier means we can call this method directly using class name without creating an object of it</a:t>
            </a:r>
            <a:endParaRPr lang="en-US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457200"/>
            <a:r>
              <a:rPr lang="en-US" b="1" dirty="0">
                <a:solidFill>
                  <a:prstClr val="black"/>
                </a:solidFill>
                <a:latin typeface="Tw Cen MT" panose="020B0602020104020603"/>
              </a:rPr>
              <a:t>void</a:t>
            </a:r>
            <a:endParaRPr lang="en-US" dirty="0">
              <a:solidFill>
                <a:prstClr val="black"/>
              </a:solidFill>
              <a:latin typeface="Tw Cen MT" panose="020B0602020104020603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Means the method does not return a value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Java is platform independent language and if it will return some value then the value may mean different things to different platforms.</a:t>
            </a:r>
          </a:p>
          <a:p>
            <a:pPr defTabSz="457200"/>
            <a:r>
              <a:rPr lang="en-US" b="1" dirty="0">
                <a:solidFill>
                  <a:prstClr val="black"/>
                </a:solidFill>
                <a:latin typeface="Tw Cen MT" panose="020B0602020104020603"/>
              </a:rPr>
              <a:t>main</a:t>
            </a:r>
            <a:endParaRPr lang="en-US" dirty="0">
              <a:solidFill>
                <a:prstClr val="black"/>
              </a:solidFill>
              <a:latin typeface="Tw Cen MT" panose="020B0602020104020603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Name of the method. This name is fixed and as it's called by the JVM it’s the entry point for an application.</a:t>
            </a:r>
          </a:p>
          <a:p>
            <a:pPr defTabSz="457200"/>
            <a:r>
              <a:rPr lang="en-US" b="1" dirty="0">
                <a:solidFill>
                  <a:prstClr val="black"/>
                </a:solidFill>
                <a:latin typeface="Tw Cen MT" panose="020B0602020104020603"/>
              </a:rPr>
              <a:t>String </a:t>
            </a:r>
            <a:r>
              <a:rPr lang="en-US" b="1" dirty="0" err="1">
                <a:solidFill>
                  <a:prstClr val="black"/>
                </a:solidFill>
                <a:latin typeface="Tw Cen MT" panose="020B0602020104020603"/>
              </a:rPr>
              <a:t>args</a:t>
            </a:r>
            <a:r>
              <a:rPr lang="en-US" b="1" dirty="0">
                <a:solidFill>
                  <a:prstClr val="black"/>
                </a:solidFill>
                <a:latin typeface="Tw Cen MT" panose="020B0602020104020603"/>
              </a:rPr>
              <a:t>[]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These are the arguments of type String that your Java application accepts when you run it.</a:t>
            </a:r>
            <a:endParaRPr lang="en-GB" dirty="0">
              <a:solidFill>
                <a:prstClr val="black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3351817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t">
            <a:normAutofit/>
          </a:bodyPr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Identifiers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0"/>
            <a:ext cx="8305800" cy="5486400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i="1" dirty="0">
                <a:ea typeface="ＭＳ Ｐゴシック" panose="020B0600070205080204" pitchFamily="34" charset="-128"/>
              </a:rPr>
              <a:t>Identifiers</a:t>
            </a:r>
            <a:r>
              <a:rPr lang="en-US" altLang="en-US" sz="2800" dirty="0">
                <a:ea typeface="ＭＳ Ｐゴシック" panose="020B0600070205080204" pitchFamily="34" charset="-128"/>
              </a:rPr>
              <a:t> are the words a programmer uses in a program (variable names, class names, method names…)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An identifier can be made up of letters, digits, the underscore character ( _ ), and the dollar sign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Identifiers </a:t>
            </a:r>
            <a:r>
              <a:rPr lang="en-US" altLang="en-US" sz="2800" dirty="0">
                <a:solidFill>
                  <a:srgbClr val="C32D2E"/>
                </a:solidFill>
                <a:ea typeface="ＭＳ Ｐゴシック" panose="020B0600070205080204" pitchFamily="34" charset="-128"/>
              </a:rPr>
              <a:t>cannot </a:t>
            </a:r>
            <a:r>
              <a:rPr lang="en-US" altLang="en-US" sz="2800" dirty="0">
                <a:ea typeface="ＭＳ Ｐゴシック" panose="020B0600070205080204" pitchFamily="34" charset="-128"/>
              </a:rPr>
              <a:t>begin with a digit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Java is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case sensitive</a:t>
            </a:r>
            <a:r>
              <a:rPr lang="en-US" altLang="en-US" sz="2800" dirty="0">
                <a:ea typeface="ＭＳ Ｐゴシック" panose="020B0600070205080204" pitchFamily="34" charset="-128"/>
              </a:rPr>
              <a:t> -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Total, total,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TOTAL </a:t>
            </a:r>
            <a:r>
              <a:rPr lang="en-US" altLang="en-US" sz="2800" dirty="0">
                <a:ea typeface="ＭＳ Ｐゴシック" panose="020B0600070205080204" pitchFamily="34" charset="-128"/>
              </a:rPr>
              <a:t>are </a:t>
            </a:r>
            <a:r>
              <a:rPr lang="en-US" altLang="en-US" sz="2800" dirty="0">
                <a:solidFill>
                  <a:srgbClr val="C32D2E"/>
                </a:solidFill>
                <a:ea typeface="ＭＳ Ｐゴシック" panose="020B0600070205080204" pitchFamily="34" charset="-128"/>
              </a:rPr>
              <a:t>different </a:t>
            </a:r>
            <a:r>
              <a:rPr lang="en-US" altLang="en-US" sz="2800" dirty="0">
                <a:ea typeface="ＭＳ Ｐゴシック" panose="020B0600070205080204" pitchFamily="34" charset="-128"/>
              </a:rPr>
              <a:t>identifiers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By convention, programmers use different case styles for different types of identifiers, such as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i="1" dirty="0" smtClean="0">
                <a:ea typeface="ＭＳ Ｐゴシック" panose="020B0600070205080204" pitchFamily="34" charset="-128"/>
              </a:rPr>
              <a:t>title case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for class names - </a:t>
            </a:r>
            <a:r>
              <a:rPr lang="en-US" altLang="en-US" sz="24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Lincoln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i="1" dirty="0" smtClean="0">
                <a:ea typeface="ＭＳ Ｐゴシック" panose="020B0600070205080204" pitchFamily="34" charset="-128"/>
              </a:rPr>
              <a:t>upper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case</a:t>
            </a:r>
            <a:r>
              <a:rPr lang="en-US" altLang="en-US" sz="2400" dirty="0">
                <a:ea typeface="ＭＳ Ｐゴシック" panose="020B0600070205080204" pitchFamily="34" charset="-128"/>
              </a:rPr>
              <a:t> for constants - </a:t>
            </a:r>
            <a:r>
              <a:rPr lang="en-US" altLang="en-US" sz="24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MAXIMUM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494910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t">
            <a:normAutofit/>
          </a:bodyPr>
          <a:lstStyle/>
          <a:p>
            <a:pPr eaLnBrk="1" hangingPunct="1"/>
            <a:r>
              <a:rPr lang="en-US" altLang="en-US" sz="35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Reserved Words are predefined in the language, and cannot be used as identifiers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1"/>
            <a:ext cx="8305800" cy="1101725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Java reserved words: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659063" y="2616200"/>
            <a:ext cx="128111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>
                <a:latin typeface="Courier New" panose="02070309020205020404" pitchFamily="49" charset="0"/>
              </a:rPr>
              <a:t>abstract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assert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boolean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break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byte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case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catch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char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class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const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continue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default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do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double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386263" y="2616200"/>
            <a:ext cx="15557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Courier New" panose="02070309020205020404" pitchFamily="49" charset="0"/>
              </a:rPr>
              <a:t>else</a:t>
            </a:r>
          </a:p>
          <a:p>
            <a:r>
              <a:rPr lang="en-US" altLang="en-US" sz="1800" b="1" dirty="0" err="1">
                <a:latin typeface="Courier New" panose="02070309020205020404" pitchFamily="49" charset="0"/>
              </a:rPr>
              <a:t>enum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extends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false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final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finally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float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for</a:t>
            </a:r>
          </a:p>
          <a:p>
            <a:r>
              <a:rPr lang="en-US" altLang="en-US" sz="1800" b="1" dirty="0" err="1">
                <a:latin typeface="Courier New" panose="02070309020205020404" pitchFamily="49" charset="0"/>
              </a:rPr>
              <a:t>goto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if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implements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import</a:t>
            </a:r>
          </a:p>
          <a:p>
            <a:r>
              <a:rPr lang="en-US" altLang="en-US" sz="1800" b="1" dirty="0" err="1">
                <a:latin typeface="Courier New" panose="02070309020205020404" pitchFamily="49" charset="0"/>
              </a:rPr>
              <a:t>instanceof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6275389" y="2616200"/>
            <a:ext cx="141922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>
                <a:latin typeface="Courier New" panose="02070309020205020404" pitchFamily="49" charset="0"/>
              </a:rPr>
              <a:t>interface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long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native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new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null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package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private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protected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public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return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short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static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strictfp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super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8075614" y="2616200"/>
            <a:ext cx="1830387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>
                <a:latin typeface="Courier New" panose="02070309020205020404" pitchFamily="49" charset="0"/>
              </a:rPr>
              <a:t>switch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synchronized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this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throw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throws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transient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true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try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void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volatile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339793862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  <p:bldP spid="59398" grpId="0" autoUpdateAnimBg="0"/>
      <p:bldP spid="593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What value prints?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357186" y="1802424"/>
            <a:ext cx="10178322" cy="3593591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public void test()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  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int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myVar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= 10;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  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int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MYVAR = 20;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  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myVar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= 35;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  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(“Value is:”+MYVAR);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ea typeface="ＭＳ Ｐゴシック" panose="020B0600070205080204" pitchFamily="34" charset="-128"/>
              </a:rPr>
              <a:t>A. 10    B. 20  C. 35   D. MYVAR</a:t>
            </a:r>
          </a:p>
        </p:txBody>
      </p:sp>
    </p:spTree>
    <p:extLst>
      <p:ext uri="{BB962C8B-B14F-4D97-AF65-F5344CB8AC3E}">
        <p14:creationId xmlns:p14="http://schemas.microsoft.com/office/powerpoint/2010/main" val="11123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41 -Programming in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2093249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t">
            <a:normAutofit/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White Space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143000"/>
            <a:ext cx="8610600" cy="510540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Spaces, blank lines, and tabs are called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white space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White space is used to separate words and symbols in a program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Extra white space is </a:t>
            </a: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ignored </a:t>
            </a:r>
            <a:r>
              <a:rPr lang="en-US" altLang="en-US" sz="2800" dirty="0">
                <a:ea typeface="ＭＳ Ｐゴシック" panose="020B0600070205080204" pitchFamily="34" charset="-128"/>
              </a:rPr>
              <a:t>in Java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A valid Java program can be formatted many ways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Programs should be formatted to enhance readability, using consistent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indentation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174243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Complete handout sheet 1 – Section 6 Exercises a, b and c.</a:t>
            </a:r>
          </a:p>
        </p:txBody>
      </p:sp>
    </p:spTree>
    <p:extLst>
      <p:ext uri="{BB962C8B-B14F-4D97-AF65-F5344CB8AC3E}">
        <p14:creationId xmlns:p14="http://schemas.microsoft.com/office/powerpoint/2010/main" val="111752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2114379"/>
            <a:ext cx="7704667" cy="371381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/>
              <a:t>To provide you with an understanding of: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The principles of programming in Java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Explore the object oriented nature of the language and the multi-platform versatility offered.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9076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7" y="2209800"/>
            <a:ext cx="7290055" cy="4099560"/>
          </a:xfrm>
        </p:spPr>
        <p:txBody>
          <a:bodyPr>
            <a:normAutofit lnSpcReduction="10000"/>
          </a:bodyPr>
          <a:lstStyle/>
          <a:p>
            <a:r>
              <a:rPr lang="en-GB" sz="2800" b="1" dirty="0"/>
              <a:t>Assignment 1</a:t>
            </a:r>
            <a:endParaRPr lang="en-GB" sz="2800" dirty="0"/>
          </a:p>
          <a:p>
            <a:r>
              <a:rPr lang="en-GB" sz="2800" dirty="0"/>
              <a:t>Produce training materials discussing the principles, characteristics and features of programming in Java	</a:t>
            </a:r>
          </a:p>
          <a:p>
            <a:r>
              <a:rPr lang="en-GB" sz="2800" dirty="0"/>
              <a:t>You will critically evaluate the environmental flexibility of programming in Java.</a:t>
            </a:r>
          </a:p>
          <a:p>
            <a:r>
              <a:rPr lang="en-GB" sz="2800" b="1" dirty="0"/>
              <a:t>Assignment 2</a:t>
            </a:r>
          </a:p>
          <a:p>
            <a:r>
              <a:rPr lang="en-GB" sz="2800" dirty="0"/>
              <a:t>Design, implement, test and document a Java program.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62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 to Java!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Java is </a:t>
            </a:r>
            <a:r>
              <a:rPr lang="en-US" sz="2800" b="1" dirty="0"/>
              <a:t>Platform Independent</a:t>
            </a:r>
            <a:r>
              <a:rPr lang="en-US" sz="2800" dirty="0"/>
              <a:t>, which means that you only need to write the program once to be able to run it on a number of different platforms!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Java is </a:t>
            </a:r>
            <a:r>
              <a:rPr lang="en-US" sz="2800" b="1" dirty="0"/>
              <a:t>portable</a:t>
            </a:r>
            <a:r>
              <a:rPr lang="en-US" sz="2800" dirty="0"/>
              <a:t>, </a:t>
            </a:r>
            <a:r>
              <a:rPr lang="en-US" sz="2800" b="1" dirty="0"/>
              <a:t>robust</a:t>
            </a:r>
            <a:r>
              <a:rPr lang="en-US" sz="2800" dirty="0"/>
              <a:t>, and </a:t>
            </a:r>
            <a:r>
              <a:rPr lang="en-US" sz="2800" b="1" dirty="0"/>
              <a:t>dynamic</a:t>
            </a:r>
            <a:r>
              <a:rPr lang="en-US" sz="2800" dirty="0"/>
              <a:t>, with the ability to fit the needs of virtually any type of application.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Java guarantees that you'll be able to </a:t>
            </a:r>
            <a:r>
              <a:rPr lang="en-US" sz="2800" b="1" dirty="0"/>
              <a:t>Write Once, Run Anywhere</a:t>
            </a:r>
            <a:r>
              <a:rPr lang="en-US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0160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 to Java! Cont.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More than </a:t>
            </a:r>
            <a:r>
              <a:rPr lang="en-US" sz="3200" b="1" dirty="0"/>
              <a:t>3 billion</a:t>
            </a:r>
            <a:r>
              <a:rPr lang="en-US" sz="3200" dirty="0"/>
              <a:t> devices run Java. </a:t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Java is used to develop apps for Google's </a:t>
            </a:r>
            <a:r>
              <a:rPr lang="en-US" sz="3200" b="1" dirty="0"/>
              <a:t>Android </a:t>
            </a:r>
            <a:r>
              <a:rPr lang="en-US" sz="3200" dirty="0"/>
              <a:t>OS, various Desktop Applications, such as media players, antivirus programs, Web Applications, Enterprise Applications (i.e. banking), and many more!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15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Java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Invented by James Gosling for Sun Microsystems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First developed in 1990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Originally called Oak, renamed in 1994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Became freely available in 1995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Currently owned by Oracle. </a:t>
            </a:r>
            <a:br>
              <a:rPr lang="en-US" sz="3200" dirty="0"/>
            </a:br>
            <a:endParaRPr lang="en-GB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14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Advantages of the java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700" dirty="0"/>
              <a:t>Easy to learn. </a:t>
            </a:r>
          </a:p>
          <a:p>
            <a:r>
              <a:rPr lang="en-GB" sz="3700" dirty="0"/>
              <a:t>Object-oriented. </a:t>
            </a:r>
          </a:p>
          <a:p>
            <a:r>
              <a:rPr lang="en-GB" sz="3700" dirty="0"/>
              <a:t>Platform-independent. </a:t>
            </a:r>
          </a:p>
          <a:p>
            <a:r>
              <a:rPr lang="en-GB" sz="3700" dirty="0"/>
              <a:t>Distributed.</a:t>
            </a:r>
          </a:p>
          <a:p>
            <a:r>
              <a:rPr lang="en-GB" sz="3700" dirty="0"/>
              <a:t>Secure.</a:t>
            </a:r>
          </a:p>
          <a:p>
            <a:r>
              <a:rPr lang="en-GB" sz="3700" dirty="0"/>
              <a:t>Robust.</a:t>
            </a:r>
          </a:p>
          <a:p>
            <a:r>
              <a:rPr lang="en-GB" sz="3700" dirty="0"/>
              <a:t>Multithreaded</a:t>
            </a:r>
            <a:br>
              <a:rPr lang="en-GB" sz="37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9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Disadvantages of the java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7" y="2438400"/>
            <a:ext cx="7704667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Performance: </a:t>
            </a:r>
          </a:p>
          <a:p>
            <a:pPr marL="0" indent="0">
              <a:buNone/>
            </a:pPr>
            <a:r>
              <a:rPr lang="en-GB" sz="4400" dirty="0"/>
              <a:t>Java is comparatively slower and takes more memory space than the other native programming languages like C and C++.</a:t>
            </a:r>
          </a:p>
        </p:txBody>
      </p:sp>
    </p:spTree>
    <p:extLst>
      <p:ext uri="{BB962C8B-B14F-4D97-AF65-F5344CB8AC3E}">
        <p14:creationId xmlns:p14="http://schemas.microsoft.com/office/powerpoint/2010/main" val="298854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753</Words>
  <Application>Microsoft Office PowerPoint</Application>
  <PresentationFormat>Widescreen</PresentationFormat>
  <Paragraphs>194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ＭＳ Ｐゴシック</vt:lpstr>
      <vt:lpstr>Arial</vt:lpstr>
      <vt:lpstr>Arial Unicode MS</vt:lpstr>
      <vt:lpstr>Calibri</vt:lpstr>
      <vt:lpstr>Courier New</vt:lpstr>
      <vt:lpstr>Times</vt:lpstr>
      <vt:lpstr>Times New Roman</vt:lpstr>
      <vt:lpstr>Tw Cen MT</vt:lpstr>
      <vt:lpstr>Tw Cen MT Condensed</vt:lpstr>
      <vt:lpstr>Wingdings</vt:lpstr>
      <vt:lpstr>Wingdings 2</vt:lpstr>
      <vt:lpstr>Wingdings 3</vt:lpstr>
      <vt:lpstr>Integral</vt:lpstr>
      <vt:lpstr>Units with – James tedder</vt:lpstr>
      <vt:lpstr>Unit 41 -Programming in Java</vt:lpstr>
      <vt:lpstr>Unit Aim</vt:lpstr>
      <vt:lpstr>Assignments</vt:lpstr>
      <vt:lpstr>Welcome to Java!</vt:lpstr>
      <vt:lpstr>Welcome to Java! Cont.</vt:lpstr>
      <vt:lpstr>Java History</vt:lpstr>
      <vt:lpstr>Advantages of the java platform</vt:lpstr>
      <vt:lpstr>Disadvantages of the java platform</vt:lpstr>
      <vt:lpstr>Netbeans Integrated development environment for Java</vt:lpstr>
      <vt:lpstr>Exercises</vt:lpstr>
      <vt:lpstr>Syntax &amp; standards</vt:lpstr>
      <vt:lpstr>Java Program Structure</vt:lpstr>
      <vt:lpstr>Java Program Structure</vt:lpstr>
      <vt:lpstr>Java Program Structure</vt:lpstr>
      <vt:lpstr>public static void main(String args[]) </vt:lpstr>
      <vt:lpstr>Identifiers</vt:lpstr>
      <vt:lpstr>Reserved Words are predefined in the language, and cannot be used as identifiers</vt:lpstr>
      <vt:lpstr>What value prints?</vt:lpstr>
      <vt:lpstr>White Space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with – James tedder</dc:title>
  <dc:creator>James Tedder</dc:creator>
  <cp:lastModifiedBy>James Tedder</cp:lastModifiedBy>
  <cp:revision>5</cp:revision>
  <dcterms:created xsi:type="dcterms:W3CDTF">2018-10-01T14:01:57Z</dcterms:created>
  <dcterms:modified xsi:type="dcterms:W3CDTF">2018-10-01T14:44:06Z</dcterms:modified>
</cp:coreProperties>
</file>