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5"/>
  </p:notesMasterIdLst>
  <p:sldIdLst>
    <p:sldId id="256" r:id="rId2"/>
    <p:sldId id="260" r:id="rId3"/>
    <p:sldId id="270" r:id="rId4"/>
    <p:sldId id="259" r:id="rId5"/>
    <p:sldId id="258" r:id="rId6"/>
    <p:sldId id="262" r:id="rId7"/>
    <p:sldId id="261" r:id="rId8"/>
    <p:sldId id="263" r:id="rId9"/>
    <p:sldId id="266" r:id="rId10"/>
    <p:sldId id="272" r:id="rId11"/>
    <p:sldId id="282" r:id="rId12"/>
    <p:sldId id="265" r:id="rId13"/>
    <p:sldId id="264" r:id="rId14"/>
    <p:sldId id="285" r:id="rId15"/>
    <p:sldId id="286" r:id="rId16"/>
    <p:sldId id="267" r:id="rId17"/>
    <p:sldId id="283" r:id="rId18"/>
    <p:sldId id="284" r:id="rId19"/>
    <p:sldId id="287" r:id="rId20"/>
    <p:sldId id="274" r:id="rId21"/>
    <p:sldId id="271" r:id="rId22"/>
    <p:sldId id="273" r:id="rId23"/>
    <p:sldId id="26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80930" autoAdjust="0"/>
  </p:normalViewPr>
  <p:slideViewPr>
    <p:cSldViewPr snapToGrid="0">
      <p:cViewPr varScale="1">
        <p:scale>
          <a:sx n="93" d="100"/>
          <a:sy n="93" d="100"/>
        </p:scale>
        <p:origin x="124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F2B11B-61A8-4137-810E-890F2DDDE33F}" type="datetimeFigureOut">
              <a:rPr lang="en-GB" smtClean="0"/>
              <a:t>01/11/2018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DC2485-6C08-4956-AB12-A3C2918E5BAB}" type="slidenum">
              <a:rPr lang="en-GB" smtClean="0"/>
              <a:t>‹#›</a:t>
            </a:fld>
            <a:endParaRPr lang="en-GB"/>
          </a:p>
        </p:txBody>
      </p:sp>
    </p:spTree>
    <p:extLst>
      <p:ext uri="{BB962C8B-B14F-4D97-AF65-F5344CB8AC3E}">
        <p14:creationId xmlns:p14="http://schemas.microsoft.com/office/powerpoint/2010/main" val="3217956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Bubble Sort – Code example: https://www.javatpoint.com/bubble-sort-in-java</a:t>
            </a:r>
          </a:p>
          <a:p>
            <a:endParaRPr lang="en-GB" dirty="0"/>
          </a:p>
        </p:txBody>
      </p:sp>
      <p:sp>
        <p:nvSpPr>
          <p:cNvPr id="4" name="Slide Number Placeholder 3"/>
          <p:cNvSpPr>
            <a:spLocks noGrp="1"/>
          </p:cNvSpPr>
          <p:nvPr>
            <p:ph type="sldNum" sz="quarter" idx="10"/>
          </p:nvPr>
        </p:nvSpPr>
        <p:spPr/>
        <p:txBody>
          <a:bodyPr/>
          <a:lstStyle/>
          <a:p>
            <a:fld id="{16DC2485-6C08-4956-AB12-A3C2918E5BAB}" type="slidenum">
              <a:rPr lang="en-GB" smtClean="0"/>
              <a:t>10</a:t>
            </a:fld>
            <a:endParaRPr lang="en-GB"/>
          </a:p>
        </p:txBody>
      </p:sp>
    </p:spTree>
    <p:extLst>
      <p:ext uri="{BB962C8B-B14F-4D97-AF65-F5344CB8AC3E}">
        <p14:creationId xmlns:p14="http://schemas.microsoft.com/office/powerpoint/2010/main" val="2593551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kern="1200" dirty="0" smtClean="0">
                <a:solidFill>
                  <a:schemeClr val="tx1"/>
                </a:solidFill>
                <a:effectLst/>
                <a:latin typeface="+mn-lt"/>
                <a:ea typeface="+mn-ea"/>
                <a:cs typeface="+mn-cs"/>
              </a:rPr>
              <a:t>Public keys</a:t>
            </a:r>
            <a:r>
              <a:rPr lang="en-US" sz="1200" b="0" i="0" kern="1200" dirty="0" smtClean="0">
                <a:solidFill>
                  <a:schemeClr val="tx1"/>
                </a:solidFill>
                <a:effectLst/>
                <a:latin typeface="+mn-lt"/>
                <a:ea typeface="+mn-ea"/>
                <a:cs typeface="+mn-cs"/>
              </a:rPr>
              <a:t> may be spread widely, and </a:t>
            </a:r>
            <a:r>
              <a:rPr lang="en-US" sz="1200" b="0" i="1" kern="1200" dirty="0" smtClean="0">
                <a:solidFill>
                  <a:schemeClr val="tx1"/>
                </a:solidFill>
                <a:effectLst/>
                <a:latin typeface="+mn-lt"/>
                <a:ea typeface="+mn-ea"/>
                <a:cs typeface="+mn-cs"/>
              </a:rPr>
              <a:t>private keys</a:t>
            </a:r>
            <a:r>
              <a:rPr lang="en-US" sz="1200" b="0" i="0" kern="1200" dirty="0" smtClean="0">
                <a:solidFill>
                  <a:schemeClr val="tx1"/>
                </a:solidFill>
                <a:effectLst/>
                <a:latin typeface="+mn-lt"/>
                <a:ea typeface="+mn-ea"/>
                <a:cs typeface="+mn-cs"/>
              </a:rPr>
              <a:t> which are known only to the owner.</a:t>
            </a:r>
          </a:p>
          <a:p>
            <a:r>
              <a:rPr lang="en-US" sz="1200" b="0" i="0" kern="1200" dirty="0" smtClean="0">
                <a:solidFill>
                  <a:schemeClr val="tx1"/>
                </a:solidFill>
                <a:effectLst/>
                <a:latin typeface="+mn-lt"/>
                <a:ea typeface="+mn-ea"/>
                <a:cs typeface="+mn-cs"/>
              </a:rPr>
              <a:t>Both keys needed decryption.</a:t>
            </a:r>
          </a:p>
          <a:p>
            <a:endParaRPr lang="en-GB" dirty="0"/>
          </a:p>
        </p:txBody>
      </p:sp>
      <p:sp>
        <p:nvSpPr>
          <p:cNvPr id="4" name="Slide Number Placeholder 3"/>
          <p:cNvSpPr>
            <a:spLocks noGrp="1"/>
          </p:cNvSpPr>
          <p:nvPr>
            <p:ph type="sldNum" sz="quarter" idx="10"/>
          </p:nvPr>
        </p:nvSpPr>
        <p:spPr/>
        <p:txBody>
          <a:bodyPr/>
          <a:lstStyle/>
          <a:p>
            <a:fld id="{16DC2485-6C08-4956-AB12-A3C2918E5BAB}" type="slidenum">
              <a:rPr lang="en-GB" smtClean="0"/>
              <a:t>17</a:t>
            </a:fld>
            <a:endParaRPr lang="en-GB"/>
          </a:p>
        </p:txBody>
      </p:sp>
    </p:spTree>
    <p:extLst>
      <p:ext uri="{BB962C8B-B14F-4D97-AF65-F5344CB8AC3E}">
        <p14:creationId xmlns:p14="http://schemas.microsoft.com/office/powerpoint/2010/main" val="1407943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Research and consider speeds of these</a:t>
            </a:r>
            <a:r>
              <a:rPr lang="en-GB" baseline="0" dirty="0"/>
              <a:t> for your assignment.</a:t>
            </a:r>
            <a:endParaRPr lang="en-GB" dirty="0"/>
          </a:p>
        </p:txBody>
      </p:sp>
      <p:sp>
        <p:nvSpPr>
          <p:cNvPr id="4" name="Slide Number Placeholder 3"/>
          <p:cNvSpPr>
            <a:spLocks noGrp="1"/>
          </p:cNvSpPr>
          <p:nvPr>
            <p:ph type="sldNum" sz="quarter" idx="10"/>
          </p:nvPr>
        </p:nvSpPr>
        <p:spPr/>
        <p:txBody>
          <a:bodyPr/>
          <a:lstStyle/>
          <a:p>
            <a:fld id="{16DC2485-6C08-4956-AB12-A3C2918E5BAB}" type="slidenum">
              <a:rPr lang="en-GB" smtClean="0"/>
              <a:t>20</a:t>
            </a:fld>
            <a:endParaRPr lang="en-GB"/>
          </a:p>
        </p:txBody>
      </p:sp>
    </p:spTree>
    <p:extLst>
      <p:ext uri="{BB962C8B-B14F-4D97-AF65-F5344CB8AC3E}">
        <p14:creationId xmlns:p14="http://schemas.microsoft.com/office/powerpoint/2010/main" val="3025464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Pass:</a:t>
            </a:r>
          </a:p>
          <a:p>
            <a:r>
              <a:rPr lang="en-GB" dirty="0"/>
              <a:t>Theory of algorithms to be explained including theory based examples and theory understanding of building an application. Big O notation to be implemented and explained at least once. </a:t>
            </a:r>
          </a:p>
          <a:p>
            <a:r>
              <a:rPr lang="en-GB" b="1" dirty="0"/>
              <a:t>Merit:</a:t>
            </a:r>
          </a:p>
          <a:p>
            <a:r>
              <a:rPr lang="en-GB" sz="1200" kern="1200" dirty="0">
                <a:solidFill>
                  <a:schemeClr val="tx1"/>
                </a:solidFill>
                <a:effectLst/>
                <a:latin typeface="+mn-lt"/>
                <a:ea typeface="+mn-ea"/>
                <a:cs typeface="+mn-cs"/>
              </a:rPr>
              <a:t>Identifying input, process and output testing/debugging. T</a:t>
            </a:r>
            <a:r>
              <a:rPr lang="en-GB" dirty="0"/>
              <a:t>he roles of the pre-processor, compiler and linker, interpreter(JVM). </a:t>
            </a:r>
            <a:r>
              <a:rPr lang="en-GB" sz="1200" kern="1200" dirty="0">
                <a:solidFill>
                  <a:schemeClr val="tx1"/>
                </a:solidFill>
                <a:effectLst/>
                <a:latin typeface="+mn-lt"/>
                <a:ea typeface="+mn-ea"/>
                <a:cs typeface="+mn-cs"/>
              </a:rPr>
              <a:t>Use an example.</a:t>
            </a:r>
          </a:p>
          <a:p>
            <a:r>
              <a:rPr lang="en-GB" b="1" dirty="0"/>
              <a:t>Distinction guidance:</a:t>
            </a:r>
          </a:p>
          <a:p>
            <a:r>
              <a:rPr lang="en-GB" dirty="0"/>
              <a:t>Only one practical application needed in Java for distinction but must be explained well, show clear understanding and link the theory to practice. Cannot use bubble sort. Recommend Insertion Sort and Selection Sort.</a:t>
            </a:r>
          </a:p>
          <a:p>
            <a:r>
              <a:rPr lang="en-GB" dirty="0"/>
              <a:t>Code does not need to be written by learner but will be clearly understood.</a:t>
            </a:r>
          </a:p>
          <a:p>
            <a:endParaRPr lang="en-GB" dirty="0"/>
          </a:p>
          <a:p>
            <a:r>
              <a:rPr lang="en-GB" b="1" dirty="0"/>
              <a:t>LO1</a:t>
            </a:r>
            <a:r>
              <a:rPr lang="en-GB" dirty="0"/>
              <a:t> Define basic algorithms to carry out an operation and outline the process of programming an application </a:t>
            </a:r>
          </a:p>
          <a:p>
            <a:pPr marL="171450" indent="-171450">
              <a:buFont typeface="Arial" panose="020B0604020202020204" pitchFamily="34" charset="0"/>
              <a:buChar char="•"/>
            </a:pPr>
            <a:r>
              <a:rPr lang="en-GB" dirty="0"/>
              <a:t>Algorithm definition: Writing algorithms to carry out an operation, e.g. Bubble sort. </a:t>
            </a:r>
          </a:p>
          <a:p>
            <a:pPr marL="171450" indent="-171450">
              <a:buFont typeface="Arial" panose="020B0604020202020204" pitchFamily="34" charset="0"/>
              <a:buChar char="•"/>
            </a:pPr>
            <a:r>
              <a:rPr lang="en-GB" dirty="0"/>
              <a:t>The relationship between algorithms and code. </a:t>
            </a:r>
          </a:p>
          <a:p>
            <a:pPr marL="171450" indent="-171450">
              <a:buFont typeface="Arial" panose="020B0604020202020204" pitchFamily="34" charset="0"/>
              <a:buChar char="•"/>
            </a:pPr>
            <a:r>
              <a:rPr lang="en-GB" dirty="0"/>
              <a:t>The generation process of code; the roles of the pre-processor, compiler and linker, interpreter. </a:t>
            </a:r>
          </a:p>
        </p:txBody>
      </p:sp>
      <p:sp>
        <p:nvSpPr>
          <p:cNvPr id="4" name="Slide Number Placeholder 3"/>
          <p:cNvSpPr>
            <a:spLocks noGrp="1"/>
          </p:cNvSpPr>
          <p:nvPr>
            <p:ph type="sldNum" sz="quarter" idx="10"/>
          </p:nvPr>
        </p:nvSpPr>
        <p:spPr/>
        <p:txBody>
          <a:bodyPr/>
          <a:lstStyle/>
          <a:p>
            <a:fld id="{16DC2485-6C08-4956-AB12-A3C2918E5BAB}" type="slidenum">
              <a:rPr lang="en-GB" smtClean="0"/>
              <a:t>23</a:t>
            </a:fld>
            <a:endParaRPr lang="en-GB"/>
          </a:p>
        </p:txBody>
      </p:sp>
    </p:spTree>
    <p:extLst>
      <p:ext uri="{BB962C8B-B14F-4D97-AF65-F5344CB8AC3E}">
        <p14:creationId xmlns:p14="http://schemas.microsoft.com/office/powerpoint/2010/main" val="2463638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F0566B-8743-4539-9637-4656CD8B3547}" type="datetimeFigureOut">
              <a:rPr lang="en-GB" smtClean="0"/>
              <a:t>01/11/2018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86C7-AE61-437B-A669-74AA5DDEC5B8}" type="slidenum">
              <a:rPr lang="en-GB" smtClean="0"/>
              <a:t>‹#›</a:t>
            </a:fld>
            <a:endParaRPr lang="en-GB"/>
          </a:p>
        </p:txBody>
      </p:sp>
    </p:spTree>
    <p:extLst>
      <p:ext uri="{BB962C8B-B14F-4D97-AF65-F5344CB8AC3E}">
        <p14:creationId xmlns:p14="http://schemas.microsoft.com/office/powerpoint/2010/main" val="418654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F0566B-8743-4539-9637-4656CD8B3547}" type="datetimeFigureOut">
              <a:rPr lang="en-GB" smtClean="0"/>
              <a:t>01/11/2018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86C7-AE61-437B-A669-74AA5DDEC5B8}" type="slidenum">
              <a:rPr lang="en-GB" smtClean="0"/>
              <a:t>‹#›</a:t>
            </a:fld>
            <a:endParaRPr lang="en-GB"/>
          </a:p>
        </p:txBody>
      </p:sp>
    </p:spTree>
    <p:extLst>
      <p:ext uri="{BB962C8B-B14F-4D97-AF65-F5344CB8AC3E}">
        <p14:creationId xmlns:p14="http://schemas.microsoft.com/office/powerpoint/2010/main" val="3692379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F0566B-8743-4539-9637-4656CD8B3547}" type="datetimeFigureOut">
              <a:rPr lang="en-GB" smtClean="0"/>
              <a:t>01/11/2018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86C7-AE61-437B-A669-74AA5DDEC5B8}"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2315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F0566B-8743-4539-9637-4656CD8B3547}" type="datetimeFigureOut">
              <a:rPr lang="en-GB" smtClean="0"/>
              <a:t>01/11/2018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86C7-AE61-437B-A669-74AA5DDEC5B8}" type="slidenum">
              <a:rPr lang="en-GB" smtClean="0"/>
              <a:t>‹#›</a:t>
            </a:fld>
            <a:endParaRPr lang="en-GB"/>
          </a:p>
        </p:txBody>
      </p:sp>
    </p:spTree>
    <p:extLst>
      <p:ext uri="{BB962C8B-B14F-4D97-AF65-F5344CB8AC3E}">
        <p14:creationId xmlns:p14="http://schemas.microsoft.com/office/powerpoint/2010/main" val="2057065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F0566B-8743-4539-9637-4656CD8B3547}" type="datetimeFigureOut">
              <a:rPr lang="en-GB" smtClean="0"/>
              <a:t>01/11/2018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86C7-AE61-437B-A669-74AA5DDEC5B8}"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7102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F0566B-8743-4539-9637-4656CD8B3547}" type="datetimeFigureOut">
              <a:rPr lang="en-GB" smtClean="0"/>
              <a:t>01/11/2018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86C7-AE61-437B-A669-74AA5DDEC5B8}" type="slidenum">
              <a:rPr lang="en-GB" smtClean="0"/>
              <a:t>‹#›</a:t>
            </a:fld>
            <a:endParaRPr lang="en-GB"/>
          </a:p>
        </p:txBody>
      </p:sp>
    </p:spTree>
    <p:extLst>
      <p:ext uri="{BB962C8B-B14F-4D97-AF65-F5344CB8AC3E}">
        <p14:creationId xmlns:p14="http://schemas.microsoft.com/office/powerpoint/2010/main" val="1130390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F0566B-8743-4539-9637-4656CD8B3547}" type="datetimeFigureOut">
              <a:rPr lang="en-GB" smtClean="0"/>
              <a:t>01/11/2018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86C7-AE61-437B-A669-74AA5DDEC5B8}" type="slidenum">
              <a:rPr lang="en-GB" smtClean="0"/>
              <a:t>‹#›</a:t>
            </a:fld>
            <a:endParaRPr lang="en-GB"/>
          </a:p>
        </p:txBody>
      </p:sp>
    </p:spTree>
    <p:extLst>
      <p:ext uri="{BB962C8B-B14F-4D97-AF65-F5344CB8AC3E}">
        <p14:creationId xmlns:p14="http://schemas.microsoft.com/office/powerpoint/2010/main" val="3174710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F0566B-8743-4539-9637-4656CD8B3547}" type="datetimeFigureOut">
              <a:rPr lang="en-GB" smtClean="0"/>
              <a:t>01/11/2018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86C7-AE61-437B-A669-74AA5DDEC5B8}" type="slidenum">
              <a:rPr lang="en-GB" smtClean="0"/>
              <a:t>‹#›</a:t>
            </a:fld>
            <a:endParaRPr lang="en-GB"/>
          </a:p>
        </p:txBody>
      </p:sp>
    </p:spTree>
    <p:extLst>
      <p:ext uri="{BB962C8B-B14F-4D97-AF65-F5344CB8AC3E}">
        <p14:creationId xmlns:p14="http://schemas.microsoft.com/office/powerpoint/2010/main" val="2267390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F0566B-8743-4539-9637-4656CD8B3547}" type="datetimeFigureOut">
              <a:rPr lang="en-GB" smtClean="0"/>
              <a:t>01/11/2018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86C7-AE61-437B-A669-74AA5DDEC5B8}" type="slidenum">
              <a:rPr lang="en-GB" smtClean="0"/>
              <a:t>‹#›</a:t>
            </a:fld>
            <a:endParaRPr lang="en-GB"/>
          </a:p>
        </p:txBody>
      </p:sp>
    </p:spTree>
    <p:extLst>
      <p:ext uri="{BB962C8B-B14F-4D97-AF65-F5344CB8AC3E}">
        <p14:creationId xmlns:p14="http://schemas.microsoft.com/office/powerpoint/2010/main" val="1427995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F0566B-8743-4539-9637-4656CD8B3547}" type="datetimeFigureOut">
              <a:rPr lang="en-GB" smtClean="0"/>
              <a:t>01/11/2018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86C7-AE61-437B-A669-74AA5DDEC5B8}" type="slidenum">
              <a:rPr lang="en-GB" smtClean="0"/>
              <a:t>‹#›</a:t>
            </a:fld>
            <a:endParaRPr lang="en-GB"/>
          </a:p>
        </p:txBody>
      </p:sp>
    </p:spTree>
    <p:extLst>
      <p:ext uri="{BB962C8B-B14F-4D97-AF65-F5344CB8AC3E}">
        <p14:creationId xmlns:p14="http://schemas.microsoft.com/office/powerpoint/2010/main" val="375274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F0566B-8743-4539-9637-4656CD8B3547}" type="datetimeFigureOut">
              <a:rPr lang="en-GB" smtClean="0"/>
              <a:t>01/11/2018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286C7-AE61-437B-A669-74AA5DDEC5B8}" type="slidenum">
              <a:rPr lang="en-GB" smtClean="0"/>
              <a:t>‹#›</a:t>
            </a:fld>
            <a:endParaRPr lang="en-GB"/>
          </a:p>
        </p:txBody>
      </p:sp>
    </p:spTree>
    <p:extLst>
      <p:ext uri="{BB962C8B-B14F-4D97-AF65-F5344CB8AC3E}">
        <p14:creationId xmlns:p14="http://schemas.microsoft.com/office/powerpoint/2010/main" val="1978192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F0566B-8743-4539-9637-4656CD8B3547}" type="datetimeFigureOut">
              <a:rPr lang="en-GB" smtClean="0"/>
              <a:t>01/11/2018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5286C7-AE61-437B-A669-74AA5DDEC5B8}" type="slidenum">
              <a:rPr lang="en-GB" smtClean="0"/>
              <a:t>‹#›</a:t>
            </a:fld>
            <a:endParaRPr lang="en-GB"/>
          </a:p>
        </p:txBody>
      </p:sp>
    </p:spTree>
    <p:extLst>
      <p:ext uri="{BB962C8B-B14F-4D97-AF65-F5344CB8AC3E}">
        <p14:creationId xmlns:p14="http://schemas.microsoft.com/office/powerpoint/2010/main" val="4226458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F0566B-8743-4539-9637-4656CD8B3547}" type="datetimeFigureOut">
              <a:rPr lang="en-GB" smtClean="0"/>
              <a:t>01/11/2018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5286C7-AE61-437B-A669-74AA5DDEC5B8}" type="slidenum">
              <a:rPr lang="en-GB" smtClean="0"/>
              <a:t>‹#›</a:t>
            </a:fld>
            <a:endParaRPr lang="en-GB"/>
          </a:p>
        </p:txBody>
      </p:sp>
    </p:spTree>
    <p:extLst>
      <p:ext uri="{BB962C8B-B14F-4D97-AF65-F5344CB8AC3E}">
        <p14:creationId xmlns:p14="http://schemas.microsoft.com/office/powerpoint/2010/main" val="778171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F0566B-8743-4539-9637-4656CD8B3547}" type="datetimeFigureOut">
              <a:rPr lang="en-GB" smtClean="0"/>
              <a:t>01/11/2018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5286C7-AE61-437B-A669-74AA5DDEC5B8}" type="slidenum">
              <a:rPr lang="en-GB" smtClean="0"/>
              <a:t>‹#›</a:t>
            </a:fld>
            <a:endParaRPr lang="en-GB"/>
          </a:p>
        </p:txBody>
      </p:sp>
    </p:spTree>
    <p:extLst>
      <p:ext uri="{BB962C8B-B14F-4D97-AF65-F5344CB8AC3E}">
        <p14:creationId xmlns:p14="http://schemas.microsoft.com/office/powerpoint/2010/main" val="168686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8F0566B-8743-4539-9637-4656CD8B3547}" type="datetimeFigureOut">
              <a:rPr lang="en-GB" smtClean="0"/>
              <a:t>01/11/2018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286C7-AE61-437B-A669-74AA5DDEC5B8}" type="slidenum">
              <a:rPr lang="en-GB" smtClean="0"/>
              <a:t>‹#›</a:t>
            </a:fld>
            <a:endParaRPr lang="en-GB"/>
          </a:p>
        </p:txBody>
      </p:sp>
    </p:spTree>
    <p:extLst>
      <p:ext uri="{BB962C8B-B14F-4D97-AF65-F5344CB8AC3E}">
        <p14:creationId xmlns:p14="http://schemas.microsoft.com/office/powerpoint/2010/main" val="2258279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8F0566B-8743-4539-9637-4656CD8B3547}" type="datetimeFigureOut">
              <a:rPr lang="en-GB" smtClean="0"/>
              <a:t>01/11/2018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286C7-AE61-437B-A669-74AA5DDEC5B8}" type="slidenum">
              <a:rPr lang="en-GB" smtClean="0"/>
              <a:t>‹#›</a:t>
            </a:fld>
            <a:endParaRPr lang="en-GB"/>
          </a:p>
        </p:txBody>
      </p:sp>
    </p:spTree>
    <p:extLst>
      <p:ext uri="{BB962C8B-B14F-4D97-AF65-F5344CB8AC3E}">
        <p14:creationId xmlns:p14="http://schemas.microsoft.com/office/powerpoint/2010/main" val="2607923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F0566B-8743-4539-9637-4656CD8B3547}" type="datetimeFigureOut">
              <a:rPr lang="en-GB" smtClean="0"/>
              <a:t>01/11/2018</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5286C7-AE61-437B-A669-74AA5DDEC5B8}" type="slidenum">
              <a:rPr lang="en-GB" smtClean="0"/>
              <a:t>‹#›</a:t>
            </a:fld>
            <a:endParaRPr lang="en-GB"/>
          </a:p>
        </p:txBody>
      </p:sp>
    </p:spTree>
    <p:extLst>
      <p:ext uri="{BB962C8B-B14F-4D97-AF65-F5344CB8AC3E}">
        <p14:creationId xmlns:p14="http://schemas.microsoft.com/office/powerpoint/2010/main" val="2385492353"/>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dictionar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Introduction to programming algorithms</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979346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Sorting algorithms example – </a:t>
            </a:r>
            <a:r>
              <a:rPr lang="en-GB" b="1" dirty="0"/>
              <a:t>Bubble Sort</a:t>
            </a:r>
            <a:r>
              <a:rPr lang="en-GB" dirty="0"/>
              <a:t/>
            </a:r>
            <a:br>
              <a:rPr lang="en-GB" dirty="0"/>
            </a:br>
            <a:endParaRPr lang="en-GB" dirty="0"/>
          </a:p>
        </p:txBody>
      </p:sp>
      <p:sp>
        <p:nvSpPr>
          <p:cNvPr id="3" name="Content Placeholder 2"/>
          <p:cNvSpPr>
            <a:spLocks noGrp="1"/>
          </p:cNvSpPr>
          <p:nvPr>
            <p:ph idx="1"/>
          </p:nvPr>
        </p:nvSpPr>
        <p:spPr/>
        <p:txBody>
          <a:bodyPr>
            <a:normAutofit/>
          </a:bodyPr>
          <a:lstStyle/>
          <a:p>
            <a:r>
              <a:rPr lang="en-GB" sz="2400" dirty="0"/>
              <a:t>In this sorting algorithm as elements are sorted they gradually "bubble" (or rise) to their proper location in the array, like bubbles rising in a glass of soda.</a:t>
            </a:r>
          </a:p>
          <a:p>
            <a:r>
              <a:rPr lang="en-GB" sz="2400" dirty="0"/>
              <a:t>It begins at the start of the array and compares the first and the second numbers.</a:t>
            </a:r>
          </a:p>
          <a:p>
            <a:r>
              <a:rPr lang="en-GB" sz="2400" dirty="0"/>
              <a:t>If the number is higher than the second one then swap the two numbers. </a:t>
            </a:r>
          </a:p>
          <a:p>
            <a:r>
              <a:rPr lang="en-GB" sz="2400" dirty="0"/>
              <a:t>Then repeat this for the number that is at the second place now, then the third, and so on. </a:t>
            </a:r>
          </a:p>
        </p:txBody>
      </p:sp>
    </p:spTree>
    <p:extLst>
      <p:ext uri="{BB962C8B-B14F-4D97-AF65-F5344CB8AC3E}">
        <p14:creationId xmlns:p14="http://schemas.microsoft.com/office/powerpoint/2010/main" val="2869706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A285D-ACBB-4BA7-8C5E-F39738E77527}"/>
              </a:ext>
            </a:extLst>
          </p:cNvPr>
          <p:cNvSpPr>
            <a:spLocks noGrp="1"/>
          </p:cNvSpPr>
          <p:nvPr>
            <p:ph type="title"/>
          </p:nvPr>
        </p:nvSpPr>
        <p:spPr/>
        <p:txBody>
          <a:bodyPr/>
          <a:lstStyle/>
          <a:p>
            <a:r>
              <a:rPr lang="en-GB" dirty="0"/>
              <a:t>Bubble Sort – How it works</a:t>
            </a:r>
          </a:p>
        </p:txBody>
      </p:sp>
      <p:sp>
        <p:nvSpPr>
          <p:cNvPr id="3" name="Content Placeholder 2">
            <a:extLst>
              <a:ext uri="{FF2B5EF4-FFF2-40B4-BE49-F238E27FC236}">
                <a16:creationId xmlns:a16="http://schemas.microsoft.com/office/drawing/2014/main" id="{DBCD4394-6780-4F53-85AF-67A7AE55B52E}"/>
              </a:ext>
            </a:extLst>
          </p:cNvPr>
          <p:cNvSpPr>
            <a:spLocks noGrp="1"/>
          </p:cNvSpPr>
          <p:nvPr>
            <p:ph idx="1"/>
          </p:nvPr>
        </p:nvSpPr>
        <p:spPr>
          <a:xfrm>
            <a:off x="677334" y="1615224"/>
            <a:ext cx="6834349" cy="4633176"/>
          </a:xfrm>
        </p:spPr>
        <p:txBody>
          <a:bodyPr>
            <a:normAutofit fontScale="92500" lnSpcReduction="20000"/>
          </a:bodyPr>
          <a:lstStyle/>
          <a:p>
            <a:pPr fontAlgn="base"/>
            <a:r>
              <a:rPr lang="en-GB" sz="2400" b="1" dirty="0"/>
              <a:t>First Pass:</a:t>
            </a:r>
            <a:r>
              <a:rPr lang="en-GB" sz="2400" dirty="0"/>
              <a:t/>
            </a:r>
            <a:br>
              <a:rPr lang="en-GB" sz="2400" dirty="0"/>
            </a:br>
            <a:r>
              <a:rPr lang="en-GB" sz="2400" dirty="0"/>
              <a:t>( </a:t>
            </a:r>
            <a:r>
              <a:rPr lang="en-GB" sz="2400" b="1" dirty="0"/>
              <a:t>5</a:t>
            </a:r>
            <a:r>
              <a:rPr lang="en-GB" sz="2400" dirty="0"/>
              <a:t> </a:t>
            </a:r>
            <a:r>
              <a:rPr lang="en-GB" sz="2400" b="1" dirty="0"/>
              <a:t>1</a:t>
            </a:r>
            <a:r>
              <a:rPr lang="en-GB" sz="2400" dirty="0"/>
              <a:t> 4 2 8 ) –&gt; ( </a:t>
            </a:r>
            <a:r>
              <a:rPr lang="en-GB" sz="2400" b="1" dirty="0"/>
              <a:t>1</a:t>
            </a:r>
            <a:r>
              <a:rPr lang="en-GB" sz="2400" dirty="0"/>
              <a:t> </a:t>
            </a:r>
            <a:r>
              <a:rPr lang="en-GB" sz="2400" b="1" dirty="0"/>
              <a:t>5</a:t>
            </a:r>
            <a:r>
              <a:rPr lang="en-GB" sz="2400" dirty="0"/>
              <a:t> 4 2 8 )</a:t>
            </a:r>
            <a:br>
              <a:rPr lang="en-GB" sz="2400" dirty="0"/>
            </a:br>
            <a:r>
              <a:rPr lang="en-GB" sz="2400" dirty="0"/>
              <a:t>( 1 </a:t>
            </a:r>
            <a:r>
              <a:rPr lang="en-GB" sz="2400" b="1" dirty="0"/>
              <a:t>5</a:t>
            </a:r>
            <a:r>
              <a:rPr lang="en-GB" sz="2400" dirty="0"/>
              <a:t> </a:t>
            </a:r>
            <a:r>
              <a:rPr lang="en-GB" sz="2400" b="1" dirty="0"/>
              <a:t>4</a:t>
            </a:r>
            <a:r>
              <a:rPr lang="en-GB" sz="2400" dirty="0"/>
              <a:t> 2 8 ) –&gt;  ( 1 </a:t>
            </a:r>
            <a:r>
              <a:rPr lang="en-GB" sz="2400" b="1" dirty="0"/>
              <a:t>4</a:t>
            </a:r>
            <a:r>
              <a:rPr lang="en-GB" sz="2400" dirty="0"/>
              <a:t> </a:t>
            </a:r>
            <a:r>
              <a:rPr lang="en-GB" sz="2400" b="1" dirty="0"/>
              <a:t>5</a:t>
            </a:r>
            <a:r>
              <a:rPr lang="en-GB" sz="2400" dirty="0"/>
              <a:t> 2 8 )</a:t>
            </a:r>
            <a:br>
              <a:rPr lang="en-GB" sz="2400" dirty="0"/>
            </a:br>
            <a:r>
              <a:rPr lang="en-GB" sz="2400" dirty="0"/>
              <a:t>( 1 4 </a:t>
            </a:r>
            <a:r>
              <a:rPr lang="en-GB" sz="2400" b="1" dirty="0"/>
              <a:t>5</a:t>
            </a:r>
            <a:r>
              <a:rPr lang="en-GB" sz="2400" dirty="0"/>
              <a:t> </a:t>
            </a:r>
            <a:r>
              <a:rPr lang="en-GB" sz="2400" b="1" dirty="0"/>
              <a:t>2</a:t>
            </a:r>
            <a:r>
              <a:rPr lang="en-GB" sz="2400" dirty="0"/>
              <a:t> 8 ) –&gt;  ( 1 4 </a:t>
            </a:r>
            <a:r>
              <a:rPr lang="en-GB" sz="2400" b="1" dirty="0"/>
              <a:t>2</a:t>
            </a:r>
            <a:r>
              <a:rPr lang="en-GB" sz="2400" dirty="0"/>
              <a:t> </a:t>
            </a:r>
            <a:r>
              <a:rPr lang="en-GB" sz="2400" b="1" dirty="0"/>
              <a:t>5</a:t>
            </a:r>
            <a:r>
              <a:rPr lang="en-GB" sz="2400" dirty="0"/>
              <a:t> 8 )</a:t>
            </a:r>
            <a:br>
              <a:rPr lang="en-GB" sz="2400" dirty="0"/>
            </a:br>
            <a:r>
              <a:rPr lang="en-GB" sz="2400" dirty="0"/>
              <a:t>( 1 4 2 </a:t>
            </a:r>
            <a:r>
              <a:rPr lang="en-GB" sz="2400" b="1" dirty="0"/>
              <a:t>5</a:t>
            </a:r>
            <a:r>
              <a:rPr lang="en-GB" sz="2400" dirty="0"/>
              <a:t> </a:t>
            </a:r>
            <a:r>
              <a:rPr lang="en-GB" sz="2400" b="1" dirty="0"/>
              <a:t>8</a:t>
            </a:r>
            <a:r>
              <a:rPr lang="en-GB" sz="2400" dirty="0"/>
              <a:t> ) –&gt; ( 1 4 2 </a:t>
            </a:r>
            <a:r>
              <a:rPr lang="en-GB" sz="2400" b="1" dirty="0"/>
              <a:t>5</a:t>
            </a:r>
            <a:r>
              <a:rPr lang="en-GB" sz="2400" dirty="0"/>
              <a:t> </a:t>
            </a:r>
            <a:r>
              <a:rPr lang="en-GB" sz="2400" b="1" dirty="0"/>
              <a:t>8</a:t>
            </a:r>
            <a:r>
              <a:rPr lang="en-GB" sz="2400" dirty="0"/>
              <a:t> )</a:t>
            </a:r>
          </a:p>
          <a:p>
            <a:pPr fontAlgn="base"/>
            <a:r>
              <a:rPr lang="en-GB" sz="2400" b="1" dirty="0"/>
              <a:t>Second Pass:</a:t>
            </a:r>
            <a:r>
              <a:rPr lang="en-GB" sz="2400" dirty="0"/>
              <a:t/>
            </a:r>
            <a:br>
              <a:rPr lang="en-GB" sz="2400" dirty="0"/>
            </a:br>
            <a:r>
              <a:rPr lang="en-GB" sz="2400" dirty="0"/>
              <a:t>( </a:t>
            </a:r>
            <a:r>
              <a:rPr lang="en-GB" sz="2400" b="1" dirty="0"/>
              <a:t>1</a:t>
            </a:r>
            <a:r>
              <a:rPr lang="en-GB" sz="2400" dirty="0"/>
              <a:t> </a:t>
            </a:r>
            <a:r>
              <a:rPr lang="en-GB" sz="2400" b="1" dirty="0"/>
              <a:t>4</a:t>
            </a:r>
            <a:r>
              <a:rPr lang="en-GB" sz="2400" dirty="0"/>
              <a:t> 2 5 8 ) –&gt; ( </a:t>
            </a:r>
            <a:r>
              <a:rPr lang="en-GB" sz="2400" b="1" dirty="0"/>
              <a:t>1</a:t>
            </a:r>
            <a:r>
              <a:rPr lang="en-GB" sz="2400" dirty="0"/>
              <a:t> </a:t>
            </a:r>
            <a:r>
              <a:rPr lang="en-GB" sz="2400" b="1" dirty="0"/>
              <a:t>4</a:t>
            </a:r>
            <a:r>
              <a:rPr lang="en-GB" sz="2400" dirty="0"/>
              <a:t> 2 5 8 )</a:t>
            </a:r>
            <a:br>
              <a:rPr lang="en-GB" sz="2400" dirty="0"/>
            </a:br>
            <a:r>
              <a:rPr lang="en-GB" sz="2400" dirty="0"/>
              <a:t>( 1 </a:t>
            </a:r>
            <a:r>
              <a:rPr lang="en-GB" sz="2400" b="1" dirty="0"/>
              <a:t>4</a:t>
            </a:r>
            <a:r>
              <a:rPr lang="en-GB" sz="2400" dirty="0"/>
              <a:t> </a:t>
            </a:r>
            <a:r>
              <a:rPr lang="en-GB" sz="2400" b="1" dirty="0"/>
              <a:t>2</a:t>
            </a:r>
            <a:r>
              <a:rPr lang="en-GB" sz="2400" dirty="0"/>
              <a:t> 5 8 ) –&gt; ( 1 </a:t>
            </a:r>
            <a:r>
              <a:rPr lang="en-GB" sz="2400" b="1" dirty="0"/>
              <a:t>2</a:t>
            </a:r>
            <a:r>
              <a:rPr lang="en-GB" sz="2400" dirty="0"/>
              <a:t> </a:t>
            </a:r>
            <a:r>
              <a:rPr lang="en-GB" sz="2400" b="1" dirty="0"/>
              <a:t>4</a:t>
            </a:r>
            <a:r>
              <a:rPr lang="en-GB" sz="2400" dirty="0"/>
              <a:t> 5 8 )</a:t>
            </a:r>
            <a:br>
              <a:rPr lang="en-GB" sz="2400" dirty="0"/>
            </a:br>
            <a:r>
              <a:rPr lang="en-GB" sz="2400" dirty="0"/>
              <a:t>( 1 2 </a:t>
            </a:r>
            <a:r>
              <a:rPr lang="en-GB" sz="2400" b="1" dirty="0"/>
              <a:t>4</a:t>
            </a:r>
            <a:r>
              <a:rPr lang="en-GB" sz="2400" dirty="0"/>
              <a:t> </a:t>
            </a:r>
            <a:r>
              <a:rPr lang="en-GB" sz="2400" b="1" dirty="0"/>
              <a:t>5</a:t>
            </a:r>
            <a:r>
              <a:rPr lang="en-GB" sz="2400" dirty="0"/>
              <a:t> 8 ) –&gt; ( 1 2 </a:t>
            </a:r>
            <a:r>
              <a:rPr lang="en-GB" sz="2400" b="1" dirty="0"/>
              <a:t>4</a:t>
            </a:r>
            <a:r>
              <a:rPr lang="en-GB" sz="2400" dirty="0"/>
              <a:t> </a:t>
            </a:r>
            <a:r>
              <a:rPr lang="en-GB" sz="2400" b="1" dirty="0"/>
              <a:t>5</a:t>
            </a:r>
            <a:r>
              <a:rPr lang="en-GB" sz="2400" dirty="0"/>
              <a:t> 8 )</a:t>
            </a:r>
            <a:br>
              <a:rPr lang="en-GB" sz="2400" dirty="0"/>
            </a:br>
            <a:r>
              <a:rPr lang="en-GB" sz="2400" dirty="0"/>
              <a:t>( 1 2 4 </a:t>
            </a:r>
            <a:r>
              <a:rPr lang="en-GB" sz="2400" b="1" dirty="0"/>
              <a:t>5</a:t>
            </a:r>
            <a:r>
              <a:rPr lang="en-GB" sz="2400" dirty="0"/>
              <a:t> </a:t>
            </a:r>
            <a:r>
              <a:rPr lang="en-GB" sz="2400" b="1" dirty="0"/>
              <a:t>8</a:t>
            </a:r>
            <a:r>
              <a:rPr lang="en-GB" sz="2400" dirty="0"/>
              <a:t> ) –&gt;  ( 1 2 4 </a:t>
            </a:r>
            <a:r>
              <a:rPr lang="en-GB" sz="2400" b="1" dirty="0"/>
              <a:t>5</a:t>
            </a:r>
            <a:r>
              <a:rPr lang="en-GB" sz="2400" dirty="0"/>
              <a:t> </a:t>
            </a:r>
            <a:r>
              <a:rPr lang="en-GB" sz="2400" b="1" dirty="0"/>
              <a:t>8</a:t>
            </a:r>
            <a:r>
              <a:rPr lang="en-GB" sz="2400" dirty="0"/>
              <a:t> )</a:t>
            </a:r>
          </a:p>
          <a:p>
            <a:pPr fontAlgn="base"/>
            <a:r>
              <a:rPr lang="en-GB" sz="2400" b="1" dirty="0"/>
              <a:t>Third Pass:</a:t>
            </a:r>
            <a:r>
              <a:rPr lang="en-GB" sz="2400" dirty="0"/>
              <a:t/>
            </a:r>
            <a:br>
              <a:rPr lang="en-GB" sz="2400" dirty="0"/>
            </a:br>
            <a:r>
              <a:rPr lang="en-GB" sz="2400" dirty="0"/>
              <a:t>( </a:t>
            </a:r>
            <a:r>
              <a:rPr lang="en-GB" sz="2400" b="1" dirty="0"/>
              <a:t>1</a:t>
            </a:r>
            <a:r>
              <a:rPr lang="en-GB" sz="2400" dirty="0"/>
              <a:t> </a:t>
            </a:r>
            <a:r>
              <a:rPr lang="en-GB" sz="2400" b="1" dirty="0"/>
              <a:t>2</a:t>
            </a:r>
            <a:r>
              <a:rPr lang="en-GB" sz="2400" dirty="0"/>
              <a:t> 4 5 8 ) –&gt; ( </a:t>
            </a:r>
            <a:r>
              <a:rPr lang="en-GB" sz="2400" b="1" dirty="0"/>
              <a:t>1</a:t>
            </a:r>
            <a:r>
              <a:rPr lang="en-GB" sz="2400" dirty="0"/>
              <a:t> </a:t>
            </a:r>
            <a:r>
              <a:rPr lang="en-GB" sz="2400" b="1" dirty="0"/>
              <a:t>2</a:t>
            </a:r>
            <a:r>
              <a:rPr lang="en-GB" sz="2400" dirty="0"/>
              <a:t> 4 5 8 )</a:t>
            </a:r>
            <a:br>
              <a:rPr lang="en-GB" sz="2400" dirty="0"/>
            </a:br>
            <a:r>
              <a:rPr lang="en-GB" sz="2400" dirty="0"/>
              <a:t>( 1 </a:t>
            </a:r>
            <a:r>
              <a:rPr lang="en-GB" sz="2400" b="1" dirty="0"/>
              <a:t>2</a:t>
            </a:r>
            <a:r>
              <a:rPr lang="en-GB" sz="2400" dirty="0"/>
              <a:t> </a:t>
            </a:r>
            <a:r>
              <a:rPr lang="en-GB" sz="2400" b="1" dirty="0"/>
              <a:t>4</a:t>
            </a:r>
            <a:r>
              <a:rPr lang="en-GB" sz="2400" dirty="0"/>
              <a:t> 5 8 ) –&gt; ( 1 </a:t>
            </a:r>
            <a:r>
              <a:rPr lang="en-GB" sz="2400" b="1" dirty="0"/>
              <a:t>2</a:t>
            </a:r>
            <a:r>
              <a:rPr lang="en-GB" sz="2400" dirty="0"/>
              <a:t> </a:t>
            </a:r>
            <a:r>
              <a:rPr lang="en-GB" sz="2400" b="1" dirty="0"/>
              <a:t>4</a:t>
            </a:r>
            <a:r>
              <a:rPr lang="en-GB" sz="2400" dirty="0"/>
              <a:t> 5 8 )</a:t>
            </a:r>
            <a:br>
              <a:rPr lang="en-GB" sz="2400" dirty="0"/>
            </a:br>
            <a:r>
              <a:rPr lang="en-GB" sz="2400" dirty="0"/>
              <a:t>( 1 2 </a:t>
            </a:r>
            <a:r>
              <a:rPr lang="en-GB" sz="2400" b="1" dirty="0"/>
              <a:t>4</a:t>
            </a:r>
            <a:r>
              <a:rPr lang="en-GB" sz="2400" dirty="0"/>
              <a:t> </a:t>
            </a:r>
            <a:r>
              <a:rPr lang="en-GB" sz="2400" b="1" dirty="0"/>
              <a:t>5</a:t>
            </a:r>
            <a:r>
              <a:rPr lang="en-GB" sz="2400" dirty="0"/>
              <a:t> 8 ) –&gt; ( 1 2 </a:t>
            </a:r>
            <a:r>
              <a:rPr lang="en-GB" sz="2400" b="1" dirty="0"/>
              <a:t>4</a:t>
            </a:r>
            <a:r>
              <a:rPr lang="en-GB" sz="2400" dirty="0"/>
              <a:t> </a:t>
            </a:r>
            <a:r>
              <a:rPr lang="en-GB" sz="2400" b="1" dirty="0"/>
              <a:t>5</a:t>
            </a:r>
            <a:r>
              <a:rPr lang="en-GB" sz="2400" dirty="0"/>
              <a:t> 8 )</a:t>
            </a:r>
            <a:br>
              <a:rPr lang="en-GB" sz="2400" dirty="0"/>
            </a:br>
            <a:r>
              <a:rPr lang="en-GB" sz="2400" dirty="0"/>
              <a:t>( 1 2 4 </a:t>
            </a:r>
            <a:r>
              <a:rPr lang="en-GB" sz="2400" b="1" dirty="0"/>
              <a:t>5</a:t>
            </a:r>
            <a:r>
              <a:rPr lang="en-GB" sz="2400" dirty="0"/>
              <a:t> </a:t>
            </a:r>
            <a:r>
              <a:rPr lang="en-GB" sz="2400" b="1" dirty="0"/>
              <a:t>8</a:t>
            </a:r>
            <a:r>
              <a:rPr lang="en-GB" sz="2400" dirty="0"/>
              <a:t> ) –&gt; ( 1 2 4 </a:t>
            </a:r>
            <a:r>
              <a:rPr lang="en-GB" sz="2400" b="1" dirty="0"/>
              <a:t>5</a:t>
            </a:r>
            <a:r>
              <a:rPr lang="en-GB" sz="2400" dirty="0"/>
              <a:t> </a:t>
            </a:r>
            <a:r>
              <a:rPr lang="en-GB" sz="2400" b="1" dirty="0"/>
              <a:t>8</a:t>
            </a:r>
            <a:r>
              <a:rPr lang="en-GB" sz="2400" dirty="0"/>
              <a:t> )</a:t>
            </a:r>
          </a:p>
          <a:p>
            <a:endParaRPr lang="en-GB" sz="2000" dirty="0"/>
          </a:p>
        </p:txBody>
      </p:sp>
      <p:sp>
        <p:nvSpPr>
          <p:cNvPr id="4" name="Rectangle 3">
            <a:extLst>
              <a:ext uri="{FF2B5EF4-FFF2-40B4-BE49-F238E27FC236}">
                <a16:creationId xmlns:a16="http://schemas.microsoft.com/office/drawing/2014/main" id="{C644C27C-0F49-418E-9E4A-9AB292FC7ED6}"/>
              </a:ext>
            </a:extLst>
          </p:cNvPr>
          <p:cNvSpPr/>
          <p:nvPr/>
        </p:nvSpPr>
        <p:spPr>
          <a:xfrm>
            <a:off x="5086911" y="4494074"/>
            <a:ext cx="4894433" cy="1754326"/>
          </a:xfrm>
          <a:prstGeom prst="rect">
            <a:avLst/>
          </a:prstGeom>
          <a:solidFill>
            <a:schemeClr val="accent2">
              <a:lumMod val="40000"/>
              <a:lumOff val="60000"/>
            </a:schemeClr>
          </a:solidFill>
          <a:ln w="19050">
            <a:solidFill>
              <a:schemeClr val="tx2"/>
            </a:solidFill>
          </a:ln>
        </p:spPr>
        <p:txBody>
          <a:bodyPr wrap="square">
            <a:spAutoFit/>
          </a:bodyPr>
          <a:lstStyle/>
          <a:p>
            <a:pPr marL="342900" indent="-342900">
              <a:buFont typeface="+mj-lt"/>
              <a:buAutoNum type="arabicPeriod" startAt="3"/>
            </a:pPr>
            <a:r>
              <a:rPr lang="en-GB" dirty="0"/>
              <a:t>Note for the </a:t>
            </a:r>
            <a:r>
              <a:rPr lang="en-GB" b="1" dirty="0"/>
              <a:t>third pass </a:t>
            </a:r>
            <a:r>
              <a:rPr lang="en-GB" dirty="0"/>
              <a:t>that the array is already sorted but the algorithm doesn’t realise. </a:t>
            </a:r>
          </a:p>
          <a:p>
            <a:pPr marL="342900" indent="-342900">
              <a:buFont typeface="+mj-lt"/>
              <a:buAutoNum type="arabicPeriod" startAt="3"/>
            </a:pPr>
            <a:endParaRPr lang="en-GB" dirty="0"/>
          </a:p>
          <a:p>
            <a:pPr marL="342900" indent="-342900">
              <a:buFont typeface="+mj-lt"/>
              <a:buAutoNum type="arabicPeriod" startAt="3"/>
            </a:pPr>
            <a:r>
              <a:rPr lang="en-GB" dirty="0"/>
              <a:t>The algorithm needs one whole pass without any swap to know it is sorted.</a:t>
            </a:r>
          </a:p>
        </p:txBody>
      </p:sp>
      <p:sp>
        <p:nvSpPr>
          <p:cNvPr id="5" name="Rectangle 4">
            <a:extLst>
              <a:ext uri="{FF2B5EF4-FFF2-40B4-BE49-F238E27FC236}">
                <a16:creationId xmlns:a16="http://schemas.microsoft.com/office/drawing/2014/main" id="{C535B55D-D285-4978-BCAB-B8EEAB9B682E}"/>
              </a:ext>
            </a:extLst>
          </p:cNvPr>
          <p:cNvSpPr/>
          <p:nvPr/>
        </p:nvSpPr>
        <p:spPr>
          <a:xfrm>
            <a:off x="5086911" y="1920361"/>
            <a:ext cx="4894433" cy="2031325"/>
          </a:xfrm>
          <a:prstGeom prst="rect">
            <a:avLst/>
          </a:prstGeom>
          <a:solidFill>
            <a:schemeClr val="accent2">
              <a:lumMod val="40000"/>
              <a:lumOff val="60000"/>
            </a:schemeClr>
          </a:solidFill>
          <a:ln w="19050">
            <a:solidFill>
              <a:schemeClr val="tx2"/>
            </a:solidFill>
          </a:ln>
        </p:spPr>
        <p:txBody>
          <a:bodyPr wrap="square">
            <a:spAutoFit/>
          </a:bodyPr>
          <a:lstStyle/>
          <a:p>
            <a:pPr marL="342900" indent="-342900">
              <a:buFont typeface="+mj-lt"/>
              <a:buAutoNum type="arabicPeriod"/>
            </a:pPr>
            <a:r>
              <a:rPr lang="en-GB" dirty="0"/>
              <a:t>1st(5) and 2nd(1) are ordered into lowest number first. </a:t>
            </a:r>
          </a:p>
          <a:p>
            <a:pPr marL="342900" indent="-342900">
              <a:buFont typeface="+mj-lt"/>
              <a:buAutoNum type="arabicPeriod"/>
            </a:pPr>
            <a:r>
              <a:rPr lang="en-GB" dirty="0"/>
              <a:t>Then 2</a:t>
            </a:r>
            <a:r>
              <a:rPr lang="en-GB" baseline="30000" dirty="0"/>
              <a:t>nd</a:t>
            </a:r>
            <a:r>
              <a:rPr lang="en-GB" dirty="0"/>
              <a:t>(5) and 3</a:t>
            </a:r>
            <a:r>
              <a:rPr lang="en-GB" baseline="30000" dirty="0"/>
              <a:t>rd</a:t>
            </a:r>
            <a:r>
              <a:rPr lang="en-GB" dirty="0"/>
              <a:t>(4). Again they are sorted. This continues for the length of the array. </a:t>
            </a:r>
          </a:p>
          <a:p>
            <a:pPr marL="342900" indent="-342900">
              <a:buFont typeface="+mj-lt"/>
              <a:buAutoNum type="arabicPeriod"/>
            </a:pPr>
            <a:r>
              <a:rPr lang="en-GB" dirty="0"/>
              <a:t>Then starts again for as many passes as it needs.</a:t>
            </a:r>
          </a:p>
        </p:txBody>
      </p:sp>
      <p:sp>
        <p:nvSpPr>
          <p:cNvPr id="7" name="Rectangle 6">
            <a:extLst>
              <a:ext uri="{FF2B5EF4-FFF2-40B4-BE49-F238E27FC236}">
                <a16:creationId xmlns:a16="http://schemas.microsoft.com/office/drawing/2014/main" id="{F74D27E8-6088-4A65-8D4A-E7CD010CA176}"/>
              </a:ext>
            </a:extLst>
          </p:cNvPr>
          <p:cNvSpPr/>
          <p:nvPr/>
        </p:nvSpPr>
        <p:spPr>
          <a:xfrm>
            <a:off x="547658" y="6114160"/>
            <a:ext cx="4110216" cy="646331"/>
          </a:xfrm>
          <a:prstGeom prst="rect">
            <a:avLst/>
          </a:prstGeom>
          <a:solidFill>
            <a:schemeClr val="accent2">
              <a:lumMod val="40000"/>
              <a:lumOff val="60000"/>
            </a:schemeClr>
          </a:solidFill>
          <a:ln w="19050">
            <a:solidFill>
              <a:schemeClr val="tx2"/>
            </a:solidFill>
          </a:ln>
        </p:spPr>
        <p:txBody>
          <a:bodyPr wrap="square">
            <a:spAutoFit/>
          </a:bodyPr>
          <a:lstStyle/>
          <a:p>
            <a:pPr marL="342900" indent="-342900" algn="ctr">
              <a:buFont typeface="Wingdings" panose="05000000000000000000" pitchFamily="2" charset="2"/>
              <a:buChar char="q"/>
            </a:pPr>
            <a:r>
              <a:rPr lang="en-GB" b="1" dirty="0"/>
              <a:t>Original array: 5 1 4 2 8</a:t>
            </a:r>
          </a:p>
          <a:p>
            <a:pPr marL="342900" indent="-342900" algn="ctr">
              <a:buFont typeface="Wingdings" panose="05000000000000000000" pitchFamily="2" charset="2"/>
              <a:buChar char="q"/>
            </a:pPr>
            <a:r>
              <a:rPr lang="en-GB" b="1" dirty="0"/>
              <a:t>Sorted array: 1 2 4 5 8</a:t>
            </a:r>
          </a:p>
        </p:txBody>
      </p:sp>
    </p:spTree>
    <p:extLst>
      <p:ext uri="{BB962C8B-B14F-4D97-AF65-F5344CB8AC3E}">
        <p14:creationId xmlns:p14="http://schemas.microsoft.com/office/powerpoint/2010/main" val="1961442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Brute force </a:t>
            </a:r>
            <a:r>
              <a:rPr lang="en-GB" sz="2000" dirty="0"/>
              <a:t>vs algorithms</a:t>
            </a:r>
          </a:p>
        </p:txBody>
      </p:sp>
      <p:sp>
        <p:nvSpPr>
          <p:cNvPr id="3" name="Content Placeholder 2"/>
          <p:cNvSpPr>
            <a:spLocks noGrp="1"/>
          </p:cNvSpPr>
          <p:nvPr>
            <p:ph idx="1"/>
          </p:nvPr>
        </p:nvSpPr>
        <p:spPr>
          <a:xfrm>
            <a:off x="677334" y="1930400"/>
            <a:ext cx="8596668" cy="3880773"/>
          </a:xfrm>
        </p:spPr>
        <p:txBody>
          <a:bodyPr>
            <a:noAutofit/>
          </a:bodyPr>
          <a:lstStyle/>
          <a:p>
            <a:r>
              <a:rPr lang="en-US" sz="2400" dirty="0"/>
              <a:t>Brute force definition: </a:t>
            </a:r>
          </a:p>
          <a:p>
            <a:pPr lvl="1"/>
            <a:r>
              <a:rPr lang="en-US" sz="2200" dirty="0"/>
              <a:t>Solves a problem in the most simple, direct, or obvious way</a:t>
            </a:r>
          </a:p>
          <a:p>
            <a:pPr lvl="1"/>
            <a:r>
              <a:rPr lang="en-US" sz="2200" dirty="0"/>
              <a:t>Not distinguished by structure or form</a:t>
            </a:r>
          </a:p>
          <a:p>
            <a:pPr lvl="1"/>
            <a:r>
              <a:rPr lang="en-US" sz="2200" dirty="0"/>
              <a:t>Tries a large number of patterns to solve a problem.</a:t>
            </a:r>
          </a:p>
          <a:p>
            <a:endParaRPr lang="en-US" sz="2400" dirty="0"/>
          </a:p>
          <a:p>
            <a:r>
              <a:rPr lang="en-US" sz="2400" b="1" dirty="0"/>
              <a:t>Pros</a:t>
            </a:r>
            <a:endParaRPr lang="en-US" sz="2400" dirty="0"/>
          </a:p>
          <a:p>
            <a:pPr lvl="1"/>
            <a:r>
              <a:rPr lang="en-US" sz="2000" dirty="0"/>
              <a:t>Often simple to implement</a:t>
            </a:r>
          </a:p>
          <a:p>
            <a:r>
              <a:rPr lang="en-US" sz="2400" b="1" dirty="0"/>
              <a:t>Cons</a:t>
            </a:r>
            <a:endParaRPr lang="en-US" sz="2400" dirty="0"/>
          </a:p>
          <a:p>
            <a:pPr lvl="1"/>
            <a:r>
              <a:rPr lang="en-US" sz="2000" dirty="0"/>
              <a:t>May do more work than necessary – May be efficient (but typically is not)</a:t>
            </a:r>
            <a:endParaRPr lang="en-GB" sz="2000" dirty="0"/>
          </a:p>
        </p:txBody>
      </p:sp>
    </p:spTree>
    <p:extLst>
      <p:ext uri="{BB962C8B-B14F-4D97-AF65-F5344CB8AC3E}">
        <p14:creationId xmlns:p14="http://schemas.microsoft.com/office/powerpoint/2010/main" val="1838875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Analysing efficiency: algorithms performance vs brute force.</a:t>
            </a:r>
            <a:r>
              <a:rPr lang="en-GB" sz="2800" dirty="0"/>
              <a:t/>
            </a:r>
            <a:br>
              <a:rPr lang="en-GB" sz="2800" dirty="0"/>
            </a:br>
            <a:endParaRPr lang="en-GB" dirty="0"/>
          </a:p>
        </p:txBody>
      </p:sp>
      <p:sp>
        <p:nvSpPr>
          <p:cNvPr id="3" name="Content Placeholder 2"/>
          <p:cNvSpPr>
            <a:spLocks noGrp="1"/>
          </p:cNvSpPr>
          <p:nvPr>
            <p:ph idx="1"/>
          </p:nvPr>
        </p:nvSpPr>
        <p:spPr>
          <a:xfrm>
            <a:off x="677333" y="2160589"/>
            <a:ext cx="8939277" cy="4404598"/>
          </a:xfrm>
        </p:spPr>
        <p:txBody>
          <a:bodyPr>
            <a:normAutofit fontScale="85000" lnSpcReduction="10000"/>
          </a:bodyPr>
          <a:lstStyle/>
          <a:p>
            <a:r>
              <a:rPr lang="en-GB" sz="2800" dirty="0"/>
              <a:t>Bubble Sort uses the </a:t>
            </a:r>
            <a:r>
              <a:rPr lang="en-GB" sz="2800" b="1" dirty="0"/>
              <a:t>Brute Force Approach.</a:t>
            </a:r>
          </a:p>
          <a:p>
            <a:r>
              <a:rPr lang="en-GB" sz="2800" dirty="0"/>
              <a:t>Consider that it will keep running till the end even if it has actually sorted the array into the correct order.</a:t>
            </a:r>
          </a:p>
          <a:p>
            <a:r>
              <a:rPr lang="en-GB" sz="2800" dirty="0"/>
              <a:t>The alternative to brute force is </a:t>
            </a:r>
            <a:r>
              <a:rPr lang="en-GB" sz="2800" b="1" dirty="0"/>
              <a:t>Dynamic Programming.</a:t>
            </a:r>
          </a:p>
          <a:p>
            <a:pPr lvl="1"/>
            <a:r>
              <a:rPr lang="en-US" sz="2400" dirty="0"/>
              <a:t>The core idea of Dynamic Programming is to </a:t>
            </a:r>
            <a:r>
              <a:rPr lang="en-US" sz="2400" u="sng" dirty="0"/>
              <a:t>avoid repeated work </a:t>
            </a:r>
            <a:r>
              <a:rPr lang="en-US" sz="2400" dirty="0"/>
              <a:t>by remembering partial results and this concept finds it application in a lot of real life situations.</a:t>
            </a:r>
          </a:p>
          <a:p>
            <a:pPr lvl="1"/>
            <a:r>
              <a:rPr lang="en-US" sz="2400" dirty="0"/>
              <a:t>Rather than having one way of solving a problem it creates </a:t>
            </a:r>
            <a:r>
              <a:rPr lang="en-GB" sz="2400" dirty="0"/>
              <a:t>several smaller problems(</a:t>
            </a:r>
            <a:r>
              <a:rPr lang="en-US" sz="2400" u="sng" dirty="0"/>
              <a:t>sub-problems</a:t>
            </a:r>
            <a:r>
              <a:rPr lang="en-GB" sz="2400" dirty="0"/>
              <a:t>) based on the initial issue.</a:t>
            </a:r>
          </a:p>
          <a:p>
            <a:pPr lvl="1"/>
            <a:r>
              <a:rPr lang="en-GB" sz="2400" dirty="0"/>
              <a:t>These sub-problems are each run and the </a:t>
            </a:r>
            <a:r>
              <a:rPr lang="en-GB" sz="2400" u="sng" dirty="0"/>
              <a:t>outcome stored in memory.</a:t>
            </a:r>
          </a:p>
          <a:p>
            <a:endParaRPr lang="en-GB" b="1" dirty="0"/>
          </a:p>
        </p:txBody>
      </p:sp>
    </p:spTree>
    <p:extLst>
      <p:ext uri="{BB962C8B-B14F-4D97-AF65-F5344CB8AC3E}">
        <p14:creationId xmlns:p14="http://schemas.microsoft.com/office/powerpoint/2010/main" val="2309470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Dynamic Programming - Analogy</a:t>
            </a:r>
          </a:p>
        </p:txBody>
      </p:sp>
      <p:sp>
        <p:nvSpPr>
          <p:cNvPr id="3" name="Content Placeholder 2"/>
          <p:cNvSpPr>
            <a:spLocks noGrp="1"/>
          </p:cNvSpPr>
          <p:nvPr>
            <p:ph idx="1"/>
          </p:nvPr>
        </p:nvSpPr>
        <p:spPr>
          <a:xfrm>
            <a:off x="677334" y="1657155"/>
            <a:ext cx="8596668" cy="3880773"/>
          </a:xfrm>
        </p:spPr>
        <p:txBody>
          <a:bodyPr>
            <a:noAutofit/>
          </a:bodyPr>
          <a:lstStyle/>
          <a:p>
            <a:pPr>
              <a:buFont typeface="+mj-lt"/>
              <a:buAutoNum type="arabicPeriod"/>
            </a:pPr>
            <a:r>
              <a:rPr lang="en-US" sz="2400" b="1" dirty="0"/>
              <a:t>1+1+1+1+1+1+1+1 What does this equal?</a:t>
            </a:r>
          </a:p>
          <a:p>
            <a:pPr>
              <a:buFont typeface="+mj-lt"/>
              <a:buAutoNum type="arabicPeriod"/>
            </a:pPr>
            <a:r>
              <a:rPr lang="en-US" sz="2400" dirty="0"/>
              <a:t>Eight</a:t>
            </a:r>
          </a:p>
          <a:p>
            <a:pPr>
              <a:buFont typeface="+mj-lt"/>
              <a:buAutoNum type="arabicPeriod"/>
            </a:pPr>
            <a:r>
              <a:rPr lang="en-US" sz="2400" b="1" dirty="0"/>
              <a:t>If we add"1+" on the left. What does this equal?</a:t>
            </a:r>
          </a:p>
          <a:p>
            <a:pPr>
              <a:buFont typeface="+mj-lt"/>
              <a:buAutoNum type="arabicPeriod"/>
            </a:pPr>
            <a:r>
              <a:rPr lang="en-US" sz="2400" dirty="0"/>
              <a:t>Nine</a:t>
            </a:r>
          </a:p>
          <a:p>
            <a:pPr>
              <a:buFont typeface="+mj-lt"/>
              <a:buAutoNum type="arabicPeriod"/>
            </a:pPr>
            <a:r>
              <a:rPr lang="en-US" sz="2400" b="1" dirty="0"/>
              <a:t>How'd you know it was nine so fast?</a:t>
            </a:r>
          </a:p>
          <a:p>
            <a:pPr>
              <a:buFont typeface="+mj-lt"/>
              <a:buAutoNum type="arabicPeriod"/>
            </a:pPr>
            <a:r>
              <a:rPr lang="en-US" sz="2400" dirty="0"/>
              <a:t>We just added one more</a:t>
            </a:r>
          </a:p>
          <a:p>
            <a:pPr>
              <a:buFont typeface="+mj-lt"/>
              <a:buAutoNum type="arabicPeriod"/>
            </a:pPr>
            <a:r>
              <a:rPr lang="en-US" sz="2400" dirty="0"/>
              <a:t>So you didn't need to recount because you remembered there were eight!</a:t>
            </a:r>
          </a:p>
          <a:p>
            <a:r>
              <a:rPr lang="en-US" sz="2400" dirty="0"/>
              <a:t>Dynamic Programming is just a fancy way to </a:t>
            </a:r>
            <a:r>
              <a:rPr lang="en-US" sz="2400" dirty="0" smtClean="0"/>
              <a:t>remembering </a:t>
            </a:r>
            <a:r>
              <a:rPr lang="en-US" sz="2400" dirty="0"/>
              <a:t>stuff to save time later!</a:t>
            </a:r>
            <a:endParaRPr lang="en-GB" sz="2400" dirty="0"/>
          </a:p>
        </p:txBody>
      </p:sp>
    </p:spTree>
    <p:extLst>
      <p:ext uri="{BB962C8B-B14F-4D97-AF65-F5344CB8AC3E}">
        <p14:creationId xmlns:p14="http://schemas.microsoft.com/office/powerpoint/2010/main" val="1836951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325438"/>
            <a:ext cx="8596668" cy="1320800"/>
          </a:xfrm>
        </p:spPr>
        <p:txBody>
          <a:bodyPr>
            <a:normAutofit/>
          </a:bodyPr>
          <a:lstStyle/>
          <a:p>
            <a:pPr marL="342900" indent="-342900">
              <a:buFont typeface="Arial" panose="020B0604020202020204" pitchFamily="34" charset="0"/>
              <a:buChar char="•"/>
            </a:pPr>
            <a:r>
              <a:rPr lang="en-GB" sz="2400" b="1" dirty="0">
                <a:solidFill>
                  <a:schemeClr val="tx1">
                    <a:lumMod val="75000"/>
                    <a:lumOff val="25000"/>
                  </a:schemeClr>
                </a:solidFill>
                <a:latin typeface="+mn-lt"/>
                <a:ea typeface="+mn-ea"/>
                <a:cs typeface="+mn-cs"/>
              </a:rPr>
              <a:t>Research the theory of </a:t>
            </a:r>
            <a:r>
              <a:rPr lang="en-GB" sz="2400" b="1" u="sng" dirty="0" err="1">
                <a:solidFill>
                  <a:schemeClr val="tx1">
                    <a:lumMod val="75000"/>
                    <a:lumOff val="25000"/>
                  </a:schemeClr>
                </a:solidFill>
                <a:latin typeface="+mn-lt"/>
                <a:ea typeface="+mn-ea"/>
                <a:cs typeface="+mn-cs"/>
              </a:rPr>
              <a:t>Dijkstra's</a:t>
            </a:r>
            <a:r>
              <a:rPr lang="en-GB" sz="2400" b="1" u="sng" dirty="0">
                <a:solidFill>
                  <a:schemeClr val="tx1">
                    <a:lumMod val="75000"/>
                    <a:lumOff val="25000"/>
                  </a:schemeClr>
                </a:solidFill>
                <a:latin typeface="+mn-lt"/>
                <a:ea typeface="+mn-ea"/>
                <a:cs typeface="+mn-cs"/>
              </a:rPr>
              <a:t> algorithm </a:t>
            </a:r>
            <a:r>
              <a:rPr lang="en-GB" sz="2400" b="1" dirty="0">
                <a:solidFill>
                  <a:schemeClr val="tx1">
                    <a:lumMod val="75000"/>
                    <a:lumOff val="25000"/>
                  </a:schemeClr>
                </a:solidFill>
                <a:latin typeface="+mn-lt"/>
                <a:ea typeface="+mn-ea"/>
                <a:cs typeface="+mn-cs"/>
              </a:rPr>
              <a:t>for your assignment and use as an example.</a:t>
            </a:r>
          </a:p>
        </p:txBody>
      </p:sp>
      <p:pic>
        <p:nvPicPr>
          <p:cNvPr id="4" name="Content Placeholder 3"/>
          <p:cNvPicPr>
            <a:picLocks noGrp="1" noChangeAspect="1"/>
          </p:cNvPicPr>
          <p:nvPr>
            <p:ph idx="1"/>
          </p:nvPr>
        </p:nvPicPr>
        <p:blipFill>
          <a:blip r:embed="rId2"/>
          <a:stretch>
            <a:fillRect/>
          </a:stretch>
        </p:blipFill>
        <p:spPr>
          <a:xfrm>
            <a:off x="677334" y="681519"/>
            <a:ext cx="8723640" cy="4361820"/>
          </a:xfrm>
          <a:prstGeom prst="rect">
            <a:avLst/>
          </a:prstGeom>
        </p:spPr>
      </p:pic>
    </p:spTree>
    <p:extLst>
      <p:ext uri="{BB962C8B-B14F-4D97-AF65-F5344CB8AC3E}">
        <p14:creationId xmlns:p14="http://schemas.microsoft.com/office/powerpoint/2010/main" val="3655455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Encryption/decryption algorithms</a:t>
            </a:r>
          </a:p>
        </p:txBody>
      </p:sp>
      <p:sp>
        <p:nvSpPr>
          <p:cNvPr id="3" name="Content Placeholder 2"/>
          <p:cNvSpPr>
            <a:spLocks noGrp="1"/>
          </p:cNvSpPr>
          <p:nvPr>
            <p:ph idx="1"/>
          </p:nvPr>
        </p:nvSpPr>
        <p:spPr/>
        <p:txBody>
          <a:bodyPr>
            <a:noAutofit/>
          </a:bodyPr>
          <a:lstStyle/>
          <a:p>
            <a:r>
              <a:rPr lang="en-US" sz="2400" dirty="0"/>
              <a:t>Encryption refers to any process used to </a:t>
            </a:r>
            <a:r>
              <a:rPr lang="en-US" sz="2400" b="1" u="sng" dirty="0"/>
              <a:t>make sensitive data more secure</a:t>
            </a:r>
            <a:r>
              <a:rPr lang="en-US" sz="2400" b="1" dirty="0"/>
              <a:t> </a:t>
            </a:r>
            <a:r>
              <a:rPr lang="en-US" sz="2400" dirty="0"/>
              <a:t>and less likely to be intercepted by those unauthorized to view it.</a:t>
            </a:r>
          </a:p>
          <a:p>
            <a:r>
              <a:rPr lang="en-US" sz="2400" dirty="0"/>
              <a:t>A cryptographic algorithm, or </a:t>
            </a:r>
            <a:r>
              <a:rPr lang="en-US" sz="2400" b="1" u="sng" dirty="0"/>
              <a:t>cipher</a:t>
            </a:r>
            <a:r>
              <a:rPr lang="en-US" sz="2400" dirty="0"/>
              <a:t>, is a </a:t>
            </a:r>
            <a:r>
              <a:rPr lang="en-US" sz="2400" b="1" u="sng" dirty="0"/>
              <a:t>mathematical function used in the encryption</a:t>
            </a:r>
            <a:r>
              <a:rPr lang="en-US" sz="2400" dirty="0"/>
              <a:t> and decryption process. </a:t>
            </a:r>
          </a:p>
          <a:p>
            <a:r>
              <a:rPr lang="en-US" sz="2400" dirty="0"/>
              <a:t>A cryptographic algorithm works in </a:t>
            </a:r>
            <a:r>
              <a:rPr lang="en-US" sz="2400" b="1" u="sng" dirty="0"/>
              <a:t>combination with a key </a:t>
            </a:r>
            <a:r>
              <a:rPr lang="en-US" sz="2400" dirty="0"/>
              <a:t>— a word, number, or phrase — to encrypt the plaintext. </a:t>
            </a:r>
          </a:p>
          <a:p>
            <a:r>
              <a:rPr lang="en-US" sz="2400" dirty="0"/>
              <a:t>The same plaintext encrypts to different </a:t>
            </a:r>
            <a:r>
              <a:rPr lang="en-US" sz="2400" dirty="0" err="1"/>
              <a:t>ciphertext</a:t>
            </a:r>
            <a:r>
              <a:rPr lang="en-US" sz="2400" dirty="0"/>
              <a:t> with different keys.</a:t>
            </a:r>
            <a:endParaRPr lang="en-GB" sz="2400" dirty="0"/>
          </a:p>
        </p:txBody>
      </p:sp>
    </p:spTree>
    <p:extLst>
      <p:ext uri="{BB962C8B-B14F-4D97-AF65-F5344CB8AC3E}">
        <p14:creationId xmlns:p14="http://schemas.microsoft.com/office/powerpoint/2010/main" val="8952021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Ciphertext</a:t>
            </a:r>
            <a:r>
              <a:rPr lang="en-GB" dirty="0"/>
              <a:t> - Encryption/decryption algorithms</a:t>
            </a:r>
          </a:p>
        </p:txBody>
      </p:sp>
      <p:sp>
        <p:nvSpPr>
          <p:cNvPr id="3" name="Content Placeholder 2"/>
          <p:cNvSpPr>
            <a:spLocks noGrp="1"/>
          </p:cNvSpPr>
          <p:nvPr>
            <p:ph idx="1"/>
          </p:nvPr>
        </p:nvSpPr>
        <p:spPr/>
        <p:txBody>
          <a:bodyPr/>
          <a:lstStyle/>
          <a:p>
            <a:r>
              <a:rPr lang="en-GB" dirty="0"/>
              <a:t>Plain English(or other language) data that can be easily read are called </a:t>
            </a:r>
            <a:r>
              <a:rPr lang="en-GB" b="1" u="sng" dirty="0"/>
              <a:t>plaintext</a:t>
            </a:r>
            <a:r>
              <a:rPr lang="en-GB" dirty="0"/>
              <a:t>.</a:t>
            </a:r>
          </a:p>
          <a:p>
            <a:r>
              <a:rPr lang="en-GB" dirty="0"/>
              <a:t>Encrypted data is called </a:t>
            </a:r>
            <a:r>
              <a:rPr lang="en-GB" b="1" u="sng" dirty="0" err="1"/>
              <a:t>ciphertext</a:t>
            </a:r>
            <a:endParaRPr lang="en-GB" b="1" u="sng" dirty="0"/>
          </a:p>
        </p:txBody>
      </p:sp>
      <p:pic>
        <p:nvPicPr>
          <p:cNvPr id="1026" name="Picture 2" descr="fig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1894" y="3853648"/>
            <a:ext cx="7169899" cy="188948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78122" y="6246688"/>
            <a:ext cx="1273996" cy="369332"/>
          </a:xfrm>
          <a:prstGeom prst="rect">
            <a:avLst/>
          </a:prstGeom>
          <a:noFill/>
          <a:ln>
            <a:solidFill>
              <a:schemeClr val="tx1"/>
            </a:solidFill>
          </a:ln>
        </p:spPr>
        <p:txBody>
          <a:bodyPr wrap="square" rtlCol="0">
            <a:spAutoFit/>
          </a:bodyPr>
          <a:lstStyle/>
          <a:p>
            <a:r>
              <a:rPr lang="en-GB" dirty="0"/>
              <a:t>Public key</a:t>
            </a:r>
          </a:p>
        </p:txBody>
      </p:sp>
      <p:cxnSp>
        <p:nvCxnSpPr>
          <p:cNvPr id="6" name="Straight Arrow Connector 5"/>
          <p:cNvCxnSpPr/>
          <p:nvPr/>
        </p:nvCxnSpPr>
        <p:spPr>
          <a:xfrm flipV="1">
            <a:off x="3215811" y="5486400"/>
            <a:ext cx="164387" cy="7602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5669624" y="6246688"/>
            <a:ext cx="1378448" cy="369332"/>
          </a:xfrm>
          <a:prstGeom prst="rect">
            <a:avLst/>
          </a:prstGeom>
          <a:noFill/>
          <a:ln>
            <a:solidFill>
              <a:schemeClr val="tx1"/>
            </a:solidFill>
          </a:ln>
        </p:spPr>
        <p:txBody>
          <a:bodyPr wrap="square" rtlCol="0">
            <a:spAutoFit/>
          </a:bodyPr>
          <a:lstStyle/>
          <a:p>
            <a:r>
              <a:rPr lang="en-GB" dirty="0"/>
              <a:t>Private key</a:t>
            </a:r>
          </a:p>
        </p:txBody>
      </p:sp>
      <p:cxnSp>
        <p:nvCxnSpPr>
          <p:cNvPr id="10" name="Straight Arrow Connector 9"/>
          <p:cNvCxnSpPr/>
          <p:nvPr/>
        </p:nvCxnSpPr>
        <p:spPr>
          <a:xfrm flipH="1" flipV="1">
            <a:off x="6102849" y="5512102"/>
            <a:ext cx="59863" cy="7345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92736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Keys - Encryption/decryption algorithms</a:t>
            </a:r>
          </a:p>
        </p:txBody>
      </p:sp>
      <p:sp>
        <p:nvSpPr>
          <p:cNvPr id="3" name="Content Placeholder 2"/>
          <p:cNvSpPr>
            <a:spLocks noGrp="1"/>
          </p:cNvSpPr>
          <p:nvPr>
            <p:ph idx="1"/>
          </p:nvPr>
        </p:nvSpPr>
        <p:spPr>
          <a:xfrm>
            <a:off x="677334" y="2160589"/>
            <a:ext cx="8312554" cy="3880773"/>
          </a:xfrm>
        </p:spPr>
        <p:txBody>
          <a:bodyPr>
            <a:noAutofit/>
          </a:bodyPr>
          <a:lstStyle/>
          <a:p>
            <a:r>
              <a:rPr lang="en-US" sz="2400" dirty="0"/>
              <a:t>A key is a value that works with a cryptographic algorithm to produce a specific </a:t>
            </a:r>
            <a:r>
              <a:rPr lang="en-US" sz="2400" dirty="0" err="1"/>
              <a:t>ciphertext</a:t>
            </a:r>
            <a:r>
              <a:rPr lang="en-US" sz="2400" dirty="0"/>
              <a:t>.</a:t>
            </a:r>
          </a:p>
          <a:p>
            <a:r>
              <a:rPr lang="en-US" sz="2400" dirty="0"/>
              <a:t>They are measured in bits.</a:t>
            </a:r>
          </a:p>
          <a:p>
            <a:r>
              <a:rPr lang="en-US" sz="2400" dirty="0"/>
              <a:t>The bigger the key, the more secure the </a:t>
            </a:r>
            <a:r>
              <a:rPr lang="en-US" sz="2400" dirty="0" err="1"/>
              <a:t>ciphertext</a:t>
            </a:r>
            <a:r>
              <a:rPr lang="en-US" sz="2400" dirty="0"/>
              <a:t>.</a:t>
            </a:r>
          </a:p>
          <a:p>
            <a:r>
              <a:rPr lang="en-US" sz="2400" dirty="0"/>
              <a:t>Let’s use </a:t>
            </a:r>
            <a:r>
              <a:rPr lang="en-US" sz="2400" b="1" dirty="0"/>
              <a:t>128 Bit </a:t>
            </a:r>
            <a:r>
              <a:rPr lang="en-US" sz="2400" dirty="0"/>
              <a:t>encryption as an example</a:t>
            </a:r>
          </a:p>
          <a:p>
            <a:r>
              <a:rPr lang="en-US" sz="2400" dirty="0"/>
              <a:t>It would take </a:t>
            </a:r>
            <a:r>
              <a:rPr lang="en-US" sz="2400" b="1" dirty="0"/>
              <a:t>2</a:t>
            </a:r>
            <a:r>
              <a:rPr lang="en-US" sz="2400" b="1" baseline="30000" dirty="0"/>
              <a:t>128</a:t>
            </a:r>
            <a:r>
              <a:rPr lang="en-US" sz="2400" dirty="0"/>
              <a:t> different combinations to break the encryption key. </a:t>
            </a:r>
          </a:p>
          <a:p>
            <a:pPr lvl="1"/>
            <a:r>
              <a:rPr lang="en-US" sz="2000" dirty="0"/>
              <a:t>That’s </a:t>
            </a:r>
            <a:r>
              <a:rPr lang="en-GB" sz="2000" b="1" u="sng" dirty="0"/>
              <a:t>340,282,366,920,938,463,463,374,607,431,768,211,456</a:t>
            </a:r>
            <a:r>
              <a:rPr lang="en-GB" sz="2000" dirty="0"/>
              <a:t> different combination attempts!</a:t>
            </a:r>
          </a:p>
        </p:txBody>
      </p:sp>
      <p:sp>
        <p:nvSpPr>
          <p:cNvPr id="4" name="Rectangle 3"/>
          <p:cNvSpPr/>
          <p:nvPr/>
        </p:nvSpPr>
        <p:spPr>
          <a:xfrm>
            <a:off x="9274002" y="2022920"/>
            <a:ext cx="2835530" cy="3970318"/>
          </a:xfrm>
          <a:prstGeom prst="rect">
            <a:avLst/>
          </a:prstGeom>
          <a:solidFill>
            <a:schemeClr val="accent2">
              <a:lumMod val="20000"/>
              <a:lumOff val="80000"/>
            </a:schemeClr>
          </a:solidFill>
          <a:ln>
            <a:solidFill>
              <a:schemeClr val="tx1"/>
            </a:solidFill>
          </a:ln>
        </p:spPr>
        <p:txBody>
          <a:bodyPr wrap="square">
            <a:spAutoFit/>
          </a:bodyPr>
          <a:lstStyle/>
          <a:p>
            <a:pPr algn="ctr"/>
            <a:r>
              <a:rPr lang="en-US" dirty="0"/>
              <a:t>The power of a number says how many times to use the number in a multiplication.</a:t>
            </a:r>
          </a:p>
          <a:p>
            <a:pPr algn="ctr"/>
            <a:endParaRPr lang="en-US" dirty="0"/>
          </a:p>
          <a:p>
            <a:pPr algn="ctr"/>
            <a:r>
              <a:rPr lang="en-US" dirty="0"/>
              <a:t>It is written as a small number to the right and above the base number.</a:t>
            </a:r>
          </a:p>
          <a:p>
            <a:pPr algn="ctr"/>
            <a:endParaRPr lang="en-US" dirty="0"/>
          </a:p>
          <a:p>
            <a:pPr algn="ctr"/>
            <a:r>
              <a:rPr lang="en-US" dirty="0"/>
              <a:t>In this example: </a:t>
            </a:r>
          </a:p>
          <a:p>
            <a:pPr algn="ctr"/>
            <a:r>
              <a:rPr lang="en-US" dirty="0"/>
              <a:t>8</a:t>
            </a:r>
            <a:r>
              <a:rPr lang="en-US" baseline="30000" dirty="0">
                <a:solidFill>
                  <a:schemeClr val="tx1">
                    <a:lumMod val="75000"/>
                    <a:lumOff val="25000"/>
                  </a:schemeClr>
                </a:solidFill>
              </a:rPr>
              <a:t>2</a:t>
            </a:r>
            <a:r>
              <a:rPr lang="en-US" dirty="0"/>
              <a:t> = 8 × 8 = 64</a:t>
            </a:r>
          </a:p>
          <a:p>
            <a:pPr algn="ctr"/>
            <a:endParaRPr lang="en-US" dirty="0"/>
          </a:p>
          <a:p>
            <a:pPr algn="ctr"/>
            <a:r>
              <a:rPr lang="en-US" dirty="0"/>
              <a:t>So</a:t>
            </a:r>
          </a:p>
          <a:p>
            <a:pPr algn="ctr"/>
            <a:r>
              <a:rPr lang="en-US" dirty="0"/>
              <a:t>8</a:t>
            </a:r>
            <a:r>
              <a:rPr lang="en-US" baseline="30000" dirty="0">
                <a:solidFill>
                  <a:schemeClr val="tx1">
                    <a:lumMod val="75000"/>
                    <a:lumOff val="25000"/>
                  </a:schemeClr>
                </a:solidFill>
              </a:rPr>
              <a:t>3</a:t>
            </a:r>
            <a:r>
              <a:rPr lang="en-US" dirty="0"/>
              <a:t> = 8 × 8 x 8 = 512</a:t>
            </a:r>
          </a:p>
        </p:txBody>
      </p:sp>
      <p:sp>
        <p:nvSpPr>
          <p:cNvPr id="5" name="Rectangle 4"/>
          <p:cNvSpPr/>
          <p:nvPr/>
        </p:nvSpPr>
        <p:spPr>
          <a:xfrm>
            <a:off x="10330931" y="1064585"/>
            <a:ext cx="721672" cy="830997"/>
          </a:xfrm>
          <a:prstGeom prst="rect">
            <a:avLst/>
          </a:prstGeom>
          <a:solidFill>
            <a:schemeClr val="accent1">
              <a:lumMod val="40000"/>
              <a:lumOff val="60000"/>
            </a:schemeClr>
          </a:solidFill>
        </p:spPr>
        <p:txBody>
          <a:bodyPr wrap="none">
            <a:spAutoFit/>
          </a:bodyPr>
          <a:lstStyle/>
          <a:p>
            <a:r>
              <a:rPr lang="en-US" sz="4800" dirty="0"/>
              <a:t>8</a:t>
            </a:r>
            <a:r>
              <a:rPr lang="en-US" sz="4800" baseline="30000" dirty="0">
                <a:solidFill>
                  <a:schemeClr val="tx1">
                    <a:lumMod val="75000"/>
                    <a:lumOff val="25000"/>
                  </a:schemeClr>
                </a:solidFill>
              </a:rPr>
              <a:t>2</a:t>
            </a:r>
            <a:endParaRPr lang="en-GB" sz="4800" dirty="0"/>
          </a:p>
        </p:txBody>
      </p:sp>
      <p:cxnSp>
        <p:nvCxnSpPr>
          <p:cNvPr id="7" name="Straight Arrow Connector 6"/>
          <p:cNvCxnSpPr/>
          <p:nvPr/>
        </p:nvCxnSpPr>
        <p:spPr>
          <a:xfrm flipH="1">
            <a:off x="10890607" y="472611"/>
            <a:ext cx="708917" cy="6780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11052603" y="103279"/>
            <a:ext cx="1006730" cy="369332"/>
          </a:xfrm>
          <a:prstGeom prst="rect">
            <a:avLst/>
          </a:prstGeom>
          <a:solidFill>
            <a:schemeClr val="accent2">
              <a:lumMod val="20000"/>
              <a:lumOff val="80000"/>
            </a:schemeClr>
          </a:solidFill>
        </p:spPr>
        <p:txBody>
          <a:bodyPr wrap="square">
            <a:spAutoFit/>
          </a:bodyPr>
          <a:lstStyle/>
          <a:p>
            <a:pPr algn="ctr"/>
            <a:r>
              <a:rPr lang="en-US" dirty="0"/>
              <a:t>Power</a:t>
            </a:r>
          </a:p>
        </p:txBody>
      </p:sp>
      <p:cxnSp>
        <p:nvCxnSpPr>
          <p:cNvPr id="9" name="Straight Arrow Connector 8"/>
          <p:cNvCxnSpPr/>
          <p:nvPr/>
        </p:nvCxnSpPr>
        <p:spPr>
          <a:xfrm>
            <a:off x="10144916" y="609600"/>
            <a:ext cx="285882" cy="6438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Rectangle 9"/>
          <p:cNvSpPr/>
          <p:nvPr/>
        </p:nvSpPr>
        <p:spPr>
          <a:xfrm>
            <a:off x="9597994" y="240268"/>
            <a:ext cx="1006730" cy="369332"/>
          </a:xfrm>
          <a:prstGeom prst="rect">
            <a:avLst/>
          </a:prstGeom>
          <a:solidFill>
            <a:schemeClr val="accent2">
              <a:lumMod val="20000"/>
              <a:lumOff val="80000"/>
            </a:schemeClr>
          </a:solidFill>
        </p:spPr>
        <p:txBody>
          <a:bodyPr wrap="square">
            <a:spAutoFit/>
          </a:bodyPr>
          <a:lstStyle/>
          <a:p>
            <a:pPr algn="ctr"/>
            <a:r>
              <a:rPr lang="en-US" dirty="0"/>
              <a:t>Base</a:t>
            </a:r>
          </a:p>
        </p:txBody>
      </p:sp>
      <p:sp>
        <p:nvSpPr>
          <p:cNvPr id="12" name="Rectangle 11"/>
          <p:cNvSpPr/>
          <p:nvPr/>
        </p:nvSpPr>
        <p:spPr>
          <a:xfrm>
            <a:off x="7397921" y="6393379"/>
            <a:ext cx="4711611" cy="369332"/>
          </a:xfrm>
          <a:prstGeom prst="rect">
            <a:avLst/>
          </a:prstGeom>
          <a:solidFill>
            <a:schemeClr val="accent1">
              <a:lumMod val="20000"/>
              <a:lumOff val="80000"/>
            </a:schemeClr>
          </a:solidFill>
          <a:ln>
            <a:solidFill>
              <a:schemeClr val="tx1"/>
            </a:solidFill>
          </a:ln>
        </p:spPr>
        <p:txBody>
          <a:bodyPr wrap="none">
            <a:spAutoFit/>
          </a:bodyPr>
          <a:lstStyle/>
          <a:p>
            <a:r>
              <a:rPr lang="en-US" dirty="0"/>
              <a:t>1 bit has a single binary value, either 0 or 1</a:t>
            </a:r>
            <a:endParaRPr lang="en-GB" dirty="0"/>
          </a:p>
        </p:txBody>
      </p:sp>
    </p:spTree>
    <p:extLst>
      <p:ext uri="{BB962C8B-B14F-4D97-AF65-F5344CB8AC3E}">
        <p14:creationId xmlns:p14="http://schemas.microsoft.com/office/powerpoint/2010/main" val="1443925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Basic example of encryption - </a:t>
            </a:r>
            <a:r>
              <a:rPr lang="en-GB" b="1" dirty="0"/>
              <a:t>Caesar Cipher</a:t>
            </a:r>
          </a:p>
        </p:txBody>
      </p:sp>
      <p:sp>
        <p:nvSpPr>
          <p:cNvPr id="3" name="Content Placeholder 2"/>
          <p:cNvSpPr>
            <a:spLocks noGrp="1"/>
          </p:cNvSpPr>
          <p:nvPr>
            <p:ph idx="1"/>
          </p:nvPr>
        </p:nvSpPr>
        <p:spPr>
          <a:xfrm>
            <a:off x="677334" y="1930400"/>
            <a:ext cx="8596668" cy="4486791"/>
          </a:xfrm>
        </p:spPr>
        <p:txBody>
          <a:bodyPr>
            <a:noAutofit/>
          </a:bodyPr>
          <a:lstStyle/>
          <a:p>
            <a:r>
              <a:rPr lang="en-US" sz="2400" dirty="0"/>
              <a:t>For this algorithm the key is the number of characters to shift the cipher alphabet.</a:t>
            </a:r>
          </a:p>
          <a:p>
            <a:r>
              <a:rPr lang="en-US" sz="2400" dirty="0"/>
              <a:t>Here is a quick example of the encryption and decryption steps involved with the Caesar Cipher. </a:t>
            </a:r>
          </a:p>
          <a:p>
            <a:r>
              <a:rPr lang="en-US" sz="2400" dirty="0"/>
              <a:t>The text we will encrypt is 'defend the east wall of the castle', with a shift (key) of 1.</a:t>
            </a:r>
          </a:p>
          <a:p>
            <a:pPr lvl="1"/>
            <a:r>
              <a:rPr lang="en-US" sz="2000" b="1" dirty="0"/>
              <a:t>plaintext:  </a:t>
            </a:r>
            <a:r>
              <a:rPr lang="en-US" sz="2000" dirty="0"/>
              <a:t>defend the east wall of the castle</a:t>
            </a:r>
          </a:p>
          <a:p>
            <a:pPr lvl="1"/>
            <a:r>
              <a:rPr lang="en-US" sz="2000" b="1" dirty="0" err="1"/>
              <a:t>ciphertext</a:t>
            </a:r>
            <a:r>
              <a:rPr lang="en-US" sz="2000" b="1" dirty="0"/>
              <a:t>: </a:t>
            </a:r>
            <a:r>
              <a:rPr lang="en-US" sz="2000" dirty="0" err="1"/>
              <a:t>efgfoe</a:t>
            </a:r>
            <a:r>
              <a:rPr lang="en-US" sz="2000" dirty="0"/>
              <a:t> </a:t>
            </a:r>
            <a:r>
              <a:rPr lang="en-US" sz="2000" dirty="0" err="1"/>
              <a:t>uif</a:t>
            </a:r>
            <a:r>
              <a:rPr lang="en-US" sz="2000" dirty="0"/>
              <a:t> </a:t>
            </a:r>
            <a:r>
              <a:rPr lang="en-US" sz="2000" dirty="0" err="1"/>
              <a:t>fbtu</a:t>
            </a:r>
            <a:r>
              <a:rPr lang="en-US" sz="2000" dirty="0"/>
              <a:t> </a:t>
            </a:r>
            <a:r>
              <a:rPr lang="en-US" sz="2000" dirty="0" err="1"/>
              <a:t>xbmm</a:t>
            </a:r>
            <a:r>
              <a:rPr lang="en-US" sz="2000" dirty="0"/>
              <a:t> </a:t>
            </a:r>
            <a:r>
              <a:rPr lang="en-US" sz="2000" dirty="0" err="1"/>
              <a:t>pg</a:t>
            </a:r>
            <a:r>
              <a:rPr lang="en-US" sz="2000" dirty="0"/>
              <a:t> </a:t>
            </a:r>
            <a:r>
              <a:rPr lang="en-US" sz="2000" dirty="0" err="1"/>
              <a:t>uif</a:t>
            </a:r>
            <a:r>
              <a:rPr lang="en-US" sz="2000" dirty="0"/>
              <a:t> </a:t>
            </a:r>
            <a:r>
              <a:rPr lang="en-US" sz="2000" dirty="0" err="1"/>
              <a:t>dbtumf</a:t>
            </a:r>
            <a:endParaRPr lang="en-US" sz="2000" dirty="0"/>
          </a:p>
          <a:p>
            <a:endParaRPr lang="en-US" sz="2400" dirty="0"/>
          </a:p>
          <a:p>
            <a:r>
              <a:rPr lang="en-US" sz="2400" dirty="0"/>
              <a:t>Notice each letter in plaintext is replaced by the next in the alphabet in the </a:t>
            </a:r>
            <a:r>
              <a:rPr lang="en-US" sz="2400" dirty="0" err="1"/>
              <a:t>ciphertext</a:t>
            </a:r>
            <a:r>
              <a:rPr lang="en-US" sz="2400" dirty="0"/>
              <a:t>. This is because of the key!</a:t>
            </a:r>
            <a:endParaRPr lang="en-GB" sz="2400" dirty="0"/>
          </a:p>
        </p:txBody>
      </p:sp>
    </p:spTree>
    <p:extLst>
      <p:ext uri="{BB962C8B-B14F-4D97-AF65-F5344CB8AC3E}">
        <p14:creationId xmlns:p14="http://schemas.microsoft.com/office/powerpoint/2010/main" val="2615538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Programming - Purpose, structure and the outline of a program.</a:t>
            </a:r>
          </a:p>
        </p:txBody>
      </p:sp>
      <p:sp>
        <p:nvSpPr>
          <p:cNvPr id="3" name="Content Placeholder 2"/>
          <p:cNvSpPr>
            <a:spLocks noGrp="1"/>
          </p:cNvSpPr>
          <p:nvPr>
            <p:ph idx="1"/>
          </p:nvPr>
        </p:nvSpPr>
        <p:spPr/>
        <p:txBody>
          <a:bodyPr>
            <a:normAutofit/>
          </a:bodyPr>
          <a:lstStyle/>
          <a:p>
            <a:pPr lvl="0"/>
            <a:r>
              <a:rPr lang="en-GB" sz="4000" dirty="0"/>
              <a:t>An overview – programming is: </a:t>
            </a:r>
            <a:endParaRPr lang="en-GB" sz="3200" dirty="0"/>
          </a:p>
          <a:p>
            <a:pPr lvl="1"/>
            <a:r>
              <a:rPr lang="en-GB" sz="3600" dirty="0"/>
              <a:t>analysis of a scenario/problem</a:t>
            </a:r>
            <a:endParaRPr lang="en-GB" sz="2800" dirty="0"/>
          </a:p>
          <a:p>
            <a:pPr lvl="1"/>
            <a:r>
              <a:rPr lang="en-GB" sz="3600" dirty="0"/>
              <a:t>defining a specification</a:t>
            </a:r>
            <a:endParaRPr lang="en-GB" sz="2800" dirty="0"/>
          </a:p>
          <a:p>
            <a:pPr lvl="1"/>
            <a:r>
              <a:rPr lang="en-GB" sz="3600" dirty="0"/>
              <a:t>identifying input, process and output testing/debugging.</a:t>
            </a:r>
          </a:p>
        </p:txBody>
      </p:sp>
    </p:spTree>
    <p:extLst>
      <p:ext uri="{BB962C8B-B14F-4D97-AF65-F5344CB8AC3E}">
        <p14:creationId xmlns:p14="http://schemas.microsoft.com/office/powerpoint/2010/main" val="4183429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Encryption/decryption algorithms –Examples</a:t>
            </a:r>
          </a:p>
        </p:txBody>
      </p:sp>
      <p:sp>
        <p:nvSpPr>
          <p:cNvPr id="3" name="Content Placeholder 2"/>
          <p:cNvSpPr>
            <a:spLocks noGrp="1"/>
          </p:cNvSpPr>
          <p:nvPr>
            <p:ph idx="1"/>
          </p:nvPr>
        </p:nvSpPr>
        <p:spPr/>
        <p:txBody>
          <a:bodyPr/>
          <a:lstStyle/>
          <a:p>
            <a:r>
              <a:rPr lang="en-GB" sz="2400" dirty="0"/>
              <a:t>1. </a:t>
            </a:r>
            <a:r>
              <a:rPr lang="en-GB" sz="2400" b="1" dirty="0"/>
              <a:t>DES -</a:t>
            </a:r>
            <a:r>
              <a:rPr lang="en-GB" sz="2400" dirty="0"/>
              <a:t> Key size of 56-bit</a:t>
            </a:r>
          </a:p>
          <a:p>
            <a:r>
              <a:rPr lang="en-GB" sz="2400" dirty="0"/>
              <a:t>2.</a:t>
            </a:r>
            <a:r>
              <a:rPr lang="en-GB" sz="2400" b="1" dirty="0"/>
              <a:t> Triple DES -</a:t>
            </a:r>
            <a:r>
              <a:rPr lang="en-GB" sz="2400" dirty="0"/>
              <a:t> Key size of 112/168</a:t>
            </a:r>
          </a:p>
          <a:p>
            <a:r>
              <a:rPr lang="en-GB" sz="2400" dirty="0"/>
              <a:t>3.</a:t>
            </a:r>
            <a:r>
              <a:rPr lang="en-GB" sz="2400" b="1" dirty="0"/>
              <a:t> AES -</a:t>
            </a:r>
            <a:r>
              <a:rPr lang="en-GB" sz="2400" dirty="0"/>
              <a:t> Key size of 128-bit, 198-Bit and 256-bit </a:t>
            </a:r>
          </a:p>
          <a:p>
            <a:r>
              <a:rPr lang="en-GB" sz="2400" dirty="0"/>
              <a:t>4. </a:t>
            </a:r>
            <a:r>
              <a:rPr lang="en-GB" sz="2400" b="1" dirty="0"/>
              <a:t>Blowfish -</a:t>
            </a:r>
            <a:r>
              <a:rPr lang="en-GB" sz="2400" dirty="0"/>
              <a:t> Key size of 128-bit up to 448-bit. </a:t>
            </a:r>
          </a:p>
          <a:p>
            <a:r>
              <a:rPr lang="en-GB" sz="2400" dirty="0"/>
              <a:t>5. </a:t>
            </a:r>
            <a:r>
              <a:rPr lang="en-GB" sz="2400" b="1" dirty="0" err="1"/>
              <a:t>Twofish</a:t>
            </a:r>
            <a:r>
              <a:rPr lang="en-GB" sz="2400" b="1" dirty="0"/>
              <a:t> </a:t>
            </a:r>
            <a:r>
              <a:rPr lang="en-GB" sz="2400" dirty="0"/>
              <a:t>– New version of blowfish. </a:t>
            </a:r>
            <a:r>
              <a:rPr lang="en-US" sz="2400" dirty="0"/>
              <a:t>Key sizes up to 256 bits.</a:t>
            </a:r>
            <a:endParaRPr lang="en-GB" sz="2400" dirty="0"/>
          </a:p>
          <a:p>
            <a:r>
              <a:rPr lang="en-GB" sz="2400" dirty="0"/>
              <a:t>6. </a:t>
            </a:r>
            <a:r>
              <a:rPr lang="en-GB" sz="2400" b="1" dirty="0"/>
              <a:t>RC4 - </a:t>
            </a:r>
            <a:r>
              <a:rPr lang="en-GB" sz="2400" dirty="0"/>
              <a:t>Key size from 40-bit to 1024-bit, RC4.</a:t>
            </a:r>
          </a:p>
          <a:p>
            <a:pPr lvl="1"/>
            <a:r>
              <a:rPr lang="en-GB" sz="2000" dirty="0"/>
              <a:t>Fastest java supported encryption algorithm.</a:t>
            </a:r>
          </a:p>
          <a:p>
            <a:endParaRPr lang="en-GB" dirty="0"/>
          </a:p>
        </p:txBody>
      </p:sp>
    </p:spTree>
    <p:extLst>
      <p:ext uri="{BB962C8B-B14F-4D97-AF65-F5344CB8AC3E}">
        <p14:creationId xmlns:p14="http://schemas.microsoft.com/office/powerpoint/2010/main" val="3443390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Compression/decompression algorithms</a:t>
            </a:r>
            <a:br>
              <a:rPr lang="en-GB" dirty="0"/>
            </a:br>
            <a:endParaRPr lang="en-GB" dirty="0"/>
          </a:p>
        </p:txBody>
      </p:sp>
      <p:sp>
        <p:nvSpPr>
          <p:cNvPr id="3" name="Content Placeholder 2"/>
          <p:cNvSpPr>
            <a:spLocks noGrp="1"/>
          </p:cNvSpPr>
          <p:nvPr>
            <p:ph idx="1"/>
          </p:nvPr>
        </p:nvSpPr>
        <p:spPr/>
        <p:txBody>
          <a:bodyPr>
            <a:normAutofit/>
          </a:bodyPr>
          <a:lstStyle/>
          <a:p>
            <a:r>
              <a:rPr lang="en-US" sz="2800" dirty="0"/>
              <a:t>The process of reducing the size of a data file is often referred to as data compression.</a:t>
            </a:r>
          </a:p>
          <a:p>
            <a:r>
              <a:rPr lang="en-US" sz="2800" dirty="0"/>
              <a:t>Compression can be either </a:t>
            </a:r>
            <a:r>
              <a:rPr lang="en-US" sz="2800" b="1" dirty="0"/>
              <a:t>lossy</a:t>
            </a:r>
            <a:r>
              <a:rPr lang="en-US" sz="2800" dirty="0"/>
              <a:t> or </a:t>
            </a:r>
            <a:r>
              <a:rPr lang="en-US" sz="2800" b="1" dirty="0"/>
              <a:t>lossless</a:t>
            </a:r>
            <a:r>
              <a:rPr lang="en-US" sz="2800" dirty="0"/>
              <a:t>. </a:t>
            </a:r>
          </a:p>
          <a:p>
            <a:pPr lvl="1"/>
            <a:r>
              <a:rPr lang="en-US" sz="2400" b="1" dirty="0"/>
              <a:t>Lossless</a:t>
            </a:r>
            <a:r>
              <a:rPr lang="en-US" sz="2400" dirty="0"/>
              <a:t> compression reduces bits by identifying and eliminating statistical redundancy(</a:t>
            </a:r>
            <a:r>
              <a:rPr lang="en-GB" dirty="0"/>
              <a:t>wasted "space"</a:t>
            </a:r>
            <a:r>
              <a:rPr lang="en-US" sz="2400" dirty="0"/>
              <a:t>). No information is lost in lossless compression. </a:t>
            </a:r>
          </a:p>
          <a:p>
            <a:pPr lvl="1"/>
            <a:r>
              <a:rPr lang="en-US" sz="2400" b="1" dirty="0"/>
              <a:t>Lossy</a:t>
            </a:r>
            <a:r>
              <a:rPr lang="en-US" sz="2400" dirty="0"/>
              <a:t> compression reduces bits by removing unnecessary or less important information</a:t>
            </a:r>
            <a:endParaRPr lang="en-GB" sz="2400" dirty="0"/>
          </a:p>
        </p:txBody>
      </p:sp>
    </p:spTree>
    <p:extLst>
      <p:ext uri="{BB962C8B-B14F-4D97-AF65-F5344CB8AC3E}">
        <p14:creationId xmlns:p14="http://schemas.microsoft.com/office/powerpoint/2010/main" val="989600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Compression/decompression – </a:t>
            </a:r>
            <a:r>
              <a:rPr lang="en-GB" dirty="0" err="1"/>
              <a:t>Algortihm</a:t>
            </a:r>
            <a:r>
              <a:rPr lang="en-GB" dirty="0"/>
              <a:t> Examples</a:t>
            </a:r>
          </a:p>
        </p:txBody>
      </p:sp>
      <p:sp>
        <p:nvSpPr>
          <p:cNvPr id="3" name="Content Placeholder 2"/>
          <p:cNvSpPr>
            <a:spLocks noGrp="1"/>
          </p:cNvSpPr>
          <p:nvPr>
            <p:ph idx="1"/>
          </p:nvPr>
        </p:nvSpPr>
        <p:spPr/>
        <p:txBody>
          <a:bodyPr/>
          <a:lstStyle/>
          <a:p>
            <a:pPr marL="0" indent="0">
              <a:buNone/>
            </a:pPr>
            <a:r>
              <a:rPr lang="en-GB" u="sng" dirty="0"/>
              <a:t>Lossless Examples:</a:t>
            </a:r>
          </a:p>
          <a:p>
            <a:r>
              <a:rPr lang="en-GB" b="1" dirty="0"/>
              <a:t>DEFLATE</a:t>
            </a:r>
            <a:r>
              <a:rPr lang="en-GB" dirty="0"/>
              <a:t> –Used by </a:t>
            </a:r>
            <a:r>
              <a:rPr lang="en-GB" b="1" dirty="0"/>
              <a:t>ZIP</a:t>
            </a:r>
            <a:r>
              <a:rPr lang="en-GB" dirty="0"/>
              <a:t>, </a:t>
            </a:r>
            <a:r>
              <a:rPr lang="en-GB" b="1" dirty="0" err="1"/>
              <a:t>gzip</a:t>
            </a:r>
            <a:r>
              <a:rPr lang="en-GB" dirty="0"/>
              <a:t>, and </a:t>
            </a:r>
            <a:r>
              <a:rPr lang="en-GB" b="1" dirty="0"/>
              <a:t>PNG images</a:t>
            </a:r>
            <a:r>
              <a:rPr lang="en-GB" dirty="0"/>
              <a:t>.</a:t>
            </a:r>
          </a:p>
          <a:p>
            <a:r>
              <a:rPr lang="en-GB" dirty="0"/>
              <a:t>Lempel–</a:t>
            </a:r>
            <a:r>
              <a:rPr lang="en-GB" dirty="0" err="1"/>
              <a:t>Ziv</a:t>
            </a:r>
            <a:r>
              <a:rPr lang="en-GB" dirty="0"/>
              <a:t>–Markov chain algorithm (</a:t>
            </a:r>
            <a:r>
              <a:rPr lang="en-GB" b="1" dirty="0"/>
              <a:t>LZMA</a:t>
            </a:r>
            <a:r>
              <a:rPr lang="en-GB" dirty="0"/>
              <a:t>) – Used by </a:t>
            </a:r>
            <a:r>
              <a:rPr lang="en-GB" b="1" dirty="0"/>
              <a:t>7zip</a:t>
            </a:r>
            <a:r>
              <a:rPr lang="en-GB" dirty="0"/>
              <a:t> and </a:t>
            </a:r>
            <a:r>
              <a:rPr lang="en-GB" b="1" dirty="0" err="1"/>
              <a:t>xz</a:t>
            </a:r>
            <a:r>
              <a:rPr lang="en-GB" dirty="0"/>
              <a:t>.</a:t>
            </a:r>
          </a:p>
          <a:p>
            <a:r>
              <a:rPr lang="en-GB" dirty="0"/>
              <a:t>Lempel–</a:t>
            </a:r>
            <a:r>
              <a:rPr lang="en-GB" dirty="0" err="1"/>
              <a:t>Ziv</a:t>
            </a:r>
            <a:r>
              <a:rPr lang="en-GB" dirty="0"/>
              <a:t>–</a:t>
            </a:r>
            <a:r>
              <a:rPr lang="en-GB" dirty="0" err="1"/>
              <a:t>Oberhumer</a:t>
            </a:r>
            <a:r>
              <a:rPr lang="en-GB" dirty="0"/>
              <a:t> (</a:t>
            </a:r>
            <a:r>
              <a:rPr lang="en-GB" b="1" dirty="0"/>
              <a:t>LZO</a:t>
            </a:r>
            <a:r>
              <a:rPr lang="en-GB" dirty="0"/>
              <a:t>) – Designed for speed at the expense of compression ratios.</a:t>
            </a:r>
          </a:p>
          <a:p>
            <a:pPr marL="0" indent="0">
              <a:buNone/>
            </a:pPr>
            <a:r>
              <a:rPr lang="en-GB" u="sng" dirty="0" err="1"/>
              <a:t>Lossy</a:t>
            </a:r>
            <a:r>
              <a:rPr lang="en-GB" u="sng" dirty="0"/>
              <a:t> Examples(Used with audio and film, never for data/text):</a:t>
            </a:r>
          </a:p>
          <a:p>
            <a:r>
              <a:rPr lang="en-GB" b="1" dirty="0"/>
              <a:t>JPEG</a:t>
            </a:r>
            <a:r>
              <a:rPr lang="en-GB" dirty="0"/>
              <a:t> - Pictures</a:t>
            </a:r>
          </a:p>
          <a:p>
            <a:r>
              <a:rPr lang="en-GB" b="1" dirty="0"/>
              <a:t>MPEG</a:t>
            </a:r>
            <a:r>
              <a:rPr lang="en-GB" dirty="0"/>
              <a:t> - Video</a:t>
            </a:r>
          </a:p>
          <a:p>
            <a:r>
              <a:rPr lang="en-GB" b="1" dirty="0"/>
              <a:t>MP3</a:t>
            </a:r>
            <a:r>
              <a:rPr lang="en-GB" dirty="0"/>
              <a:t> - Audio</a:t>
            </a:r>
          </a:p>
        </p:txBody>
      </p:sp>
    </p:spTree>
    <p:extLst>
      <p:ext uri="{BB962C8B-B14F-4D97-AF65-F5344CB8AC3E}">
        <p14:creationId xmlns:p14="http://schemas.microsoft.com/office/powerpoint/2010/main" val="786487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97042956"/>
              </p:ext>
            </p:extLst>
          </p:nvPr>
        </p:nvGraphicFramePr>
        <p:xfrm>
          <a:off x="4310645" y="80643"/>
          <a:ext cx="7674796" cy="1866900"/>
        </p:xfrm>
        <a:graphic>
          <a:graphicData uri="http://schemas.openxmlformats.org/drawingml/2006/table">
            <a:tbl>
              <a:tblPr>
                <a:tableStyleId>{8A107856-5554-42FB-B03E-39F5DBC370BA}</a:tableStyleId>
              </a:tblPr>
              <a:tblGrid>
                <a:gridCol w="2380451">
                  <a:extLst>
                    <a:ext uri="{9D8B030D-6E8A-4147-A177-3AD203B41FA5}">
                      <a16:colId xmlns:a16="http://schemas.microsoft.com/office/drawing/2014/main" val="3284144686"/>
                    </a:ext>
                  </a:extLst>
                </a:gridCol>
                <a:gridCol w="2698810">
                  <a:extLst>
                    <a:ext uri="{9D8B030D-6E8A-4147-A177-3AD203B41FA5}">
                      <a16:colId xmlns:a16="http://schemas.microsoft.com/office/drawing/2014/main" val="1371148011"/>
                    </a:ext>
                  </a:extLst>
                </a:gridCol>
                <a:gridCol w="2595535">
                  <a:extLst>
                    <a:ext uri="{9D8B030D-6E8A-4147-A177-3AD203B41FA5}">
                      <a16:colId xmlns:a16="http://schemas.microsoft.com/office/drawing/2014/main" val="1903533087"/>
                    </a:ext>
                  </a:extLst>
                </a:gridCol>
              </a:tblGrid>
              <a:tr h="218440">
                <a:tc>
                  <a:txBody>
                    <a:bodyPr/>
                    <a:lstStyle/>
                    <a:p>
                      <a:pPr algn="ctr">
                        <a:lnSpc>
                          <a:spcPts val="1300"/>
                        </a:lnSpc>
                        <a:spcBef>
                          <a:spcPts val="600"/>
                        </a:spcBef>
                        <a:spcAft>
                          <a:spcPts val="300"/>
                        </a:spcAft>
                      </a:pPr>
                      <a:r>
                        <a:rPr lang="en-GB" sz="1200" dirty="0">
                          <a:effectLst/>
                        </a:rPr>
                        <a:t>Pass</a:t>
                      </a:r>
                      <a:endParaRPr lang="en-GB" sz="1050" b="1" dirty="0">
                        <a:solidFill>
                          <a:srgbClr val="FFFFFF"/>
                        </a:solidFill>
                        <a:effectLst/>
                        <a:latin typeface="Verdana" panose="020B0604030504040204" pitchFamily="34" charset="0"/>
                        <a:ea typeface="Batang"/>
                        <a:cs typeface="Times New Roman" panose="02020603050405020304" pitchFamily="18" charset="0"/>
                      </a:endParaRPr>
                    </a:p>
                  </a:txBody>
                  <a:tcPr marL="57150" marR="63500" marT="63500" marB="63500"/>
                </a:tc>
                <a:tc>
                  <a:txBody>
                    <a:bodyPr/>
                    <a:lstStyle/>
                    <a:p>
                      <a:pPr algn="ctr">
                        <a:lnSpc>
                          <a:spcPts val="1300"/>
                        </a:lnSpc>
                        <a:spcBef>
                          <a:spcPts val="600"/>
                        </a:spcBef>
                        <a:spcAft>
                          <a:spcPts val="300"/>
                        </a:spcAft>
                      </a:pPr>
                      <a:r>
                        <a:rPr lang="en-GB" sz="1200" dirty="0">
                          <a:effectLst/>
                        </a:rPr>
                        <a:t>Merit</a:t>
                      </a:r>
                      <a:endParaRPr lang="en-GB" sz="1050" b="1" dirty="0">
                        <a:solidFill>
                          <a:srgbClr val="FFFFFF"/>
                        </a:solidFill>
                        <a:effectLst/>
                        <a:latin typeface="Verdana" panose="020B0604030504040204" pitchFamily="34" charset="0"/>
                        <a:ea typeface="Batang"/>
                        <a:cs typeface="Times New Roman" panose="02020603050405020304" pitchFamily="18" charset="0"/>
                      </a:endParaRPr>
                    </a:p>
                  </a:txBody>
                  <a:tcPr marL="58420" marR="63500" marT="63500" marB="63500"/>
                </a:tc>
                <a:tc>
                  <a:txBody>
                    <a:bodyPr/>
                    <a:lstStyle/>
                    <a:p>
                      <a:pPr algn="ctr">
                        <a:lnSpc>
                          <a:spcPts val="1300"/>
                        </a:lnSpc>
                        <a:spcBef>
                          <a:spcPts val="600"/>
                        </a:spcBef>
                        <a:spcAft>
                          <a:spcPts val="300"/>
                        </a:spcAft>
                      </a:pPr>
                      <a:r>
                        <a:rPr lang="en-GB" sz="1200" dirty="0">
                          <a:effectLst/>
                        </a:rPr>
                        <a:t>Distinction</a:t>
                      </a:r>
                      <a:endParaRPr lang="en-GB" sz="1050" b="1" dirty="0">
                        <a:solidFill>
                          <a:srgbClr val="FFFFFF"/>
                        </a:solidFill>
                        <a:effectLst/>
                        <a:latin typeface="Verdana" panose="020B0604030504040204" pitchFamily="34" charset="0"/>
                        <a:ea typeface="Batang"/>
                        <a:cs typeface="Times New Roman" panose="02020603050405020304" pitchFamily="18" charset="0"/>
                      </a:endParaRPr>
                    </a:p>
                  </a:txBody>
                  <a:tcPr marL="58420" marR="63500" marT="63500" marB="63500"/>
                </a:tc>
                <a:extLst>
                  <a:ext uri="{0D108BD9-81ED-4DB2-BD59-A6C34878D82A}">
                    <a16:rowId xmlns:a16="http://schemas.microsoft.com/office/drawing/2014/main" val="3616962535"/>
                  </a:ext>
                </a:extLst>
              </a:tr>
              <a:tr h="223520">
                <a:tc gridSpan="3">
                  <a:txBody>
                    <a:bodyPr/>
                    <a:lstStyle/>
                    <a:p>
                      <a:pPr>
                        <a:lnSpc>
                          <a:spcPts val="1300"/>
                        </a:lnSpc>
                        <a:spcBef>
                          <a:spcPts val="300"/>
                        </a:spcBef>
                        <a:spcAft>
                          <a:spcPts val="300"/>
                        </a:spcAft>
                      </a:pPr>
                      <a:r>
                        <a:rPr lang="en-GB" sz="1200" dirty="0">
                          <a:effectLst/>
                        </a:rPr>
                        <a:t>LO1 Define basic algorithms to carry out an operation and outline the process of programming an application</a:t>
                      </a:r>
                      <a:endParaRPr lang="en-GB" sz="105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150" marR="63500" marT="63500" marB="6350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83259869"/>
                  </a:ext>
                </a:extLst>
              </a:tr>
              <a:tr h="690245">
                <a:tc>
                  <a:txBody>
                    <a:bodyPr/>
                    <a:lstStyle/>
                    <a:p>
                      <a:pPr>
                        <a:lnSpc>
                          <a:spcPts val="1300"/>
                        </a:lnSpc>
                        <a:spcBef>
                          <a:spcPts val="300"/>
                        </a:spcBef>
                        <a:spcAft>
                          <a:spcPts val="300"/>
                        </a:spcAft>
                      </a:pPr>
                      <a:r>
                        <a:rPr lang="en-GB" sz="1400" dirty="0">
                          <a:effectLst/>
                        </a:rPr>
                        <a:t>P1 Provide a definition of what an algorithm is and outline the process in building an application.</a:t>
                      </a:r>
                      <a:endParaRPr lang="en-GB"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7150" marR="63500" marT="63500" marB="63500"/>
                </a:tc>
                <a:tc>
                  <a:txBody>
                    <a:bodyPr/>
                    <a:lstStyle/>
                    <a:p>
                      <a:pPr>
                        <a:lnSpc>
                          <a:spcPts val="1300"/>
                        </a:lnSpc>
                        <a:spcBef>
                          <a:spcPts val="300"/>
                        </a:spcBef>
                        <a:spcAft>
                          <a:spcPts val="300"/>
                        </a:spcAft>
                      </a:pPr>
                      <a:r>
                        <a:rPr lang="en-GB" sz="1400" dirty="0">
                          <a:effectLst/>
                        </a:rPr>
                        <a:t>M1 Determine the steps taken from writing code to execution.</a:t>
                      </a:r>
                      <a:endParaRPr lang="en-GB"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8420" marR="63500" marT="63500" marB="63500"/>
                </a:tc>
                <a:tc>
                  <a:txBody>
                    <a:bodyPr/>
                    <a:lstStyle/>
                    <a:p>
                      <a:pPr>
                        <a:lnSpc>
                          <a:spcPts val="1300"/>
                        </a:lnSpc>
                        <a:spcBef>
                          <a:spcPts val="300"/>
                        </a:spcBef>
                        <a:spcAft>
                          <a:spcPts val="300"/>
                        </a:spcAft>
                      </a:pPr>
                      <a:r>
                        <a:rPr lang="en-GB" sz="1400" dirty="0">
                          <a:effectLst/>
                        </a:rPr>
                        <a:t>D1 Examine the implementation of an algorithm in a suitable language. Evaluate the relationship between the written algorithm and the code variant.</a:t>
                      </a:r>
                      <a:endParaRPr lang="en-GB"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58420" marR="63500" marT="63500" marB="63500"/>
                </a:tc>
                <a:extLst>
                  <a:ext uri="{0D108BD9-81ED-4DB2-BD59-A6C34878D82A}">
                    <a16:rowId xmlns:a16="http://schemas.microsoft.com/office/drawing/2014/main" val="4125601690"/>
                  </a:ext>
                </a:extLst>
              </a:tr>
            </a:tbl>
          </a:graphicData>
        </a:graphic>
      </p:graphicFrame>
      <p:sp>
        <p:nvSpPr>
          <p:cNvPr id="2" name="Title 1"/>
          <p:cNvSpPr>
            <a:spLocks noGrp="1"/>
          </p:cNvSpPr>
          <p:nvPr>
            <p:ph type="title"/>
          </p:nvPr>
        </p:nvSpPr>
        <p:spPr>
          <a:xfrm>
            <a:off x="677334" y="609600"/>
            <a:ext cx="3637812" cy="1320800"/>
          </a:xfrm>
        </p:spPr>
        <p:txBody>
          <a:bodyPr/>
          <a:lstStyle/>
          <a:p>
            <a:r>
              <a:rPr lang="en-GB" b="1" dirty="0"/>
              <a:t>Assignment 1 should include:</a:t>
            </a:r>
          </a:p>
        </p:txBody>
      </p:sp>
      <p:sp>
        <p:nvSpPr>
          <p:cNvPr id="3" name="Content Placeholder 2"/>
          <p:cNvSpPr>
            <a:spLocks noGrp="1"/>
          </p:cNvSpPr>
          <p:nvPr>
            <p:ph idx="1"/>
          </p:nvPr>
        </p:nvSpPr>
        <p:spPr>
          <a:xfrm>
            <a:off x="677334" y="2037598"/>
            <a:ext cx="4624131" cy="3880773"/>
          </a:xfrm>
        </p:spPr>
        <p:style>
          <a:lnRef idx="2">
            <a:schemeClr val="dk1"/>
          </a:lnRef>
          <a:fillRef idx="1">
            <a:schemeClr val="lt1"/>
          </a:fillRef>
          <a:effectRef idx="0">
            <a:schemeClr val="dk1"/>
          </a:effectRef>
          <a:fontRef idx="minor">
            <a:schemeClr val="dk1"/>
          </a:fontRef>
        </p:style>
        <p:txBody>
          <a:bodyPr>
            <a:normAutofit lnSpcReduction="10000"/>
          </a:bodyPr>
          <a:lstStyle/>
          <a:p>
            <a:r>
              <a:rPr lang="en-GB" dirty="0">
                <a:solidFill>
                  <a:schemeClr val="tx1">
                    <a:lumMod val="75000"/>
                    <a:lumOff val="25000"/>
                  </a:schemeClr>
                </a:solidFill>
              </a:rPr>
              <a:t>Purpose and structure and the outline of a program in Java. Include mentions of package, class, methods, statements, syntax.</a:t>
            </a:r>
          </a:p>
          <a:p>
            <a:pPr lvl="0"/>
            <a:r>
              <a:rPr lang="en-GB" dirty="0">
                <a:solidFill>
                  <a:schemeClr val="tx1">
                    <a:lumMod val="75000"/>
                    <a:lumOff val="25000"/>
                  </a:schemeClr>
                </a:solidFill>
              </a:rPr>
              <a:t>Discuss input, process and output(IPO) of </a:t>
            </a:r>
            <a:r>
              <a:rPr lang="en-GB" b="1" dirty="0">
                <a:solidFill>
                  <a:schemeClr val="tx1">
                    <a:lumMod val="75000"/>
                    <a:lumOff val="25000"/>
                  </a:schemeClr>
                </a:solidFill>
              </a:rPr>
              <a:t>programming</a:t>
            </a:r>
            <a:r>
              <a:rPr lang="en-GB" dirty="0">
                <a:solidFill>
                  <a:schemeClr val="tx1">
                    <a:lumMod val="75000"/>
                    <a:lumOff val="25000"/>
                  </a:schemeClr>
                </a:solidFill>
              </a:rPr>
              <a:t> including an example.</a:t>
            </a:r>
          </a:p>
          <a:p>
            <a:pPr lvl="0"/>
            <a:r>
              <a:rPr lang="en-GB" dirty="0">
                <a:solidFill>
                  <a:schemeClr val="tx1">
                    <a:lumMod val="75000"/>
                    <a:lumOff val="25000"/>
                  </a:schemeClr>
                </a:solidFill>
              </a:rPr>
              <a:t>Identifying methods, variables, constants, scope(Public, private, protected, default), relating to an algorithm implementation.</a:t>
            </a:r>
          </a:p>
          <a:p>
            <a:pPr lvl="0"/>
            <a:r>
              <a:rPr lang="en-GB" b="1" dirty="0">
                <a:solidFill>
                  <a:schemeClr val="tx1">
                    <a:lumMod val="75000"/>
                    <a:lumOff val="25000"/>
                  </a:schemeClr>
                </a:solidFill>
              </a:rPr>
              <a:t>M1 </a:t>
            </a:r>
            <a:r>
              <a:rPr lang="en-GB" dirty="0">
                <a:solidFill>
                  <a:schemeClr val="tx1">
                    <a:lumMod val="75000"/>
                    <a:lumOff val="25000"/>
                  </a:schemeClr>
                </a:solidFill>
              </a:rPr>
              <a:t>Must include a discussion on how Java programs are compiled and interpreted(JVM).</a:t>
            </a:r>
          </a:p>
        </p:txBody>
      </p:sp>
      <p:sp>
        <p:nvSpPr>
          <p:cNvPr id="5" name="Rectangle 4"/>
          <p:cNvSpPr/>
          <p:nvPr/>
        </p:nvSpPr>
        <p:spPr>
          <a:xfrm>
            <a:off x="5889441" y="2037598"/>
            <a:ext cx="6096000" cy="4739759"/>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marL="342900" indent="-342900">
              <a:spcBef>
                <a:spcPts val="1000"/>
              </a:spcBef>
              <a:buClr>
                <a:schemeClr val="accent1"/>
              </a:buClr>
              <a:buSzPct val="80000"/>
              <a:buFont typeface="Wingdings 3" charset="2"/>
              <a:buChar char=""/>
            </a:pPr>
            <a:r>
              <a:rPr lang="en-GB" dirty="0">
                <a:solidFill>
                  <a:schemeClr val="tx1">
                    <a:lumMod val="75000"/>
                    <a:lumOff val="25000"/>
                  </a:schemeClr>
                </a:solidFill>
              </a:rPr>
              <a:t>An introduction to </a:t>
            </a:r>
            <a:r>
              <a:rPr lang="en-GB" b="1" dirty="0">
                <a:solidFill>
                  <a:schemeClr val="tx1">
                    <a:lumMod val="75000"/>
                    <a:lumOff val="25000"/>
                  </a:schemeClr>
                </a:solidFill>
              </a:rPr>
              <a:t>algorithms</a:t>
            </a:r>
            <a:r>
              <a:rPr lang="en-GB" dirty="0">
                <a:solidFill>
                  <a:schemeClr val="tx1">
                    <a:lumMod val="75000"/>
                    <a:lumOff val="25000"/>
                  </a:schemeClr>
                </a:solidFill>
              </a:rPr>
              <a:t>; what is an algorithm? Define it</a:t>
            </a:r>
            <a:r>
              <a:rPr lang="en-GB" dirty="0" smtClean="0">
                <a:solidFill>
                  <a:schemeClr val="tx1">
                    <a:lumMod val="75000"/>
                    <a:lumOff val="25000"/>
                  </a:schemeClr>
                </a:solidFill>
              </a:rPr>
              <a:t>. Why use algorithms? </a:t>
            </a:r>
            <a:endParaRPr lang="en-GB" dirty="0">
              <a:solidFill>
                <a:schemeClr val="tx1">
                  <a:lumMod val="75000"/>
                  <a:lumOff val="25000"/>
                </a:schemeClr>
              </a:solidFill>
            </a:endParaRPr>
          </a:p>
          <a:p>
            <a:pPr marL="342900" indent="-342900">
              <a:spcBef>
                <a:spcPts val="1000"/>
              </a:spcBef>
              <a:buClr>
                <a:schemeClr val="accent1"/>
              </a:buClr>
              <a:buSzPct val="80000"/>
              <a:buFont typeface="Wingdings 3" charset="2"/>
              <a:buChar char=""/>
            </a:pPr>
            <a:r>
              <a:rPr lang="en-GB" dirty="0">
                <a:solidFill>
                  <a:schemeClr val="tx1">
                    <a:lumMod val="75000"/>
                    <a:lumOff val="25000"/>
                  </a:schemeClr>
                </a:solidFill>
              </a:rPr>
              <a:t>Examine a range of algorithms for various purposes including:</a:t>
            </a:r>
          </a:p>
          <a:p>
            <a:pPr marL="800100" lvl="1" indent="-342900">
              <a:spcBef>
                <a:spcPts val="1000"/>
              </a:spcBef>
              <a:buClr>
                <a:schemeClr val="accent1"/>
              </a:buClr>
              <a:buSzPct val="80000"/>
              <a:buFont typeface="Wingdings 3" charset="2"/>
              <a:buChar char=""/>
            </a:pPr>
            <a:r>
              <a:rPr lang="en-GB" dirty="0">
                <a:solidFill>
                  <a:schemeClr val="tx1">
                    <a:lumMod val="75000"/>
                    <a:lumOff val="25000"/>
                  </a:schemeClr>
                </a:solidFill>
              </a:rPr>
              <a:t>sorting algorithms, encryption/decryption or compression/decompression</a:t>
            </a:r>
          </a:p>
          <a:p>
            <a:pPr marL="342900" indent="-342900">
              <a:spcBef>
                <a:spcPts val="1000"/>
              </a:spcBef>
              <a:buClr>
                <a:schemeClr val="accent1"/>
              </a:buClr>
              <a:buSzPct val="80000"/>
              <a:buFont typeface="Wingdings 3" charset="2"/>
              <a:buChar char=""/>
            </a:pPr>
            <a:r>
              <a:rPr lang="en-GB" dirty="0">
                <a:solidFill>
                  <a:schemeClr val="tx1">
                    <a:lumMod val="75000"/>
                    <a:lumOff val="25000"/>
                  </a:schemeClr>
                </a:solidFill>
              </a:rPr>
              <a:t>A look at the code implementation of common algorithms in Java. E.g. Bubble sort + </a:t>
            </a:r>
            <a:r>
              <a:rPr lang="en-GB" b="1" dirty="0">
                <a:solidFill>
                  <a:schemeClr val="tx1">
                    <a:lumMod val="75000"/>
                    <a:lumOff val="25000"/>
                  </a:schemeClr>
                </a:solidFill>
              </a:rPr>
              <a:t>D1 </a:t>
            </a:r>
            <a:r>
              <a:rPr lang="en-GB" dirty="0">
                <a:solidFill>
                  <a:schemeClr val="tx1">
                    <a:lumMod val="75000"/>
                    <a:lumOff val="25000"/>
                  </a:schemeClr>
                </a:solidFill>
              </a:rPr>
              <a:t>any other algorithm explained from theory to code.</a:t>
            </a:r>
            <a:endParaRPr lang="en-GB" b="1" dirty="0">
              <a:solidFill>
                <a:schemeClr val="tx1">
                  <a:lumMod val="75000"/>
                  <a:lumOff val="25000"/>
                </a:schemeClr>
              </a:solidFill>
            </a:endParaRPr>
          </a:p>
          <a:p>
            <a:pPr marL="342900" indent="-342900">
              <a:spcBef>
                <a:spcPts val="1000"/>
              </a:spcBef>
              <a:buClr>
                <a:schemeClr val="accent1"/>
              </a:buClr>
              <a:buSzPct val="80000"/>
              <a:buFont typeface="Wingdings 3" charset="2"/>
              <a:buChar char=""/>
            </a:pPr>
            <a:r>
              <a:rPr lang="en-GB" dirty="0">
                <a:solidFill>
                  <a:schemeClr val="tx1">
                    <a:lumMod val="75000"/>
                    <a:lumOff val="25000"/>
                  </a:schemeClr>
                </a:solidFill>
              </a:rPr>
              <a:t>Analysing efficiency: their performance against brute force.</a:t>
            </a:r>
          </a:p>
          <a:p>
            <a:pPr marL="342900" indent="-342900">
              <a:spcBef>
                <a:spcPts val="1000"/>
              </a:spcBef>
              <a:buClr>
                <a:schemeClr val="accent1"/>
              </a:buClr>
              <a:buSzPct val="80000"/>
              <a:buFont typeface="Wingdings 3" charset="2"/>
              <a:buChar char=""/>
            </a:pPr>
            <a:r>
              <a:rPr lang="en-GB" dirty="0">
                <a:solidFill>
                  <a:schemeClr val="tx1">
                    <a:lumMod val="75000"/>
                    <a:lumOff val="25000"/>
                  </a:schemeClr>
                </a:solidFill>
              </a:rPr>
              <a:t>Use of Big O notation</a:t>
            </a:r>
          </a:p>
          <a:p>
            <a:pPr marL="342900" indent="-342900">
              <a:spcBef>
                <a:spcPts val="1000"/>
              </a:spcBef>
              <a:buClr>
                <a:schemeClr val="accent1"/>
              </a:buClr>
              <a:buSzPct val="80000"/>
              <a:buFont typeface="Wingdings 3" charset="2"/>
              <a:buChar char=""/>
            </a:pPr>
            <a:r>
              <a:rPr lang="en-GB" dirty="0">
                <a:solidFill>
                  <a:schemeClr val="tx1">
                    <a:lumMod val="75000"/>
                    <a:lumOff val="25000"/>
                  </a:schemeClr>
                </a:solidFill>
              </a:rPr>
              <a:t>Cost of running time, acknowledgment of hardware performance as a factor.</a:t>
            </a:r>
          </a:p>
        </p:txBody>
      </p:sp>
      <p:sp>
        <p:nvSpPr>
          <p:cNvPr id="6" name="TextBox 5">
            <a:extLst>
              <a:ext uri="{FF2B5EF4-FFF2-40B4-BE49-F238E27FC236}">
                <a16:creationId xmlns:a16="http://schemas.microsoft.com/office/drawing/2014/main" id="{2E2F6385-A581-4D4E-8715-F799DF4A9655}"/>
              </a:ext>
            </a:extLst>
          </p:cNvPr>
          <p:cNvSpPr txBox="1"/>
          <p:nvPr/>
        </p:nvSpPr>
        <p:spPr>
          <a:xfrm>
            <a:off x="355374" y="6131026"/>
            <a:ext cx="5268050" cy="646331"/>
          </a:xfrm>
          <a:prstGeom prst="rect">
            <a:avLst/>
          </a:prstGeom>
          <a:solidFill>
            <a:schemeClr val="accent2">
              <a:lumMod val="20000"/>
              <a:lumOff val="80000"/>
            </a:schemeClr>
          </a:solidFill>
          <a:ln>
            <a:solidFill>
              <a:schemeClr val="tx1"/>
            </a:solidFill>
          </a:ln>
        </p:spPr>
        <p:txBody>
          <a:bodyPr wrap="square" rtlCol="0">
            <a:spAutoFit/>
          </a:bodyPr>
          <a:lstStyle/>
          <a:p>
            <a:r>
              <a:rPr lang="en-GB" b="1" dirty="0"/>
              <a:t>Create and present a presentation</a:t>
            </a:r>
          </a:p>
          <a:p>
            <a:r>
              <a:rPr lang="en-GB" b="1" dirty="0"/>
              <a:t>Hand in: </a:t>
            </a:r>
            <a:r>
              <a:rPr lang="en-GB" dirty="0"/>
              <a:t>Notes(500 words) and Power Point</a:t>
            </a:r>
          </a:p>
        </p:txBody>
      </p:sp>
    </p:spTree>
    <p:extLst>
      <p:ext uri="{BB962C8B-B14F-4D97-AF65-F5344CB8AC3E}">
        <p14:creationId xmlns:p14="http://schemas.microsoft.com/office/powerpoint/2010/main" val="1183734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Input–process–output (IPO)</a:t>
            </a:r>
            <a:endParaRPr lang="en-GB" dirty="0"/>
          </a:p>
        </p:txBody>
      </p:sp>
      <p:sp>
        <p:nvSpPr>
          <p:cNvPr id="3" name="Content Placeholder 2"/>
          <p:cNvSpPr>
            <a:spLocks noGrp="1"/>
          </p:cNvSpPr>
          <p:nvPr>
            <p:ph idx="1"/>
          </p:nvPr>
        </p:nvSpPr>
        <p:spPr>
          <a:xfrm>
            <a:off x="677334" y="1592494"/>
            <a:ext cx="8596668" cy="4921321"/>
          </a:xfrm>
        </p:spPr>
        <p:txBody>
          <a:bodyPr>
            <a:normAutofit fontScale="92500" lnSpcReduction="20000"/>
          </a:bodyPr>
          <a:lstStyle/>
          <a:p>
            <a:r>
              <a:rPr lang="en-US" sz="2800" dirty="0"/>
              <a:t>This model is a widely used approach for describing the structure of an information processing program or other process. </a:t>
            </a:r>
          </a:p>
          <a:p>
            <a:r>
              <a:rPr lang="en-US" sz="2800" dirty="0"/>
              <a:t>This is the most basic structure for describing a process.</a:t>
            </a:r>
          </a:p>
          <a:p>
            <a:endParaRPr lang="en-US" sz="2800" dirty="0"/>
          </a:p>
          <a:p>
            <a:r>
              <a:rPr lang="en-US" sz="2800" dirty="0"/>
              <a:t>A requirement from the environment (</a:t>
            </a:r>
            <a:r>
              <a:rPr lang="en-US" sz="2800" b="1" dirty="0"/>
              <a:t>input</a:t>
            </a:r>
            <a:r>
              <a:rPr lang="en-US" sz="2800" dirty="0"/>
              <a:t>) </a:t>
            </a:r>
          </a:p>
          <a:p>
            <a:pPr lvl="1"/>
            <a:r>
              <a:rPr lang="en-US" sz="2100" dirty="0"/>
              <a:t>e.g. take users age.</a:t>
            </a:r>
          </a:p>
          <a:p>
            <a:r>
              <a:rPr lang="en-US" sz="2800" dirty="0"/>
              <a:t>A computation based on the requirement (</a:t>
            </a:r>
            <a:r>
              <a:rPr lang="en-US" sz="2800" b="1" dirty="0"/>
              <a:t>process</a:t>
            </a:r>
            <a:r>
              <a:rPr lang="en-US" sz="2800" dirty="0"/>
              <a:t>) </a:t>
            </a:r>
          </a:p>
          <a:p>
            <a:pPr lvl="1"/>
            <a:r>
              <a:rPr lang="en-US" sz="2100" dirty="0"/>
              <a:t>e.g. process that age and calculate correct wage for age group.</a:t>
            </a:r>
          </a:p>
          <a:p>
            <a:r>
              <a:rPr lang="en-US" sz="2800" dirty="0"/>
              <a:t>A provision for the environment (</a:t>
            </a:r>
            <a:r>
              <a:rPr lang="en-US" sz="2800" b="1" dirty="0"/>
              <a:t>output</a:t>
            </a:r>
            <a:r>
              <a:rPr lang="en-US" sz="2800" dirty="0"/>
              <a:t>) </a:t>
            </a:r>
          </a:p>
          <a:p>
            <a:pPr lvl="1"/>
            <a:r>
              <a:rPr lang="en-US" sz="2100" dirty="0"/>
              <a:t>e.g. output that on screen to the user.</a:t>
            </a:r>
          </a:p>
          <a:p>
            <a:endParaRPr lang="en-GB" dirty="0"/>
          </a:p>
        </p:txBody>
      </p:sp>
    </p:spTree>
    <p:extLst>
      <p:ext uri="{BB962C8B-B14F-4D97-AF65-F5344CB8AC3E}">
        <p14:creationId xmlns:p14="http://schemas.microsoft.com/office/powerpoint/2010/main" val="2503961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Defining an algorithm</a:t>
            </a:r>
          </a:p>
        </p:txBody>
      </p:sp>
      <p:sp>
        <p:nvSpPr>
          <p:cNvPr id="3" name="Content Placeholder 2"/>
          <p:cNvSpPr>
            <a:spLocks noGrp="1"/>
          </p:cNvSpPr>
          <p:nvPr>
            <p:ph idx="1"/>
          </p:nvPr>
        </p:nvSpPr>
        <p:spPr/>
        <p:txBody>
          <a:bodyPr>
            <a:normAutofit/>
          </a:bodyPr>
          <a:lstStyle/>
          <a:p>
            <a:r>
              <a:rPr lang="en-US" sz="4000" dirty="0"/>
              <a:t>“A process or set of rules to be followed in calculations or other problem-solving operations, especially by a computer.”</a:t>
            </a:r>
            <a:r>
              <a:rPr lang="en-GB" sz="4000" dirty="0">
                <a:hlinkClick r:id="rId2"/>
              </a:rPr>
              <a:t> dictionary.com</a:t>
            </a:r>
          </a:p>
          <a:p>
            <a:pPr marL="0" indent="0">
              <a:buNone/>
            </a:pPr>
            <a:endParaRPr lang="en-US" sz="2800" dirty="0"/>
          </a:p>
        </p:txBody>
      </p:sp>
    </p:spTree>
    <p:extLst>
      <p:ext uri="{BB962C8B-B14F-4D97-AF65-F5344CB8AC3E}">
        <p14:creationId xmlns:p14="http://schemas.microsoft.com/office/powerpoint/2010/main" val="3029461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an algorithm?</a:t>
            </a:r>
          </a:p>
        </p:txBody>
      </p:sp>
      <p:sp>
        <p:nvSpPr>
          <p:cNvPr id="3" name="Content Placeholder 2"/>
          <p:cNvSpPr>
            <a:spLocks noGrp="1"/>
          </p:cNvSpPr>
          <p:nvPr>
            <p:ph idx="1"/>
          </p:nvPr>
        </p:nvSpPr>
        <p:spPr>
          <a:xfrm>
            <a:off x="677334" y="1626333"/>
            <a:ext cx="8596668" cy="3880773"/>
          </a:xfrm>
        </p:spPr>
        <p:txBody>
          <a:bodyPr>
            <a:noAutofit/>
          </a:bodyPr>
          <a:lstStyle/>
          <a:p>
            <a:r>
              <a:rPr lang="en-US" sz="2400" b="1" dirty="0"/>
              <a:t>An algorithm is a sequence of instructions or a set of rules that are followed to complete a task. This task can be anything, so long as you can give clear instructions for it.</a:t>
            </a:r>
          </a:p>
          <a:p>
            <a:r>
              <a:rPr lang="en-US" sz="2400" dirty="0"/>
              <a:t>For example, to make yourself a drink you have to follow a sequence of steps in the right order. </a:t>
            </a:r>
          </a:p>
          <a:p>
            <a:pPr lvl="1">
              <a:buFont typeface="+mj-lt"/>
              <a:buAutoNum type="arabicPeriod"/>
            </a:pPr>
            <a:r>
              <a:rPr lang="en-US" sz="2000" dirty="0"/>
              <a:t>If you don’t get a glass before pouring the drink you’re going to have a clean up on your hands!</a:t>
            </a:r>
          </a:p>
          <a:p>
            <a:pPr lvl="1">
              <a:buFont typeface="+mj-lt"/>
              <a:buAutoNum type="arabicPeriod"/>
            </a:pPr>
            <a:r>
              <a:rPr lang="en-US" sz="2000" dirty="0"/>
              <a:t>The process must be done in a set order</a:t>
            </a:r>
          </a:p>
          <a:p>
            <a:pPr lvl="1">
              <a:buFont typeface="+mj-lt"/>
              <a:buAutoNum type="arabicPeriod"/>
            </a:pPr>
            <a:r>
              <a:rPr lang="en-US" sz="2000" dirty="0"/>
              <a:t>This is how algorithms work.</a:t>
            </a:r>
          </a:p>
          <a:p>
            <a:r>
              <a:rPr lang="en-GB" sz="2400" dirty="0"/>
              <a:t>Consider the statements and conditionals(</a:t>
            </a:r>
            <a:r>
              <a:rPr lang="en-GB" sz="2400" dirty="0" err="1"/>
              <a:t>E.g</a:t>
            </a:r>
            <a:r>
              <a:rPr lang="en-GB" sz="2400" dirty="0"/>
              <a:t> IF-ELSE, FOR, WHILE) we have looked at within Java.</a:t>
            </a:r>
          </a:p>
        </p:txBody>
      </p:sp>
    </p:spTree>
    <p:extLst>
      <p:ext uri="{BB962C8B-B14F-4D97-AF65-F5344CB8AC3E}">
        <p14:creationId xmlns:p14="http://schemas.microsoft.com/office/powerpoint/2010/main" val="2082849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 algorithm has…</a:t>
            </a:r>
          </a:p>
        </p:txBody>
      </p:sp>
      <p:sp>
        <p:nvSpPr>
          <p:cNvPr id="3" name="Content Placeholder 2"/>
          <p:cNvSpPr>
            <a:spLocks noGrp="1"/>
          </p:cNvSpPr>
          <p:nvPr>
            <p:ph idx="1"/>
          </p:nvPr>
        </p:nvSpPr>
        <p:spPr/>
        <p:txBody>
          <a:bodyPr>
            <a:normAutofit/>
          </a:bodyPr>
          <a:lstStyle/>
          <a:p>
            <a:r>
              <a:rPr lang="en-US" sz="2800" b="1" dirty="0"/>
              <a:t>Finiteness</a:t>
            </a:r>
            <a:r>
              <a:rPr lang="en-US" sz="2800" dirty="0"/>
              <a:t> - The process terminates, the number of steps are finite</a:t>
            </a:r>
          </a:p>
          <a:p>
            <a:r>
              <a:rPr lang="en-US" sz="2800" b="1" dirty="0"/>
              <a:t>Definiteness</a:t>
            </a:r>
            <a:r>
              <a:rPr lang="en-US" sz="2800" dirty="0"/>
              <a:t> - Each step is precisely stated</a:t>
            </a:r>
          </a:p>
          <a:p>
            <a:r>
              <a:rPr lang="en-US" sz="2800" b="1" dirty="0"/>
              <a:t>Effective computability </a:t>
            </a:r>
            <a:r>
              <a:rPr lang="en-US" sz="2800" dirty="0"/>
              <a:t>- Each step can be carried out by a computer</a:t>
            </a:r>
          </a:p>
        </p:txBody>
      </p:sp>
    </p:spTree>
    <p:extLst>
      <p:ext uri="{BB962C8B-B14F-4D97-AF65-F5344CB8AC3E}">
        <p14:creationId xmlns:p14="http://schemas.microsoft.com/office/powerpoint/2010/main" val="964107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 algorithm contains…</a:t>
            </a:r>
          </a:p>
        </p:txBody>
      </p:sp>
      <p:sp>
        <p:nvSpPr>
          <p:cNvPr id="3" name="Content Placeholder 2"/>
          <p:cNvSpPr>
            <a:spLocks noGrp="1"/>
          </p:cNvSpPr>
          <p:nvPr>
            <p:ph idx="1"/>
          </p:nvPr>
        </p:nvSpPr>
        <p:spPr/>
        <p:txBody>
          <a:bodyPr>
            <a:normAutofit lnSpcReduction="10000"/>
          </a:bodyPr>
          <a:lstStyle/>
          <a:p>
            <a:r>
              <a:rPr lang="en-US" sz="2800" dirty="0"/>
              <a:t>There are three basic constructs in an algorithm:</a:t>
            </a:r>
          </a:p>
          <a:p>
            <a:endParaRPr lang="en-US" sz="2800" dirty="0"/>
          </a:p>
          <a:p>
            <a:r>
              <a:rPr lang="en-US" sz="2800" b="1" dirty="0"/>
              <a:t>Linear Sequence</a:t>
            </a:r>
            <a:r>
              <a:rPr lang="en-US" sz="2800" dirty="0"/>
              <a:t>: A progression of tasks or </a:t>
            </a:r>
            <a:r>
              <a:rPr lang="en-US" sz="2800" u="sng" dirty="0"/>
              <a:t>statements</a:t>
            </a:r>
            <a:r>
              <a:rPr lang="en-US" sz="2800" dirty="0"/>
              <a:t> that follow one after the other.</a:t>
            </a:r>
          </a:p>
          <a:p>
            <a:r>
              <a:rPr lang="en-US" sz="2800" b="1" dirty="0"/>
              <a:t>Conditional</a:t>
            </a:r>
            <a:r>
              <a:rPr lang="en-US" sz="2800" dirty="0"/>
              <a:t>: IF-THEN-ELSE a decision is made between two course’s of actions.</a:t>
            </a:r>
          </a:p>
          <a:p>
            <a:r>
              <a:rPr lang="en-US" sz="2800" b="1" dirty="0"/>
              <a:t>Loop</a:t>
            </a:r>
            <a:r>
              <a:rPr lang="en-US" sz="2800" dirty="0"/>
              <a:t>: WHILE and FOR are sequences of statements that are repeated a number of times.</a:t>
            </a:r>
          </a:p>
          <a:p>
            <a:endParaRPr lang="en-GB" dirty="0"/>
          </a:p>
        </p:txBody>
      </p:sp>
    </p:spTree>
    <p:extLst>
      <p:ext uri="{BB962C8B-B14F-4D97-AF65-F5344CB8AC3E}">
        <p14:creationId xmlns:p14="http://schemas.microsoft.com/office/powerpoint/2010/main" val="654516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Simple algorithm example</a:t>
            </a:r>
          </a:p>
        </p:txBody>
      </p:sp>
      <p:sp>
        <p:nvSpPr>
          <p:cNvPr id="3" name="Content Placeholder 2"/>
          <p:cNvSpPr>
            <a:spLocks noGrp="1"/>
          </p:cNvSpPr>
          <p:nvPr>
            <p:ph idx="1"/>
          </p:nvPr>
        </p:nvSpPr>
        <p:spPr>
          <a:xfrm>
            <a:off x="677334" y="2160589"/>
            <a:ext cx="6072787" cy="3880773"/>
          </a:xfrm>
        </p:spPr>
        <p:txBody>
          <a:bodyPr/>
          <a:lstStyle/>
          <a:p>
            <a:r>
              <a:rPr lang="en-US" dirty="0"/>
              <a:t>Step 1: Initialize X as 0,</a:t>
            </a:r>
          </a:p>
          <a:p>
            <a:r>
              <a:rPr lang="en-US" dirty="0"/>
              <a:t>Step 2: Increment X by 1,</a:t>
            </a:r>
          </a:p>
          <a:p>
            <a:r>
              <a:rPr lang="en-US" dirty="0"/>
              <a:t>Step 3: Print X,</a:t>
            </a:r>
          </a:p>
          <a:p>
            <a:r>
              <a:rPr lang="en-US" dirty="0"/>
              <a:t>Step 4: If X is less than 20 then go back to step 2.</a:t>
            </a:r>
          </a:p>
          <a:p>
            <a:endParaRPr lang="en-GB" dirty="0"/>
          </a:p>
        </p:txBody>
      </p:sp>
      <p:pic>
        <p:nvPicPr>
          <p:cNvPr id="4" name="Picture 3"/>
          <p:cNvPicPr>
            <a:picLocks noChangeAspect="1"/>
          </p:cNvPicPr>
          <p:nvPr/>
        </p:nvPicPr>
        <p:blipFill>
          <a:blip r:embed="rId2"/>
          <a:stretch>
            <a:fillRect/>
          </a:stretch>
        </p:blipFill>
        <p:spPr>
          <a:xfrm>
            <a:off x="6557267" y="465708"/>
            <a:ext cx="4152900" cy="6029325"/>
          </a:xfrm>
          <a:prstGeom prst="rect">
            <a:avLst/>
          </a:prstGeom>
        </p:spPr>
      </p:pic>
    </p:spTree>
    <p:extLst>
      <p:ext uri="{BB962C8B-B14F-4D97-AF65-F5344CB8AC3E}">
        <p14:creationId xmlns:p14="http://schemas.microsoft.com/office/powerpoint/2010/main" val="2161573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a:t>Sorting algorithms</a:t>
            </a:r>
          </a:p>
        </p:txBody>
      </p:sp>
      <p:sp>
        <p:nvSpPr>
          <p:cNvPr id="3" name="Content Placeholder 2"/>
          <p:cNvSpPr>
            <a:spLocks noGrp="1"/>
          </p:cNvSpPr>
          <p:nvPr>
            <p:ph idx="1"/>
          </p:nvPr>
        </p:nvSpPr>
        <p:spPr/>
        <p:txBody>
          <a:bodyPr>
            <a:normAutofit lnSpcReduction="10000"/>
          </a:bodyPr>
          <a:lstStyle/>
          <a:p>
            <a:r>
              <a:rPr lang="en-GB" sz="2400" dirty="0"/>
              <a:t>Takes data and sorts it into a list defined by the algorithm</a:t>
            </a:r>
          </a:p>
          <a:p>
            <a:endParaRPr lang="en-GB" dirty="0"/>
          </a:p>
          <a:p>
            <a:r>
              <a:rPr lang="en-GB" sz="2400" dirty="0"/>
              <a:t>Examples include:</a:t>
            </a:r>
          </a:p>
          <a:p>
            <a:pPr lvl="1"/>
            <a:r>
              <a:rPr lang="en-GB" sz="1800" dirty="0"/>
              <a:t>Quick Sort</a:t>
            </a:r>
          </a:p>
          <a:p>
            <a:pPr lvl="1"/>
            <a:r>
              <a:rPr lang="en-GB" sz="1800" dirty="0"/>
              <a:t>Insertion Sort</a:t>
            </a:r>
          </a:p>
          <a:p>
            <a:pPr lvl="1"/>
            <a:r>
              <a:rPr lang="en-GB" sz="1800" dirty="0"/>
              <a:t>Radix Sort</a:t>
            </a:r>
          </a:p>
          <a:p>
            <a:pPr lvl="1"/>
            <a:r>
              <a:rPr lang="en-GB" sz="1800" dirty="0"/>
              <a:t>Heap Sort</a:t>
            </a:r>
          </a:p>
          <a:p>
            <a:pPr lvl="1"/>
            <a:r>
              <a:rPr lang="en-GB" sz="1800" dirty="0"/>
              <a:t>Bubble Sort</a:t>
            </a:r>
          </a:p>
          <a:p>
            <a:pPr lvl="1"/>
            <a:r>
              <a:rPr lang="en-GB" sz="1800" dirty="0"/>
              <a:t>Merge Sort</a:t>
            </a:r>
          </a:p>
          <a:p>
            <a:pPr lvl="1"/>
            <a:r>
              <a:rPr lang="en-GB" sz="1800" dirty="0"/>
              <a:t>Counting Sort</a:t>
            </a:r>
          </a:p>
        </p:txBody>
      </p:sp>
    </p:spTree>
    <p:extLst>
      <p:ext uri="{BB962C8B-B14F-4D97-AF65-F5344CB8AC3E}">
        <p14:creationId xmlns:p14="http://schemas.microsoft.com/office/powerpoint/2010/main" val="41822543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942</TotalTime>
  <Words>1571</Words>
  <Application>Microsoft Office PowerPoint</Application>
  <PresentationFormat>Widescreen</PresentationFormat>
  <Paragraphs>196</Paragraphs>
  <Slides>23</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Batang</vt:lpstr>
      <vt:lpstr>Calibri</vt:lpstr>
      <vt:lpstr>Times New Roman</vt:lpstr>
      <vt:lpstr>Trebuchet MS</vt:lpstr>
      <vt:lpstr>Verdana</vt:lpstr>
      <vt:lpstr>Wingdings</vt:lpstr>
      <vt:lpstr>Wingdings 3</vt:lpstr>
      <vt:lpstr>Facet</vt:lpstr>
      <vt:lpstr>Introduction to programming algorithms</vt:lpstr>
      <vt:lpstr>Programming - Purpose, structure and the outline of a program.</vt:lpstr>
      <vt:lpstr>Input–process–output (IPO)</vt:lpstr>
      <vt:lpstr>Defining an algorithm</vt:lpstr>
      <vt:lpstr>What is an algorithm?</vt:lpstr>
      <vt:lpstr>An algorithm has…</vt:lpstr>
      <vt:lpstr>An algorithm contains…</vt:lpstr>
      <vt:lpstr>Simple algorithm example</vt:lpstr>
      <vt:lpstr>Sorting algorithms</vt:lpstr>
      <vt:lpstr>Sorting algorithms example – Bubble Sort </vt:lpstr>
      <vt:lpstr>Bubble Sort – How it works</vt:lpstr>
      <vt:lpstr>Brute force vs algorithms</vt:lpstr>
      <vt:lpstr>Analysing efficiency: algorithms performance vs brute force. </vt:lpstr>
      <vt:lpstr>Dynamic Programming - Analogy</vt:lpstr>
      <vt:lpstr>Research the theory of Dijkstra's algorithm for your assignment and use as an example.</vt:lpstr>
      <vt:lpstr>Encryption/decryption algorithms</vt:lpstr>
      <vt:lpstr>Ciphertext - Encryption/decryption algorithms</vt:lpstr>
      <vt:lpstr>Keys - Encryption/decryption algorithms</vt:lpstr>
      <vt:lpstr>Basic example of encryption - Caesar Cipher</vt:lpstr>
      <vt:lpstr>Encryption/decryption algorithms –Examples</vt:lpstr>
      <vt:lpstr>Compression/decompression algorithms </vt:lpstr>
      <vt:lpstr>Compression/decompression – Algortihm Examples</vt:lpstr>
      <vt:lpstr>Assignment 1 should include: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algorithms</dc:title>
  <dc:creator>James Tedder</dc:creator>
  <cp:lastModifiedBy>James Tedder</cp:lastModifiedBy>
  <cp:revision>79</cp:revision>
  <dcterms:created xsi:type="dcterms:W3CDTF">2018-10-15T10:04:40Z</dcterms:created>
  <dcterms:modified xsi:type="dcterms:W3CDTF">2018-11-01T15:21:19Z</dcterms:modified>
</cp:coreProperties>
</file>