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63" r:id="rId11"/>
    <p:sldId id="265" r:id="rId12"/>
    <p:sldId id="272" r:id="rId13"/>
    <p:sldId id="273" r:id="rId14"/>
    <p:sldId id="274" r:id="rId15"/>
    <p:sldId id="258" r:id="rId16"/>
    <p:sldId id="259" r:id="rId17"/>
    <p:sldId id="261" r:id="rId18"/>
    <p:sldId id="260" r:id="rId19"/>
    <p:sldId id="275" r:id="rId20"/>
    <p:sldId id="29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4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533B0-2316-40A7-A558-6B9AB549D6F6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3F89-FE3F-472A-9BAF-D3C7059D3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3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of software/languages we can use to make games</a:t>
            </a:r>
          </a:p>
          <a:p>
            <a:r>
              <a:rPr lang="en-GB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BCA0B-FD04-40D8-959F-6E962C1D1CE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4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6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7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1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1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3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93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1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9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7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4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6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6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4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5432-7A9B-4186-8D9D-10A00A5761D0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8BD47F-6A07-40AE-8D5D-EBBEEA505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docid=zw9vzN55f5kAIM&amp;tbnid=WfC_CyzyfaW2rM:&amp;ved=0CAUQjRw&amp;url=http://www.sharperedgeengines.com/&amp;ei=I7cNVL7yCaWp7Aad-4DICw&amp;bvm=bv.74649129,d.ZGU&amp;psig=AFQjCNEUDY0EWf-5fjfh5jR1R_LrqfH8IQ&amp;ust=14102713807279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uact=8&amp;docid=GokWtpMNBTObAM&amp;tbnid=gKCNfj8NL5QcRM:&amp;ved=0CAUQjRw&amp;url=http://www.donbrobst.com/2013/08/how-to-end-your-marriage-with-the-push-of-a-button/&amp;ei=1r8NVMqgJ-b17AaupYGICg&amp;bvm=bv.74649129,d.ZGU&amp;psig=AFQjCNFzygdS4tpypW-Ijhu8XBcgI5aKXQ&amp;ust=141027361753832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niqSk9VCi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Games Engines and Intro to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game engine?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8123"/>
            <a:ext cx="8596668" cy="4818185"/>
          </a:xfrm>
        </p:spPr>
        <p:txBody>
          <a:bodyPr>
            <a:noAutofit/>
          </a:bodyPr>
          <a:lstStyle/>
          <a:p>
            <a:r>
              <a:rPr lang="en-US" sz="2000" dirty="0"/>
              <a:t>A game engine is a software framework designed for the creation and development of video games. Developers use them to create games for consoles, mobile devices and personal computers. </a:t>
            </a:r>
          </a:p>
          <a:p>
            <a:r>
              <a:rPr lang="en-US" sz="2000" dirty="0"/>
              <a:t>Set of tools to assist in making a game </a:t>
            </a:r>
          </a:p>
          <a:p>
            <a:r>
              <a:rPr lang="en-US" sz="2000" dirty="0"/>
              <a:t>Game agnostic software components (Can link and work with other software)</a:t>
            </a:r>
          </a:p>
          <a:p>
            <a:r>
              <a:rPr lang="en-US" sz="2000" dirty="0"/>
              <a:t>Reusable for many different games </a:t>
            </a:r>
          </a:p>
          <a:p>
            <a:r>
              <a:rPr lang="en-US" sz="2000" dirty="0"/>
              <a:t>Multi-platform (typically) </a:t>
            </a:r>
          </a:p>
          <a:p>
            <a:r>
              <a:rPr lang="en-US" sz="2000" dirty="0"/>
              <a:t>Allows for data driven development (flow of the program is determined by events such as user actions)</a:t>
            </a:r>
          </a:p>
          <a:p>
            <a:r>
              <a:rPr lang="en-US" sz="2000" dirty="0"/>
              <a:t>Makes development faster!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15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 toolsets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3293"/>
            <a:ext cx="8596668" cy="4862146"/>
          </a:xfrm>
        </p:spPr>
        <p:txBody>
          <a:bodyPr>
            <a:normAutofit/>
          </a:bodyPr>
          <a:lstStyle/>
          <a:p>
            <a:r>
              <a:rPr lang="en-US" dirty="0"/>
              <a:t>Renderer (2D or 3D) </a:t>
            </a:r>
          </a:p>
          <a:p>
            <a:r>
              <a:rPr lang="en-US" dirty="0"/>
              <a:t>Collision Detection </a:t>
            </a:r>
          </a:p>
          <a:p>
            <a:r>
              <a:rPr lang="en-US" dirty="0"/>
              <a:t>Scripting</a:t>
            </a:r>
          </a:p>
          <a:p>
            <a:r>
              <a:rPr lang="en-US" dirty="0"/>
              <a:t>Sound/Video</a:t>
            </a:r>
          </a:p>
          <a:p>
            <a:r>
              <a:rPr lang="en-US" dirty="0"/>
              <a:t>Animation</a:t>
            </a:r>
          </a:p>
          <a:p>
            <a:r>
              <a:rPr lang="en-US" dirty="0"/>
              <a:t>Shading/Lighting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Physics</a:t>
            </a:r>
          </a:p>
          <a:p>
            <a:r>
              <a:rPr lang="en-US" dirty="0"/>
              <a:t>Artificial Intelligence</a:t>
            </a:r>
          </a:p>
          <a:p>
            <a:r>
              <a:rPr lang="en-US" dirty="0"/>
              <a:t>Level Editor</a:t>
            </a:r>
          </a:p>
          <a:p>
            <a:r>
              <a:rPr lang="en-US" dirty="0"/>
              <a:t>Custom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9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Content Creation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2955"/>
            <a:ext cx="8596668" cy="4976446"/>
          </a:xfrm>
        </p:spPr>
        <p:txBody>
          <a:bodyPr>
            <a:normAutofit/>
          </a:bodyPr>
          <a:lstStyle/>
          <a:p>
            <a:r>
              <a:rPr lang="en-US" dirty="0"/>
              <a:t>Games are multimedia applications by nature. </a:t>
            </a:r>
          </a:p>
          <a:p>
            <a:r>
              <a:rPr lang="en-US" dirty="0"/>
              <a:t>A game engine’s input data comes in a wide variety of forms, from 3D mesh data to texture bitmaps to animation data to audio files. </a:t>
            </a:r>
          </a:p>
          <a:p>
            <a:r>
              <a:rPr lang="en-US" dirty="0"/>
              <a:t>All of this source data must be created and manipulated by artists. </a:t>
            </a:r>
          </a:p>
          <a:p>
            <a:r>
              <a:rPr lang="en-US" dirty="0"/>
              <a:t>The tools that the artists use are called </a:t>
            </a:r>
            <a:r>
              <a:rPr lang="en-US" b="1" dirty="0"/>
              <a:t>digital content creation (DCC) applications</a:t>
            </a:r>
            <a:r>
              <a:rPr lang="en-US" dirty="0"/>
              <a:t>.</a:t>
            </a:r>
            <a:endParaRPr lang="en-GB" dirty="0"/>
          </a:p>
          <a:p>
            <a:r>
              <a:rPr lang="en-GB" dirty="0"/>
              <a:t>DCC applications for games development engines include: </a:t>
            </a:r>
          </a:p>
          <a:p>
            <a:pPr lvl="1"/>
            <a:r>
              <a:rPr lang="en-GB" b="1" dirty="0"/>
              <a:t>Photoshop</a:t>
            </a:r>
            <a:r>
              <a:rPr lang="en-GB" dirty="0"/>
              <a:t>(Texture editing)</a:t>
            </a:r>
          </a:p>
          <a:p>
            <a:pPr lvl="1"/>
            <a:r>
              <a:rPr lang="en-GB" b="1" dirty="0" err="1"/>
              <a:t>Piscal</a:t>
            </a:r>
            <a:r>
              <a:rPr lang="en-GB" dirty="0"/>
              <a:t>(Sprite Creation)</a:t>
            </a:r>
          </a:p>
          <a:p>
            <a:pPr lvl="1"/>
            <a:r>
              <a:rPr lang="en-GB" b="1" dirty="0"/>
              <a:t>3D Modelling software and animation software(</a:t>
            </a:r>
            <a:r>
              <a:rPr lang="en-GB" b="1" dirty="0" err="1"/>
              <a:t>e.g</a:t>
            </a:r>
            <a:r>
              <a:rPr lang="en-GB" b="1" dirty="0"/>
              <a:t> </a:t>
            </a:r>
            <a:r>
              <a:rPr lang="en-GB" dirty="0"/>
              <a:t>Autodesk Maya3D Studio Max)</a:t>
            </a:r>
          </a:p>
          <a:p>
            <a:pPr lvl="1"/>
            <a:r>
              <a:rPr lang="en-GB" b="1" dirty="0"/>
              <a:t>Sound editing software (</a:t>
            </a:r>
            <a:r>
              <a:rPr lang="en-GB" b="1" dirty="0" err="1"/>
              <a:t>E.g</a:t>
            </a:r>
            <a:r>
              <a:rPr lang="en-GB" b="1" dirty="0"/>
              <a:t> )</a:t>
            </a:r>
            <a:r>
              <a:rPr lang="en-GB" dirty="0"/>
              <a:t>Audacity</a:t>
            </a:r>
          </a:p>
        </p:txBody>
      </p:sp>
    </p:spTree>
    <p:extLst>
      <p:ext uri="{BB962C8B-B14F-4D97-AF65-F5344CB8AC3E}">
        <p14:creationId xmlns:p14="http://schemas.microsoft.com/office/powerpoint/2010/main" val="37617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Content Creation Tools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4500"/>
            <a:ext cx="8596668" cy="4800599"/>
          </a:xfrm>
        </p:spPr>
        <p:txBody>
          <a:bodyPr>
            <a:normAutofit/>
          </a:bodyPr>
          <a:lstStyle/>
          <a:p>
            <a:r>
              <a:rPr lang="en-GB" sz="2400" dirty="0"/>
              <a:t>Used to create anything other than the code. These are called assets and include anything used by the:</a:t>
            </a:r>
          </a:p>
          <a:p>
            <a:pPr lvl="1"/>
            <a:r>
              <a:rPr lang="en-US" sz="2000" dirty="0"/>
              <a:t>Render Engine</a:t>
            </a:r>
          </a:p>
          <a:p>
            <a:pPr lvl="1"/>
            <a:r>
              <a:rPr lang="en-US" sz="2000" dirty="0"/>
              <a:t>Sound/Video Engine</a:t>
            </a:r>
          </a:p>
          <a:p>
            <a:pPr lvl="1"/>
            <a:r>
              <a:rPr lang="en-US" sz="2000" dirty="0"/>
              <a:t>Animation Engine </a:t>
            </a:r>
          </a:p>
          <a:p>
            <a:r>
              <a:rPr lang="en-US" sz="2400" dirty="0"/>
              <a:t>Which would include:</a:t>
            </a:r>
          </a:p>
          <a:p>
            <a:pPr lvl="1"/>
            <a:r>
              <a:rPr lang="en-US" sz="2000" dirty="0"/>
              <a:t>Models</a:t>
            </a:r>
          </a:p>
          <a:p>
            <a:pPr lvl="1"/>
            <a:r>
              <a:rPr lang="en-US" sz="2000" dirty="0"/>
              <a:t>Textures</a:t>
            </a:r>
          </a:p>
          <a:p>
            <a:pPr lvl="1"/>
            <a:r>
              <a:rPr lang="en-US" sz="2000" dirty="0"/>
              <a:t>Sounds</a:t>
            </a:r>
          </a:p>
          <a:p>
            <a:pPr lvl="1"/>
            <a:r>
              <a:rPr lang="en-US" sz="2000" dirty="0"/>
              <a:t>Videos</a:t>
            </a:r>
          </a:p>
          <a:p>
            <a:pPr lvl="1"/>
            <a:r>
              <a:rPr lang="en-US" sz="2000" dirty="0"/>
              <a:t>Animations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4" y="2887906"/>
            <a:ext cx="3330086" cy="188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4" y="4879138"/>
            <a:ext cx="1506049" cy="1002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791" y="4879138"/>
            <a:ext cx="1506049" cy="10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Game engines stream line the game making process</a:t>
            </a:r>
          </a:p>
          <a:p>
            <a:r>
              <a:rPr lang="en-GB" sz="2400" dirty="0"/>
              <a:t>Allow us a place to create interactivity for our game</a:t>
            </a:r>
          </a:p>
          <a:p>
            <a:r>
              <a:rPr lang="en-GB" sz="2400" dirty="0"/>
              <a:t>Allow us a central place to collect, store, place and use our assets</a:t>
            </a:r>
          </a:p>
          <a:p>
            <a:r>
              <a:rPr lang="en-GB" sz="2400" dirty="0"/>
              <a:t>Allow us to create platform independent games (Usually)</a:t>
            </a:r>
          </a:p>
          <a:p>
            <a:endParaRPr lang="en-GB" sz="2400" dirty="0"/>
          </a:p>
          <a:p>
            <a:r>
              <a:rPr lang="en-GB" sz="2400" b="1" dirty="0"/>
              <a:t>Game engines are fundamentally built on programming languages however. Even if a tree based system is in place such as Construct 2….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9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– 10mins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771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What </a:t>
            </a:r>
            <a:r>
              <a:rPr lang="en-GB" sz="2800" dirty="0" smtClean="0"/>
              <a:t>programming language </a:t>
            </a:r>
            <a:r>
              <a:rPr lang="en-GB" sz="2800" dirty="0"/>
              <a:t>do the following use: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/>
              <a:t>Construct 2: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/>
              <a:t>Gamemaker:</a:t>
            </a:r>
            <a:endParaRPr lang="en-GB" sz="2800" b="1" dirty="0"/>
          </a:p>
          <a:p>
            <a:pPr marL="742950" indent="-742950">
              <a:buFont typeface="+mj-lt"/>
              <a:buAutoNum type="arabicPeriod"/>
            </a:pPr>
            <a:r>
              <a:rPr lang="en-GB" sz="2800" dirty="0"/>
              <a:t>Unity:</a:t>
            </a:r>
            <a:endParaRPr lang="en-GB" sz="2800" b="1" dirty="0"/>
          </a:p>
          <a:p>
            <a:pPr marL="742950" indent="-742950">
              <a:buFont typeface="+mj-lt"/>
              <a:buAutoNum type="arabicPeriod"/>
            </a:pPr>
            <a:r>
              <a:rPr lang="en-GB" sz="2800" dirty="0"/>
              <a:t>Unreal Engine: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/>
              <a:t>Amazon Lumberyard: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/>
              <a:t>Android SDK:</a:t>
            </a:r>
            <a:endParaRPr lang="en-GB" sz="2800" b="1" dirty="0"/>
          </a:p>
          <a:p>
            <a:pPr marL="742950" indent="-742950">
              <a:buFont typeface="+mj-lt"/>
              <a:buAutoNum type="arabicPeriod"/>
            </a:pPr>
            <a:r>
              <a:rPr lang="en-GB" sz="2800" dirty="0"/>
              <a:t>IOS SDK: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751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</a:t>
            </a:r>
            <a:r>
              <a:rPr lang="en-GB" dirty="0"/>
              <a:t>– 10mins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507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</a:t>
            </a:r>
            <a:r>
              <a:rPr lang="en-GB" sz="2400" dirty="0" smtClean="0"/>
              <a:t>programming language </a:t>
            </a:r>
            <a:r>
              <a:rPr lang="en-GB" sz="2400" dirty="0"/>
              <a:t>do the following use: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/>
              <a:t>Construct 2: </a:t>
            </a:r>
            <a:r>
              <a:rPr lang="en-GB" sz="2400" b="1" dirty="0"/>
              <a:t>Tree based system(HTML5-based engine)</a:t>
            </a:r>
            <a:endParaRPr lang="en-GB" sz="2400" dirty="0"/>
          </a:p>
          <a:p>
            <a:pPr marL="742950" indent="-742950">
              <a:buFont typeface="+mj-lt"/>
              <a:buAutoNum type="arabicPeriod"/>
            </a:pPr>
            <a:r>
              <a:rPr lang="en-GB" sz="2400" dirty="0"/>
              <a:t>Gamemaker: </a:t>
            </a:r>
            <a:r>
              <a:rPr lang="en-GB" sz="2400" b="1" dirty="0"/>
              <a:t>GML (Similar to C)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/>
              <a:t>Unity: </a:t>
            </a:r>
            <a:r>
              <a:rPr lang="en-GB" sz="2400" b="1" dirty="0"/>
              <a:t>C#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/>
              <a:t>Unreal Engine: </a:t>
            </a:r>
            <a:r>
              <a:rPr lang="en-GB" sz="2400" b="1" dirty="0"/>
              <a:t>C++ (+ proprietary blueprints – Creates C++)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/>
              <a:t>Amazon Lumberyard: </a:t>
            </a:r>
            <a:r>
              <a:rPr lang="en-GB" sz="2400" b="1" dirty="0"/>
              <a:t>C++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/>
              <a:t>Android SDK: </a:t>
            </a:r>
            <a:r>
              <a:rPr lang="en-GB" sz="2400" b="1" dirty="0"/>
              <a:t>Officially Java, unofficially many other languages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400" dirty="0"/>
              <a:t>IOS SDK: </a:t>
            </a:r>
            <a:r>
              <a:rPr lang="en-GB" sz="2400" b="1" dirty="0"/>
              <a:t>Objective-C (Version of 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4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programming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A special computing based language that programmers use to develop software programs, scripts, instructions and games for computers and consoles to execute.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Like all the spoken languages throughout the world there are many different programming languages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00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/>
              <a:t>Application software for games: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37318"/>
            <a:ext cx="9720073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 u="sng" dirty="0"/>
              <a:t>Game Engines: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Gamemaker, Unity and Unreal </a:t>
            </a:r>
            <a:r>
              <a:rPr lang="en-GB" sz="3600" dirty="0" err="1"/>
              <a:t>etc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 marL="0" indent="0">
              <a:buNone/>
            </a:pPr>
            <a:r>
              <a:rPr lang="en-GB" sz="3600" b="1" u="sng" dirty="0"/>
              <a:t>Languages for 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Hybrid languages: </a:t>
            </a:r>
            <a:r>
              <a:rPr lang="en-GB" sz="3600" u="sng" dirty="0"/>
              <a:t>Java, Python, C#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Compiled languages: </a:t>
            </a:r>
            <a:r>
              <a:rPr lang="en-GB" sz="3600" u="sng" dirty="0"/>
              <a:t>C, C++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Interpreted languages: </a:t>
            </a:r>
            <a:r>
              <a:rPr lang="en-GB" sz="3600" u="sng" dirty="0"/>
              <a:t>PHP, JavaScript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8453120" y="2442118"/>
            <a:ext cx="1056640" cy="34137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763760" y="2810170"/>
            <a:ext cx="2079478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Game engines and programming languages are intrinsically linked</a:t>
            </a:r>
          </a:p>
        </p:txBody>
      </p:sp>
    </p:spTree>
    <p:extLst>
      <p:ext uri="{BB962C8B-B14F-4D97-AF65-F5344CB8AC3E}">
        <p14:creationId xmlns:p14="http://schemas.microsoft.com/office/powerpoint/2010/main" val="36170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compare let’s take a look at the programming language </a:t>
            </a:r>
            <a:r>
              <a:rPr lang="en-GB" b="1" dirty="0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More than 3 billion devices run Java. 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Java is used to develop apps for Google's Android OS, various Desktop Applications, such as media players, antivirus programs, Web Applications, Enterprise Applications (i.e. banking), and many more!</a:t>
            </a:r>
          </a:p>
        </p:txBody>
      </p:sp>
    </p:spTree>
    <p:extLst>
      <p:ext uri="{BB962C8B-B14F-4D97-AF65-F5344CB8AC3E}">
        <p14:creationId xmlns:p14="http://schemas.microsoft.com/office/powerpoint/2010/main" val="25106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exercise – 15 </a:t>
            </a:r>
            <a:r>
              <a:rPr lang="en-GB" dirty="0" err="1"/>
              <a:t>Mins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747"/>
            <a:ext cx="8596668" cy="4379616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GB" sz="4800" dirty="0"/>
              <a:t>List and name as many game engines as you can. There are many.</a:t>
            </a:r>
          </a:p>
          <a:p>
            <a:pPr>
              <a:buFont typeface="+mj-lt"/>
              <a:buAutoNum type="arabicPeriod"/>
            </a:pPr>
            <a:r>
              <a:rPr lang="en-GB" sz="4800" dirty="0"/>
              <a:t>Find and list some popular games made with those engines.</a:t>
            </a:r>
          </a:p>
        </p:txBody>
      </p:sp>
    </p:spTree>
    <p:extLst>
      <p:ext uri="{BB962C8B-B14F-4D97-AF65-F5344CB8AC3E}">
        <p14:creationId xmlns:p14="http://schemas.microsoft.com/office/powerpoint/2010/main" val="38152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Netbeans</a:t>
            </a:r>
            <a:r>
              <a:rPr lang="en-GB" dirty="0"/>
              <a:t> IDE(Integrated Development Environment)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Similar to </a:t>
            </a:r>
            <a:r>
              <a:rPr lang="en-GB" sz="2400" b="1" dirty="0"/>
              <a:t>Visual Studio </a:t>
            </a:r>
            <a:r>
              <a:rPr lang="en-GB" sz="2400" dirty="0"/>
              <a:t>used with the Unreal Engine and Unity</a:t>
            </a:r>
          </a:p>
          <a:p>
            <a:endParaRPr lang="en-GB" sz="2400" dirty="0"/>
          </a:p>
          <a:p>
            <a:r>
              <a:rPr lang="en-US" sz="2400" dirty="0"/>
              <a:t>Customize the coding environment exactly the way you want – choose your favorite theme, color, fonts, and all the other settings. </a:t>
            </a:r>
          </a:p>
          <a:p>
            <a:r>
              <a:rPr lang="en-US" sz="2400" dirty="0"/>
              <a:t>Browse coding project through file structures.</a:t>
            </a:r>
            <a:endParaRPr lang="en-GB" sz="2400" dirty="0"/>
          </a:p>
          <a:p>
            <a:r>
              <a:rPr lang="en-GB" sz="2400" dirty="0"/>
              <a:t>Compiles and runs our code at a button press</a:t>
            </a:r>
          </a:p>
          <a:p>
            <a:r>
              <a:rPr lang="en-GB" sz="2400" dirty="0"/>
              <a:t>Comprehensive debugging and error detection</a:t>
            </a:r>
          </a:p>
        </p:txBody>
      </p:sp>
    </p:spTree>
    <p:extLst>
      <p:ext uri="{BB962C8B-B14F-4D97-AF65-F5344CB8AC3E}">
        <p14:creationId xmlns:p14="http://schemas.microsoft.com/office/powerpoint/2010/main" val="33262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Java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Program Structure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24127" y="1981200"/>
            <a:ext cx="10460301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 the Java programming language: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program is made up of one or more </a:t>
            </a:r>
            <a:r>
              <a:rPr lang="en-US" altLang="en-US" sz="2400" i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classes</a:t>
            </a:r>
            <a:endParaRPr lang="en-US" altLang="en-US" sz="2400" u="sng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class contains one or more </a:t>
            </a:r>
            <a:r>
              <a:rPr lang="en-US" altLang="en-US" sz="2400" i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methods</a:t>
            </a:r>
            <a:endParaRPr lang="en-US" altLang="en-US" sz="2400" u="sng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method contains program </a:t>
            </a:r>
            <a:r>
              <a:rPr lang="en-US" altLang="en-US" sz="2400" i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statements</a:t>
            </a:r>
            <a:r>
              <a:rPr lang="en-US" altLang="en-US" sz="24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24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en-US" altLang="en-US" sz="24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Java application always contains a method called </a:t>
            </a:r>
            <a:r>
              <a:rPr lang="en-US" altLang="en-US" sz="2800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main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main </a:t>
            </a: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is the first method called when a Java application starts</a:t>
            </a:r>
          </a:p>
        </p:txBody>
      </p:sp>
    </p:spTree>
    <p:extLst>
      <p:ext uri="{BB962C8B-B14F-4D97-AF65-F5344CB8AC3E}">
        <p14:creationId xmlns:p14="http://schemas.microsoft.com/office/powerpoint/2010/main" val="221010667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t"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Java Program Structure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895600" y="2273745"/>
            <a:ext cx="353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public class MyProgram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895600" y="2654745"/>
            <a:ext cx="3365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95600" y="1886395"/>
            <a:ext cx="445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 comments about the class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629400" y="3086544"/>
            <a:ext cx="17379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  <a:latin typeface="Arial Unicode MS" pitchFamily="-112" charset="0"/>
              </a:rPr>
              <a:t>class header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191000" y="4153344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  <a:latin typeface="Arial Unicode MS" pitchFamily="-112" charset="0"/>
              </a:rPr>
              <a:t>class body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724401" y="5315395"/>
            <a:ext cx="5430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  <a:latin typeface="Arial Unicode MS" pitchFamily="-112" charset="0"/>
              </a:rPr>
              <a:t>Comments can be placed almost anywhere</a:t>
            </a:r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3581400" y="2807144"/>
            <a:ext cx="457200" cy="3124200"/>
          </a:xfrm>
          <a:prstGeom prst="rightBrace">
            <a:avLst>
              <a:gd name="adj1" fmla="val 56944"/>
              <a:gd name="adj2" fmla="val 50000"/>
            </a:avLst>
          </a:prstGeom>
          <a:noFill/>
          <a:ln w="3175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 flipV="1">
            <a:off x="5791200" y="2730944"/>
            <a:ext cx="83820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7461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  <p:bldP spid="54278" grpId="0" autoUpdateAnimBg="0"/>
      <p:bldP spid="54279" grpId="0" autoUpdateAnimBg="0"/>
      <p:bldP spid="54280" grpId="0" autoUpdateAnimBg="0"/>
      <p:bldP spid="542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t"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Java Program Structure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43200" y="2472183"/>
            <a:ext cx="353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public class MyProgram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43200" y="2853183"/>
            <a:ext cx="3365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43200" y="2084833"/>
            <a:ext cx="445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 comments about the class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213101" y="3821558"/>
            <a:ext cx="6129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dirty="0">
                <a:latin typeface="Courier New" panose="02070309020205020404" pitchFamily="49" charset="0"/>
              </a:rPr>
              <a:t>public static void main (String[]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args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altLang="en-US" dirty="0">
              <a:latin typeface="Courier New" panose="02070309020205020404" pitchFamily="49" charset="0"/>
            </a:endParaRP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168650" y="4278758"/>
            <a:ext cx="336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endParaRPr lang="en-US" altLang="en-US" sz="2000" b="1">
              <a:latin typeface="Courier New" panose="02070309020205020404" pitchFamily="49" charset="0"/>
            </a:endParaRPr>
          </a:p>
          <a:p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168650" y="3364358"/>
            <a:ext cx="460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 comments about the method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740651" y="4574033"/>
            <a:ext cx="204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  <a:latin typeface="Arial Unicode MS" pitchFamily="-112" charset="0"/>
              </a:rPr>
              <a:t>method header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4387850" y="4726433"/>
            <a:ext cx="181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8000"/>
                </a:solidFill>
                <a:latin typeface="Arial Unicode MS" pitchFamily="-112" charset="0"/>
              </a:rPr>
              <a:t>method body</a:t>
            </a:r>
          </a:p>
        </p:txBody>
      </p:sp>
      <p:sp>
        <p:nvSpPr>
          <p:cNvPr id="80912" name="AutoShape 16"/>
          <p:cNvSpPr>
            <a:spLocks/>
          </p:cNvSpPr>
          <p:nvPr/>
        </p:nvSpPr>
        <p:spPr bwMode="auto">
          <a:xfrm>
            <a:off x="3854450" y="4447032"/>
            <a:ext cx="457200" cy="990600"/>
          </a:xfrm>
          <a:prstGeom prst="rightBrace">
            <a:avLst>
              <a:gd name="adj1" fmla="val 18056"/>
              <a:gd name="adj2" fmla="val 50000"/>
            </a:avLst>
          </a:prstGeom>
          <a:noFill/>
          <a:ln w="3175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H="1" flipV="1">
            <a:off x="6902450" y="4218432"/>
            <a:ext cx="83820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1568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utoUpdateAnimBg="0"/>
      <p:bldP spid="80908" grpId="0" autoUpdateAnimBg="0"/>
      <p:bldP spid="80909" grpId="0" autoUpdateAnimBg="0"/>
      <p:bldP spid="80910" grpId="0" autoUpdateAnimBg="0"/>
      <p:bldP spid="80911" grpId="0" autoUpdateAnimBg="0"/>
      <p:bldP spid="809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Creating a Variable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A </a:t>
            </a:r>
            <a:r>
              <a:rPr lang="en-GB" sz="2800" b="1" dirty="0"/>
              <a:t>variable</a:t>
            </a:r>
            <a:r>
              <a:rPr lang="en-GB" sz="2800" dirty="0"/>
              <a:t> in java is a useful container which a value can be stored in and used within the program.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The stored value can then be changed (vary) throughout the program as it executes its instructions.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A variable is created by writing a variable declaration in the program specifying the type of data that the variable can contain.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2.1 Try this:</a:t>
            </a:r>
            <a:r>
              <a:rPr lang="en-GB" dirty="0"/>
              <a:t> Enter the following code. This code will create a variable and then modify it while outputting both values: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96692" y="2502852"/>
          <a:ext cx="8783480" cy="3691120"/>
        </p:xfrm>
        <a:graphic>
          <a:graphicData uri="http://schemas.openxmlformats.org/drawingml/2006/table">
            <a:tbl>
              <a:tblPr firstRow="1" firstCol="1" bandRow="1"/>
              <a:tblGrid>
                <a:gridCol w="8783480">
                  <a:extLst>
                    <a:ext uri="{9D8B030D-6E8A-4147-A177-3AD203B41FA5}">
                      <a16:colId xmlns:a16="http://schemas.microsoft.com/office/drawing/2014/main" val="3266578305"/>
                    </a:ext>
                  </a:extLst>
                </a:gridCol>
              </a:tblGrid>
              <a:tr h="369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F0055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7F0055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class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FirstVariable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{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	</a:t>
                      </a:r>
                      <a:r>
                        <a:rPr lang="en-GB" sz="1600" b="1" dirty="0">
                          <a:solidFill>
                            <a:srgbClr val="7F0055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public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7F0055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static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7F0055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void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main(String[] </a:t>
                      </a:r>
                      <a:r>
                        <a:rPr lang="en-GB" sz="1600" dirty="0" err="1">
                          <a:solidFill>
                            <a:srgbClr val="6A3E3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args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) {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		String </a:t>
                      </a:r>
                      <a:r>
                        <a:rPr lang="en-GB" sz="1600" dirty="0">
                          <a:solidFill>
                            <a:srgbClr val="6A3E3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message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GB" sz="1600" dirty="0">
                          <a:solidFill>
                            <a:srgbClr val="2A00FF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"Initial value"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;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		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System.</a:t>
                      </a:r>
                      <a:r>
                        <a:rPr lang="en-GB" sz="1600" b="1" i="1" dirty="0" err="1">
                          <a:solidFill>
                            <a:srgbClr val="0000C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out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.println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( </a:t>
                      </a:r>
                      <a:r>
                        <a:rPr lang="en-GB" sz="1600" dirty="0">
                          <a:solidFill>
                            <a:srgbClr val="6A3E3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message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);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		</a:t>
                      </a:r>
                      <a:r>
                        <a:rPr lang="en-GB" sz="1600" dirty="0">
                          <a:solidFill>
                            <a:srgbClr val="6A3E3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message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GB" sz="1600" dirty="0">
                          <a:solidFill>
                            <a:srgbClr val="2A00FF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"Modified value"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;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		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System.</a:t>
                      </a:r>
                      <a:r>
                        <a:rPr lang="en-GB" sz="1600" b="1" i="1" dirty="0" err="1">
                          <a:solidFill>
                            <a:srgbClr val="0000C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out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.println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( </a:t>
                      </a:r>
                      <a:r>
                        <a:rPr lang="en-GB" sz="1600" dirty="0">
                          <a:solidFill>
                            <a:srgbClr val="6A3E3E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message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 );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	}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}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Consolas" panose="020B0609020204030204" pitchFamily="49" charset="0"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844" marR="108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77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3. Data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043" y="1937657"/>
            <a:ext cx="9720073" cy="533400"/>
          </a:xfrm>
        </p:spPr>
        <p:txBody>
          <a:bodyPr/>
          <a:lstStyle/>
          <a:p>
            <a:r>
              <a:rPr lang="en-GB" dirty="0"/>
              <a:t>The most frequently used data types when declaring a variable are shown below: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24126" y="2374730"/>
          <a:ext cx="9970445" cy="3398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6702">
                  <a:extLst>
                    <a:ext uri="{9D8B030D-6E8A-4147-A177-3AD203B41FA5}">
                      <a16:colId xmlns:a16="http://schemas.microsoft.com/office/drawing/2014/main" val="336009348"/>
                    </a:ext>
                  </a:extLst>
                </a:gridCol>
                <a:gridCol w="4339901">
                  <a:extLst>
                    <a:ext uri="{9D8B030D-6E8A-4147-A177-3AD203B41FA5}">
                      <a16:colId xmlns:a16="http://schemas.microsoft.com/office/drawing/2014/main" val="2365039804"/>
                    </a:ext>
                  </a:extLst>
                </a:gridCol>
                <a:gridCol w="3323842">
                  <a:extLst>
                    <a:ext uri="{9D8B030D-6E8A-4147-A177-3AD203B41FA5}">
                      <a16:colId xmlns:a16="http://schemas.microsoft.com/office/drawing/2014/main" val="746080445"/>
                    </a:ext>
                  </a:extLst>
                </a:gridCol>
              </a:tblGrid>
              <a:tr h="361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Data type: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Description: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Example: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extLst>
                  <a:ext uri="{0D108BD9-81ED-4DB2-BD59-A6C34878D82A}">
                    <a16:rowId xmlns:a16="http://schemas.microsoft.com/office/drawing/2014/main" val="2350877483"/>
                  </a:ext>
                </a:extLst>
              </a:tr>
              <a:tr h="361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char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A single Unicode character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'a'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extLst>
                  <a:ext uri="{0D108BD9-81ED-4DB2-BD59-A6C34878D82A}">
                    <a16:rowId xmlns:a16="http://schemas.microsoft.com/office/drawing/2014/main" val="4109073757"/>
                  </a:ext>
                </a:extLst>
              </a:tr>
              <a:tr h="45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String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Any number of Unicode characters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"This is my String"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extLst>
                  <a:ext uri="{0D108BD9-81ED-4DB2-BD59-A6C34878D82A}">
                    <a16:rowId xmlns:a16="http://schemas.microsoft.com/office/drawing/2014/main" val="3259298189"/>
                  </a:ext>
                </a:extLst>
              </a:tr>
              <a:tr h="722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Int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An integer number, between -2.14 billion and + 2.14 billion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1000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extLst>
                  <a:ext uri="{0D108BD9-81ED-4DB2-BD59-A6C34878D82A}">
                    <a16:rowId xmlns:a16="http://schemas.microsoft.com/office/drawing/2014/main" val="2481893791"/>
                  </a:ext>
                </a:extLst>
              </a:tr>
              <a:tr h="722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float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A floating-point number, with a decimal point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3.14159265f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extLst>
                  <a:ext uri="{0D108BD9-81ED-4DB2-BD59-A6C34878D82A}">
                    <a16:rowId xmlns:a16="http://schemas.microsoft.com/office/drawing/2014/main" val="514014829"/>
                  </a:ext>
                </a:extLst>
              </a:tr>
              <a:tr h="610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boolean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>
                          <a:effectLst/>
                        </a:rPr>
                        <a:t>A logical value of either true or false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100" dirty="0">
                          <a:effectLst/>
                        </a:rPr>
                        <a:t>true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96" marR="78096" marT="0" marB="0"/>
                </a:tc>
                <a:extLst>
                  <a:ext uri="{0D108BD9-81ED-4DB2-BD59-A6C34878D82A}">
                    <a16:rowId xmlns:a16="http://schemas.microsoft.com/office/drawing/2014/main" val="317146777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24126" y="5761546"/>
            <a:ext cx="9970445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 this 3.1: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Let’s create a program that creates, initializes and outputs variables of all the common data types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81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4. Creating constants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9100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Constants allow you to declare a variable that cannot be changed.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Using the modifier "final" keyword before a data type lets the program know that no further changes are allowed.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Convention dictates that we use capital letters when declaring constants.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4128" y="4397248"/>
            <a:ext cx="9970445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Try this 4.1 </a:t>
            </a:r>
            <a:r>
              <a:rPr lang="en-GB" sz="2800" dirty="0"/>
              <a:t>Using the code on the sheet let’s create a program that uses Constants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4127" y="5697728"/>
            <a:ext cx="9970445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Try this 4.2 </a:t>
            </a:r>
            <a:r>
              <a:rPr lang="en-US" sz="2800" dirty="0"/>
              <a:t>Add a statement that attempts to change the value of a constant, recompile and see what happens.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3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5. Comments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7228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It is good practice when coding to leave comments to explain each section of your code. This helps yourself and other people to understand your code.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If you'd like to display code over multiple lines use /* and */ writing your comments in-between.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If you'd like to create a single line comment then start with //.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Comments are completely ignored by the compiler.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24128" y="5514848"/>
            <a:ext cx="997044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5.1 Try this:</a:t>
            </a:r>
            <a:r>
              <a:rPr lang="en-GB" sz="2800" dirty="0"/>
              <a:t> Add comments to your constants program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466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Exercises -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88" y="2084832"/>
            <a:ext cx="10080752" cy="49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34108"/>
            <a:ext cx="5081628" cy="6251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Gamemaker:</a:t>
            </a:r>
          </a:p>
          <a:p>
            <a:pPr lvl="1"/>
            <a:r>
              <a:rPr lang="en-GB" sz="2000" dirty="0" err="1"/>
              <a:t>Undertale</a:t>
            </a:r>
            <a:endParaRPr lang="en-GB" sz="2000" dirty="0"/>
          </a:p>
          <a:p>
            <a:pPr lvl="1"/>
            <a:r>
              <a:rPr lang="en-GB" sz="2000" dirty="0"/>
              <a:t>Hyper Light Drifter</a:t>
            </a:r>
          </a:p>
          <a:p>
            <a:pPr lvl="1"/>
            <a:r>
              <a:rPr lang="en-GB" sz="2000" dirty="0"/>
              <a:t>Hotline Miami</a:t>
            </a:r>
          </a:p>
          <a:p>
            <a:pPr marL="0" indent="0">
              <a:buNone/>
            </a:pPr>
            <a:r>
              <a:rPr lang="en-GB" sz="2400" b="1" dirty="0"/>
              <a:t>Unity:</a:t>
            </a:r>
          </a:p>
          <a:p>
            <a:pPr lvl="1"/>
            <a:r>
              <a:rPr lang="en-GB" sz="2000" dirty="0" err="1"/>
              <a:t>Cuphead</a:t>
            </a:r>
            <a:endParaRPr lang="en-GB" sz="2000" dirty="0"/>
          </a:p>
          <a:p>
            <a:pPr lvl="1"/>
            <a:r>
              <a:rPr lang="en-US" sz="2000" dirty="0"/>
              <a:t>Rick and </a:t>
            </a:r>
            <a:r>
              <a:rPr lang="en-US" sz="2000" dirty="0" err="1"/>
              <a:t>Morty</a:t>
            </a:r>
            <a:r>
              <a:rPr lang="en-US" sz="2000" dirty="0"/>
              <a:t>: Virtual Rick-</a:t>
            </a:r>
            <a:r>
              <a:rPr lang="en-US" sz="2000" dirty="0" err="1"/>
              <a:t>ality</a:t>
            </a:r>
            <a:endParaRPr lang="en-US" sz="2000" dirty="0"/>
          </a:p>
          <a:p>
            <a:pPr lvl="1"/>
            <a:r>
              <a:rPr lang="en-GB" sz="2000" dirty="0"/>
              <a:t>Inside (By </a:t>
            </a:r>
            <a:r>
              <a:rPr lang="en-GB" sz="2000" dirty="0" err="1"/>
              <a:t>Playdead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Hearthstone</a:t>
            </a:r>
          </a:p>
          <a:p>
            <a:pPr marL="0" indent="0">
              <a:buNone/>
            </a:pPr>
            <a:r>
              <a:rPr lang="en-GB" sz="2400" b="1" dirty="0"/>
              <a:t>Unreal Engine:</a:t>
            </a:r>
          </a:p>
          <a:p>
            <a:pPr lvl="1"/>
            <a:r>
              <a:rPr lang="en-GB" sz="2000" dirty="0"/>
              <a:t>Fortnight</a:t>
            </a:r>
          </a:p>
          <a:p>
            <a:pPr lvl="1"/>
            <a:r>
              <a:rPr lang="en-GB" sz="2000" dirty="0" err="1"/>
              <a:t>Spyro</a:t>
            </a:r>
            <a:r>
              <a:rPr lang="en-GB" sz="2000" dirty="0"/>
              <a:t> Reignited Trilogy</a:t>
            </a:r>
          </a:p>
          <a:p>
            <a:pPr lvl="1"/>
            <a:r>
              <a:rPr lang="en-GB" sz="2000" dirty="0"/>
              <a:t>PUBG</a:t>
            </a:r>
          </a:p>
          <a:p>
            <a:pPr marL="742950" indent="-7429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62502" y="334108"/>
            <a:ext cx="3272050" cy="3190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Amazon Lumberyard:</a:t>
            </a:r>
          </a:p>
          <a:p>
            <a:pPr marL="685800" lvl="1" indent="-2286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Star Citizen</a:t>
            </a:r>
          </a:p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 2</a:t>
            </a:r>
          </a:p>
          <a:p>
            <a:pPr marL="685800" lvl="1" indent="-2286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Next Penelope</a:t>
            </a:r>
          </a:p>
          <a:p>
            <a:pPr marL="685800" lvl="1" indent="-2286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Cosmochoria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286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Insanity's Blade</a:t>
            </a:r>
          </a:p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Image result for the next penel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61" y="3524725"/>
            <a:ext cx="3197714" cy="1812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62" y="4883347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4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Exercises -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91792"/>
            <a:ext cx="8950369" cy="48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Exercises -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174240"/>
            <a:ext cx="10552517" cy="41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Engines 101.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553" y="1464560"/>
            <a:ext cx="8229600" cy="514734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 game engine is the program we use to </a:t>
            </a:r>
            <a:r>
              <a:rPr lang="en-GB" b="1" dirty="0">
                <a:solidFill>
                  <a:srgbClr val="FF0000"/>
                </a:solidFill>
              </a:rPr>
              <a:t>build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game world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Its where the games </a:t>
            </a:r>
            <a:r>
              <a:rPr lang="en-GB" b="1" u="sng" dirty="0"/>
              <a:t>interactivity</a:t>
            </a:r>
            <a:r>
              <a:rPr lang="en-GB" b="1" dirty="0"/>
              <a:t> comes from</a:t>
            </a:r>
            <a:r>
              <a:rPr lang="en-GB" dirty="0"/>
              <a:t>.</a:t>
            </a:r>
          </a:p>
        </p:txBody>
      </p:sp>
      <p:pic>
        <p:nvPicPr>
          <p:cNvPr id="3074" name="Picture 2" descr="https://encrypted-tbn3.gstatic.com/images?q=tbn:ANd9GcTk4Qn48KGFFmgsUN9rJHyTs_LU49Rn3IA29OMJE52il09KO_n49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1" y="2076389"/>
            <a:ext cx="4053733" cy="32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Engines 101.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402" y="1602278"/>
            <a:ext cx="8229600" cy="5167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Much like a car engine its made of lots of different parts, which all spin separately but when put together they </a:t>
            </a:r>
            <a:r>
              <a:rPr lang="en-GB" b="1" dirty="0"/>
              <a:t>make things happen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Its where the games </a:t>
            </a:r>
            <a:r>
              <a:rPr lang="en-GB" b="1" u="sng" dirty="0"/>
              <a:t>interactivity</a:t>
            </a:r>
            <a:r>
              <a:rPr lang="en-GB" b="1" dirty="0"/>
              <a:t> comes from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41" y="2499569"/>
            <a:ext cx="3252922" cy="23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Interactivity</a:t>
            </a:r>
            <a:r>
              <a:rPr lang="en-GB" dirty="0"/>
              <a:t> is the key concept for games development.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997048"/>
            <a:ext cx="8229600" cy="460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What does </a:t>
            </a:r>
            <a:r>
              <a:rPr lang="en-GB" b="1" dirty="0"/>
              <a:t>interactivity</a:t>
            </a:r>
            <a:r>
              <a:rPr lang="en-GB" dirty="0"/>
              <a:t> mean?</a:t>
            </a:r>
          </a:p>
          <a:p>
            <a:pPr marL="0" indent="0" algn="ctr">
              <a:buNone/>
            </a:pP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/>
              <a:t>An </a:t>
            </a:r>
            <a:r>
              <a:rPr lang="en-GB" b="1" u="sng" dirty="0"/>
              <a:t>action</a:t>
            </a:r>
            <a:r>
              <a:rPr lang="en-GB" b="1" dirty="0"/>
              <a:t>, caused by something else’s influence. </a:t>
            </a:r>
          </a:p>
        </p:txBody>
      </p:sp>
      <p:sp>
        <p:nvSpPr>
          <p:cNvPr id="4" name="AutoShape 2" descr="data:image/jpeg;base64,/9j/4AAQSkZJRgABAQAAAQABAAD/2wCEAAkGBxAPDxAQEBAPDw8QDw8QDxAPDRAOEA8QFRIWFhQRFBYYHCggGBolGxQWIjEhJSkuLi4uGB8zODQsNygtLisBCgoKDg0OGhAQGzcmICQvNystNy82NDcsKyw3NTcsLTcsMjc3NC8vMTcrMTQrNzc3KyssNCszKyssLCwsLCwsMP/AABEIAOEA4QMBIgACEQEDEQH/xAAcAAEAAgMBAQEAAAAAAAAAAAAABQYCBAcDAQj/xABCEAACAQMABgYHBQYEBwAAAAAAAQIDBBEFBhIhMVETQWFxkaEHFCIyQoHBUnKCsdEjM2KSosIkQ0SyF1NUc9Lh8P/EABoBAQACAwEAAAAAAAAAAAAAAAADBAECBQb/xAAtEQEAAgECBAUBCQEAAAAAAAAAAQIDBBEFEyExEjJBUWGxFBUiUnGBocHRBv/aAAwDAQACEQMRAD8A7iAAAAAAAAAAAAAAAAAAAAAAAAAAAAAAAAAAAAAAAAAAAAAAAAAAAAAAAAAAAAAAAAAAAAAAAAAAAAAAAAAAAAAAAAAAAAAAAAAaV3d4eyuPW/oBtuSXWfOkRGq4PquAJJTXMyI1VzOF3jtXIDfBjCakk1vTMgAAAAAAAAAAAAAAAAAAAAAAAAAAAAADzr1NiEpP4Yt+CKt6y28t73vfeWDTL/w9Xsg3+pSVcATKrn1VyJVwZKuBLquHcET6wfHcgWfQtzlyh2bS/J/miWKhoG5/b8fgl9C0Rrge4PONaL68d56AAAAAAAAAAAAAAAAAAAAAAAAAAAB43uz0c1L3XCSfc1jHmcuq1HGTi+MXhl/1gucJQX3n9PqULS9PL2lx6+0DGNyZq5InpT6qwEt6yYu4Ivpj47jCAmbe6xLjvLHo3Sj3JvKOeUa0tvPNln0bJ7gLfcVcx2o8Y7+9daMbbSXaaNKtiJFULje12sC8Wt1Gp3rq+psFPs71wkmup+PYW6Ek0muDSa7mBkAAAAAAAAAAAAAAAAAAAAAAGtpGrsUpvrxhd73fUCtaUr7c5S6m93ctyK7fEzXZC3z4gNWNCxvLlxqJ9FTg5VMNxbb3RjlcN+/8JYK3o+oN+xXrRXKShP6IktS7DobVTa9uu+kfPZ+BeG/8TJ8Co22oFvHfOrWqdicYLyWfMpOntDzs6zpz9pe9TmuE4NvD7Hu4HZDn+vEtq4knvxCC8s/UCqaOobUs9SLNZwxg0rC12YrxJOksAe1arsxb5LJAUbo29NXGzTaXGXsr58fLJX4Kb7ALBQussv8AoSrtW9N8k14NpeRzCyptPezpOrS/wtPtc3/U19AJQAAAAAAAAAAAAAAAAAAAAAIzWCWKK7ZxXk/0JMitYv3Uf+4v9sgKxWkaNvaO4r06K4Sl7TXVBb5Pw88G3dbkTWpthswlXl71T2Yc1TT+rXkgLJGKSSW5JYSXUj6AAKFrNS2r2fLFN/0RL6VDT8F61N9ezBPvx+jQEZCGDKTwjNny0t3cVY0o9e+bXwwXF/TvaAitOW7Ubebz+16ZpfwxcUn5vyNCnEt3pBoKMbVxWIw6SmkuCTUML+kqUGBtUTpui6OxQpR61Tjnvay/NnO9D0Olr0qfVKaz91b5eSZ04AAAAAAAAAAAAAAAFa111rho6nFRiqlxVz0VNvEUlxqT/hXLrfza1taKxvKXBgvmyRjxxvMrDcXEKUXOpONOEd8pTkoxXe2VLSnpHsKOVTdS5kv+TD2P55YT+WTk+l9L3F5PbuKsqjzmMW8Qh2QityNBlG+smfLD1em/5zHWN89t59o7f7P8L/f+lW4lnoLejSXU6sp1peC2UvMgrvX3SdT/AFLpr7NKlSgvHDl5lbZhJkM5slu8unXh2kxeXHH79frukZ6ava0lH1q7qSnJRjBXFV7Um8KKinjezourGrU7VOrXqzq16kEpRc3KFJZzspvi+G/sIH0VaKVSrVupJNUV0VLPVUksyl3qLS/GzotZFvT4+njl5zjOt2tOnxxER67evwh9J0/Yk4ptpNpY49hwypV2m5SS2pNyk8b9pvL8ztWndYKFns9LOEduSjFSaWWUT0naIpUqlO5pJR6Z4qRW5OeNpTXa0nn5Emenijf2VOF6iMV5r+ZVqOlK9P8Ad169P7lepD8mStlrzpSj7l7XkuVVxuM9maib8zW1W0JG9rOE6jp04RUpbKUqksvCjBPd8+ovT9HVlKO6V1B83UhnwcceRFSlpjeF7U6rDW3hyRvP6NXQ/pdvFKMK9tRudqUYronKhUbbSXHai3l8kXO5m5zlN8ZSb545IrugtRLe1rqs51KsoZ6NT2FGEvtblvfIsl3FQi5N4RZpFoj8Tjaq2G1o5UNGvJ7oxTcpNKKW9tvgkW/QOi1b09+HVnh1JflFdi/U42/SEqF/TqU6ca9vSclPfiU8rDlTfDd1Z3Ps3M7RovTFC6owr0ZqdOpHMX18mmupp5TXNGYvEztCPJp8mOsWtHSUR6QKebWEvsV4P5OMl9UUOCL/AK61U7VRT3yqwS+WX9Cp21nk2QpnUa1zWnUfwQwvvSf6Jl2ILVO32IVO2SXgv/ZOgAAAAAAAAAAAAAA4l6TarlpSsm/cp0Ix7I7G1+cpHX9MaVpWdGVatLZhHckt8py6oRXW3/8Abj89616ed5fVbjZUNpQjsJt4jFYWX1vBX1VfFTZ2eB5YxarxT7T/AE8mYswpV1I9cHL227vdxaLxvWXmzGSPRoxaMxLS1UloHWOvYqcacVOnOW24uTg1LCTaeH1JeBMXHpFrODUaD2uraqLZXgslUwYzjuJ6571jaHJz8I0+W83tHWfloaU6W7qurcT25vclwjCP2YrqRt6S0lXuIwVaptxpRxBYS4LGXzeDFxMVHwHOtPeT7uw128NY6Ow6k6s0LShGa2alxUgnUq8cZSexDlFefF9lilBHGND6y3drFQpzjOmliMaictlck008HppDXC/qprpYUk+unD2vGTf5FuuoxxDz+bg+rvkmZ2n5dG1j1otbCGas1ttPYpQ9qpPuXLt4HJtZdc7q/wAwS6G3fwReZTX8cvovMjZ0NubnOUqk5b5TnJyk+9szVul2EV9Tv0hd03BJpPivPVoU6TOh+jzTUrelWpSl7O3GpFZ4OSal/tRS3KMeG9mWj7xxm32wbXNJvcMEzN4ltxStK6a1Y6z0+rr9a7lcOLl7sfdXfxZvWlIqWjtLwkk4yT7M713onLXS0Y+80kXnlVw0TcKCksre0/IloVUzn1tfurUc452dyj2pdZYrO4luywLGDToXBtRlkDIAAAAAAAA8rm4hShKpUkoQhFynJ8IxSy2epyv0oayOpU9RpP8AZ02pXDXxT4qn3Lc329wFd1u1knf3G1vjRhmNGm/hi/if8T3N/JdRzuNVxq1FLjtPJY8kdpTR3SPbhuqLjyku3tI8lfFC1o80YssWns8YyPaFxJEZTrSg9maafJ/Q24TT4FO1fSXp8eafNSW9G85o9FcxI4+kc4qrdddljukemjzHSx5kcMmOVDf7fb2b8pxMHOPM0sgcqGs663s2XOJ86ZcvHea4NuXCO2ryS9pXD6tx5Sm2YtnjUuIrtNorEdkF8treaXq2Y6Pi51W1wSwY0LarWe5bMOb3E7Z2kaUcL5vmWMVJ33lxuIaqk15derdsJU4yXSRTpyaUm17j6pd3MudnoWjuexHwKPjq6nuLfqVpB1IyoTeZ0knF86fDHyeF80WHGWe0tlHgsEpQia9GBvUYGRtUTdpM1KUTapoDZTPpjEyAAAAAADPzdfVZTqVZz9+dWpKeftOTb82fpE4l6RdXpWl1OrFP1e4nKcJJboVJb503y35a7H2MCqIyR8R9Rgeda2jNYkk+8j6uh8b4Sa7HvJZGRiaxPdLjzXx+WdkDK2rR6lI8+kkuMJLu3lj2Q6a5Ec4arleJ5Y77SrfrC61JfhHrUe3wLE6EPsrwMXQh9leBryPlNHFZ9aq961HtPnrXKLZYHRh9mP8AKjHYj9mP8qHI+SeKz6VQHTTfCD8GekLa4nwi137idTx1JfJGW2ZjDCK3E8s9oiERT0LN+/NLu3s3rbRdKG/G0+ct5tbR9ySRSsdlTJqcuTzSzQMcn02QBYNR6ble5XBUZ7XdmK/PBAQi5NKKcpNpJJZbb4JLrZ0/U/V92tJyqL9tUw59ewlwh57+3uAnaNI26cT7SpGzCmZCnE2acT5TpnskB9QAAAAAAABr39jSuKcqVaEalOaxKMllP9H29RsADkGs/o7r27lUtc3FHjsf50Fyx8a7t/Z1lKlFptNNNPDTWGnya6j9KETpnVu0vP39GMpYwqi9iovxx3/J7gOBIyR0bSnouay7W47oV4/3wX9pWL7UzSFHObeVRL4qMo1c/Je15GBAn3JnXoTpvFSE6b5ThKD8zyyB9ZgzJmLAxZgzNmDA+H1GLMqUXJ4inJ8opyfggPqMkyVstV76t7lrWxzqR6FeM8Fi0d6NbieHWq06S5QTqy7upLzApKZLaF1eubxroqb2OurPMKa+fxfLJ03ROolnb4bpuvNfFXan4Rwo+RZoW6W7GMcOwyKrq3qjStPa/e1sb6kljZ5qC+H8yywtzajRPRRA8IUD2jTSMwAAAAAAAAAAAAAAAAAGAAMJ0lJYaTXJ70R1xq9Z1N87a3k+boQz44JQAV6pqVo6XG1pr7rnD8mjXlqBo5/5HhXrr+4tIAqv/D/Rv/Tv516//ketPUXR0f8ASwf3p1JfnIsoAhaGq1lDfG0tk+fQQb8WiTo2kILEYxiuUYqK8j3AGHRoyUUfQAAAAAAAAAAAAAAAAAAAAAAAAAAAAAAAAAAAAAAAAAAAAAAAAAAAAAAAAAAAAAAAAAAAAAAAAAAAAAAAAAAAAAAAAAAAAAAAA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44650" y="-2560638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46" y="2484672"/>
            <a:ext cx="3038907" cy="30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7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games are built on interactivity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Lets look at Angry Birds….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http://www.youtube.com/watch?v=9niqSk9VCi8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happens when the </a:t>
            </a:r>
            <a:r>
              <a:rPr lang="en-GB" b="1" u="sng" dirty="0"/>
              <a:t>player pulls their finger back</a:t>
            </a:r>
            <a:r>
              <a:rPr lang="en-GB" dirty="0"/>
              <a:t>?</a:t>
            </a:r>
          </a:p>
          <a:p>
            <a:r>
              <a:rPr lang="en-GB" dirty="0"/>
              <a:t>What happens when they </a:t>
            </a:r>
            <a:r>
              <a:rPr lang="en-GB" b="1" u="sng" dirty="0"/>
              <a:t>release their finger</a:t>
            </a:r>
            <a:r>
              <a:rPr lang="en-GB" dirty="0"/>
              <a:t>?</a:t>
            </a:r>
          </a:p>
          <a:p>
            <a:r>
              <a:rPr lang="en-GB" dirty="0"/>
              <a:t>What happens when the bird </a:t>
            </a:r>
            <a:r>
              <a:rPr lang="en-GB" b="1" u="sng" dirty="0"/>
              <a:t>hits the buildings</a:t>
            </a:r>
            <a:r>
              <a:rPr lang="en-GB" dirty="0"/>
              <a:t>?</a:t>
            </a:r>
          </a:p>
          <a:p>
            <a:r>
              <a:rPr lang="en-GB" dirty="0"/>
              <a:t>What happens when the bird </a:t>
            </a:r>
            <a:r>
              <a:rPr lang="en-GB" b="1" u="sng" dirty="0"/>
              <a:t>hits all the pigs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2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5369"/>
            <a:ext cx="8596668" cy="4405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When I do (</a:t>
            </a: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/>
              <a:t>) then (</a:t>
            </a:r>
            <a:r>
              <a:rPr lang="en-GB" dirty="0">
                <a:solidFill>
                  <a:srgbClr val="00B0F0"/>
                </a:solidFill>
              </a:rPr>
              <a:t>B</a:t>
            </a:r>
            <a:r>
              <a:rPr lang="en-GB" dirty="0"/>
              <a:t>) happens.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When the (</a:t>
            </a:r>
            <a:r>
              <a:rPr lang="en-GB" dirty="0">
                <a:solidFill>
                  <a:srgbClr val="FF0000"/>
                </a:solidFill>
              </a:rPr>
              <a:t>bird hits the pig</a:t>
            </a:r>
            <a:r>
              <a:rPr lang="en-GB" dirty="0"/>
              <a:t>) then (</a:t>
            </a:r>
            <a:r>
              <a:rPr lang="en-GB" dirty="0">
                <a:solidFill>
                  <a:srgbClr val="00B0F0"/>
                </a:solidFill>
              </a:rPr>
              <a:t>the pig dies</a:t>
            </a:r>
            <a:r>
              <a:rPr lang="en-GB" dirty="0"/>
              <a:t>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298" y="2346620"/>
            <a:ext cx="2983490" cy="298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Interaction drives the game </a:t>
            </a:r>
            <a:r>
              <a:rPr lang="en-GB" i="1" u="sng" dirty="0">
                <a:solidFill>
                  <a:schemeClr val="tx1"/>
                </a:solidFill>
              </a:rPr>
              <a:t>forward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09" y="2235197"/>
            <a:ext cx="4326940" cy="290021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75" y="2235198"/>
            <a:ext cx="4099250" cy="29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</TotalTime>
  <Words>1295</Words>
  <Application>Microsoft Office PowerPoint</Application>
  <PresentationFormat>Widescreen</PresentationFormat>
  <Paragraphs>270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Arial Unicode MS</vt:lpstr>
      <vt:lpstr>Calibri</vt:lpstr>
      <vt:lpstr>Consolas</vt:lpstr>
      <vt:lpstr>Courier New</vt:lpstr>
      <vt:lpstr>Times</vt:lpstr>
      <vt:lpstr>Times New Roman</vt:lpstr>
      <vt:lpstr>Trebuchet MS</vt:lpstr>
      <vt:lpstr>Wingdings</vt:lpstr>
      <vt:lpstr>Wingdings 3</vt:lpstr>
      <vt:lpstr>Facet</vt:lpstr>
      <vt:lpstr>Games Engines and Intro to Programming</vt:lpstr>
      <vt:lpstr>Starter exercise – 15 Mins</vt:lpstr>
      <vt:lpstr>PowerPoint Presentation</vt:lpstr>
      <vt:lpstr>Game Engines 101.</vt:lpstr>
      <vt:lpstr>Game Engines 101.</vt:lpstr>
      <vt:lpstr>Interactivity is the key concept for games development.</vt:lpstr>
      <vt:lpstr>All games are built on interactivity</vt:lpstr>
      <vt:lpstr>INTERACTION</vt:lpstr>
      <vt:lpstr>Interaction drives the game forward</vt:lpstr>
      <vt:lpstr>What is a game engine?</vt:lpstr>
      <vt:lpstr>Engine toolsets include:</vt:lpstr>
      <vt:lpstr>Digital Content Creation Tools</vt:lpstr>
      <vt:lpstr>Digital Content Creation Tools Continued</vt:lpstr>
      <vt:lpstr>So….</vt:lpstr>
      <vt:lpstr>Exercise – 10mins</vt:lpstr>
      <vt:lpstr>Exercise – 10mins</vt:lpstr>
      <vt:lpstr>What is a programming language</vt:lpstr>
      <vt:lpstr>Application software for games:</vt:lpstr>
      <vt:lpstr>To compare let’s take a look at the programming language Java</vt:lpstr>
      <vt:lpstr>Netbeans IDE(Integrated Development Environment)</vt:lpstr>
      <vt:lpstr>Java Program Structure</vt:lpstr>
      <vt:lpstr>Java Program Structure</vt:lpstr>
      <vt:lpstr>Java Program Structure</vt:lpstr>
      <vt:lpstr>Creating a Variable </vt:lpstr>
      <vt:lpstr>2.1 Try this: Enter the following code. This code will create a variable and then modify it while outputting both values: </vt:lpstr>
      <vt:lpstr>3. Data Types</vt:lpstr>
      <vt:lpstr>4. Creating constants</vt:lpstr>
      <vt:lpstr>5. Comments</vt:lpstr>
      <vt:lpstr>6. Exercises - A</vt:lpstr>
      <vt:lpstr>6. Exercises - B</vt:lpstr>
      <vt:lpstr>6. Exercises - 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Tedder</dc:creator>
  <cp:lastModifiedBy>James Tedder</cp:lastModifiedBy>
  <cp:revision>18</cp:revision>
  <dcterms:created xsi:type="dcterms:W3CDTF">2018-11-21T13:10:45Z</dcterms:created>
  <dcterms:modified xsi:type="dcterms:W3CDTF">2018-11-22T15:56:41Z</dcterms:modified>
</cp:coreProperties>
</file>