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290286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343213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02909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1960677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4036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254037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3122037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59449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1503084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34799E-0E49-4F4D-A582-E0A9D0A4D4EB}" type="datetimeFigureOut">
              <a:rPr lang="en-GB" smtClean="0"/>
              <a:t>31/01/2019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4133967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34799E-0E49-4F4D-A582-E0A9D0A4D4EB}" type="datetimeFigureOut">
              <a:rPr lang="en-GB" smtClean="0"/>
              <a:t>31/01/2019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214619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34799E-0E49-4F4D-A582-E0A9D0A4D4EB}" type="datetimeFigureOut">
              <a:rPr lang="en-GB" smtClean="0"/>
              <a:t>31/01/2019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47697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34799E-0E49-4F4D-A582-E0A9D0A4D4EB}" type="datetimeFigureOut">
              <a:rPr lang="en-GB" smtClean="0"/>
              <a:t>31/01/2019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403123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4799E-0E49-4F4D-A582-E0A9D0A4D4EB}" type="datetimeFigureOut">
              <a:rPr lang="en-GB" smtClean="0"/>
              <a:t>31/01/2019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14238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34799E-0E49-4F4D-A582-E0A9D0A4D4EB}" type="datetimeFigureOut">
              <a:rPr lang="en-GB" smtClean="0"/>
              <a:t>31/01/2019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309755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934799E-0E49-4F4D-A582-E0A9D0A4D4EB}" type="datetimeFigureOut">
              <a:rPr lang="en-GB" smtClean="0"/>
              <a:t>31/01/2019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FE7D72-1CF1-4639-A252-C44932553590}" type="slidenum">
              <a:rPr lang="en-GB" smtClean="0"/>
              <a:t>‹#›</a:t>
            </a:fld>
            <a:endParaRPr lang="en-GB"/>
          </a:p>
        </p:txBody>
      </p:sp>
    </p:spTree>
    <p:extLst>
      <p:ext uri="{BB962C8B-B14F-4D97-AF65-F5344CB8AC3E}">
        <p14:creationId xmlns:p14="http://schemas.microsoft.com/office/powerpoint/2010/main" val="58607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34799E-0E49-4F4D-A582-E0A9D0A4D4EB}" type="datetimeFigureOut">
              <a:rPr lang="en-GB" smtClean="0"/>
              <a:t>31/01/2019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FE7D72-1CF1-4639-A252-C44932553590}" type="slidenum">
              <a:rPr lang="en-GB" smtClean="0"/>
              <a:t>‹#›</a:t>
            </a:fld>
            <a:endParaRPr lang="en-GB"/>
          </a:p>
        </p:txBody>
      </p:sp>
    </p:spTree>
    <p:extLst>
      <p:ext uri="{BB962C8B-B14F-4D97-AF65-F5344CB8AC3E}">
        <p14:creationId xmlns:p14="http://schemas.microsoft.com/office/powerpoint/2010/main" val="141986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Assignment 1 - Networking Essentials Report</a:t>
            </a:r>
            <a:endParaRPr lang="en-GB" dirty="0"/>
          </a:p>
        </p:txBody>
      </p:sp>
      <p:sp>
        <p:nvSpPr>
          <p:cNvPr id="3" name="Subtitle 2"/>
          <p:cNvSpPr>
            <a:spLocks noGrp="1"/>
          </p:cNvSpPr>
          <p:nvPr>
            <p:ph type="subTitle" idx="1"/>
          </p:nvPr>
        </p:nvSpPr>
        <p:spPr/>
        <p:txBody>
          <a:bodyPr>
            <a:normAutofit/>
          </a:bodyPr>
          <a:lstStyle/>
          <a:p>
            <a:r>
              <a:rPr lang="en-GB" sz="3200" b="1" u="sng" dirty="0" smtClean="0"/>
              <a:t>Submission date: 07/03/2019</a:t>
            </a:r>
            <a:endParaRPr lang="en-GB" sz="3200" u="sng" dirty="0"/>
          </a:p>
        </p:txBody>
      </p:sp>
    </p:spTree>
    <p:extLst>
      <p:ext uri="{BB962C8B-B14F-4D97-AF65-F5344CB8AC3E}">
        <p14:creationId xmlns:p14="http://schemas.microsoft.com/office/powerpoint/2010/main" val="170138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Submission Format</a:t>
            </a:r>
            <a:endParaRPr lang="en-GB" dirty="0"/>
          </a:p>
        </p:txBody>
      </p:sp>
      <p:sp>
        <p:nvSpPr>
          <p:cNvPr id="3" name="Content Placeholder 2"/>
          <p:cNvSpPr>
            <a:spLocks noGrp="1"/>
          </p:cNvSpPr>
          <p:nvPr>
            <p:ph idx="1"/>
          </p:nvPr>
        </p:nvSpPr>
        <p:spPr/>
        <p:txBody>
          <a:bodyPr>
            <a:normAutofit/>
          </a:bodyPr>
          <a:lstStyle/>
          <a:p>
            <a:r>
              <a:rPr lang="en-GB" sz="2000" dirty="0"/>
              <a:t>The submission is in the form of an individual written report. This should be written in a concise, formal business style using single spacing and font size 12. </a:t>
            </a:r>
            <a:endParaRPr lang="en-GB" sz="2000" dirty="0" smtClean="0"/>
          </a:p>
          <a:p>
            <a:r>
              <a:rPr lang="en-GB" sz="2000" dirty="0" smtClean="0"/>
              <a:t>You </a:t>
            </a:r>
            <a:r>
              <a:rPr lang="en-GB" sz="2000" dirty="0"/>
              <a:t>are required to make use of headings, paragraphs and subsections as appropriate, and all work must be supported with research and referenced using the Harvard referencing system. </a:t>
            </a:r>
            <a:endParaRPr lang="en-GB" sz="2000" dirty="0" smtClean="0"/>
          </a:p>
          <a:p>
            <a:r>
              <a:rPr lang="en-GB" sz="2000" dirty="0" smtClean="0"/>
              <a:t>Please </a:t>
            </a:r>
            <a:r>
              <a:rPr lang="en-GB" sz="2000" dirty="0"/>
              <a:t>also provide a bibliography using the Harvard referencing system. </a:t>
            </a:r>
            <a:endParaRPr lang="en-GB" sz="2000" dirty="0" smtClean="0"/>
          </a:p>
          <a:p>
            <a:r>
              <a:rPr lang="en-GB" sz="2000" dirty="0" smtClean="0"/>
              <a:t>The </a:t>
            </a:r>
            <a:r>
              <a:rPr lang="en-GB" sz="2000" dirty="0"/>
              <a:t>recommended word limit is 2,000–2,500 words, although you will not be penalised for exceeding the total word limit.</a:t>
            </a:r>
          </a:p>
        </p:txBody>
      </p:sp>
    </p:spTree>
    <p:extLst>
      <p:ext uri="{BB962C8B-B14F-4D97-AF65-F5344CB8AC3E}">
        <p14:creationId xmlns:p14="http://schemas.microsoft.com/office/powerpoint/2010/main" val="483151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Assignment Brief and Guidance</a:t>
            </a:r>
            <a:endParaRPr lang="en-GB" dirty="0"/>
          </a:p>
        </p:txBody>
      </p:sp>
      <p:sp>
        <p:nvSpPr>
          <p:cNvPr id="3" name="Content Placeholder 2"/>
          <p:cNvSpPr>
            <a:spLocks noGrp="1"/>
          </p:cNvSpPr>
          <p:nvPr>
            <p:ph idx="1"/>
          </p:nvPr>
        </p:nvSpPr>
        <p:spPr>
          <a:xfrm>
            <a:off x="677334" y="1828801"/>
            <a:ext cx="8596668" cy="4644570"/>
          </a:xfrm>
        </p:spPr>
        <p:txBody>
          <a:bodyPr>
            <a:normAutofit/>
          </a:bodyPr>
          <a:lstStyle/>
          <a:p>
            <a:r>
              <a:rPr lang="en-GB" sz="2000" dirty="0"/>
              <a:t>You are employed as a Network Engineer by </a:t>
            </a:r>
            <a:r>
              <a:rPr lang="en-GB" sz="2000" dirty="0" err="1"/>
              <a:t>SLiCk</a:t>
            </a:r>
            <a:r>
              <a:rPr lang="en-GB" sz="2000" dirty="0"/>
              <a:t> Network Solution (you may use </a:t>
            </a:r>
            <a:r>
              <a:rPr lang="en-GB" sz="2000" dirty="0" smtClean="0"/>
              <a:t>your </a:t>
            </a:r>
            <a:r>
              <a:rPr lang="en-GB" sz="2000" dirty="0"/>
              <a:t>place of work if you prefer) and have been asked to investigate and explain networking principles, protocols and devices. </a:t>
            </a:r>
          </a:p>
          <a:p>
            <a:endParaRPr lang="en-GB" sz="2000" dirty="0"/>
          </a:p>
          <a:p>
            <a:r>
              <a:rPr lang="en-GB" sz="2000" dirty="0"/>
              <a:t>You will need to produce a report for the CEO that includes the following</a:t>
            </a:r>
            <a:r>
              <a:rPr lang="en-GB" sz="2000" dirty="0" smtClean="0"/>
              <a:t>:</a:t>
            </a:r>
            <a:endParaRPr lang="en-GB" sz="2000" dirty="0"/>
          </a:p>
          <a:p>
            <a:pPr marL="800100" lvl="1" indent="-342900" hangingPunct="0">
              <a:buFont typeface="+mj-lt"/>
              <a:buAutoNum type="arabicPeriod"/>
            </a:pPr>
            <a:r>
              <a:rPr lang="en-GB" sz="1800" dirty="0"/>
              <a:t>An introduction to provide an overview of your report. </a:t>
            </a:r>
          </a:p>
          <a:p>
            <a:pPr marL="800100" lvl="1" indent="-342900">
              <a:buFont typeface="+mj-lt"/>
              <a:buAutoNum type="arabicPeriod"/>
            </a:pPr>
            <a:r>
              <a:rPr lang="en-GB" sz="1800" dirty="0"/>
              <a:t>An explanation of networking principles, protocols and devices, including benefits and constraints of networked solutions, the impact of network topology, communication and bandwidth requirements, effectiveness of networking systems, operating principles of networking devices and server types and networking software.</a:t>
            </a:r>
          </a:p>
          <a:p>
            <a:endParaRPr lang="en-GB" dirty="0"/>
          </a:p>
        </p:txBody>
      </p:sp>
    </p:spTree>
    <p:extLst>
      <p:ext uri="{BB962C8B-B14F-4D97-AF65-F5344CB8AC3E}">
        <p14:creationId xmlns:p14="http://schemas.microsoft.com/office/powerpoint/2010/main" val="102976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assignment should include:</a:t>
            </a:r>
            <a:endParaRPr lang="en-GB" dirty="0"/>
          </a:p>
        </p:txBody>
      </p:sp>
      <p:sp>
        <p:nvSpPr>
          <p:cNvPr id="3" name="Content Placeholder 2"/>
          <p:cNvSpPr>
            <a:spLocks noGrp="1"/>
          </p:cNvSpPr>
          <p:nvPr>
            <p:ph idx="1"/>
          </p:nvPr>
        </p:nvSpPr>
        <p:spPr>
          <a:xfrm>
            <a:off x="677334" y="1930401"/>
            <a:ext cx="8596668" cy="4110962"/>
          </a:xfrm>
        </p:spPr>
        <p:txBody>
          <a:bodyPr>
            <a:noAutofit/>
          </a:bodyPr>
          <a:lstStyle/>
          <a:p>
            <a:r>
              <a:rPr lang="en-US" sz="2000" b="1" dirty="0" smtClean="0"/>
              <a:t>1. Examination of </a:t>
            </a:r>
            <a:r>
              <a:rPr lang="en-US" sz="2000" b="1" dirty="0"/>
              <a:t>networking principles and their protocols</a:t>
            </a:r>
          </a:p>
          <a:p>
            <a:pPr lvl="1"/>
            <a:r>
              <a:rPr lang="en-GB" sz="1800" b="1" i="1" dirty="0"/>
              <a:t>Role of </a:t>
            </a:r>
            <a:r>
              <a:rPr lang="en-GB" sz="1800" b="1" i="1" dirty="0" smtClean="0"/>
              <a:t>networks: </a:t>
            </a:r>
            <a:r>
              <a:rPr lang="en-US" sz="1800" dirty="0" smtClean="0"/>
              <a:t>Purpose</a:t>
            </a:r>
            <a:r>
              <a:rPr lang="en-US" sz="1800" dirty="0"/>
              <a:t>, benefits, resource implications, communications, working </a:t>
            </a:r>
            <a:r>
              <a:rPr lang="en-US" sz="1800" dirty="0" smtClean="0"/>
              <a:t>practice, commercial </a:t>
            </a:r>
            <a:r>
              <a:rPr lang="en-US" sz="1800" dirty="0"/>
              <a:t>opportunity, information sharing, collaboration.</a:t>
            </a:r>
          </a:p>
          <a:p>
            <a:pPr lvl="1"/>
            <a:r>
              <a:rPr lang="en-GB" sz="1800" b="1" i="1" dirty="0"/>
              <a:t>System </a:t>
            </a:r>
            <a:r>
              <a:rPr lang="en-GB" sz="1800" b="1" i="1" dirty="0" smtClean="0"/>
              <a:t>types: </a:t>
            </a:r>
            <a:r>
              <a:rPr lang="en-US" sz="1800" dirty="0" smtClean="0"/>
              <a:t>Peer-based</a:t>
            </a:r>
            <a:r>
              <a:rPr lang="en-US" sz="1800" dirty="0"/>
              <a:t>, client-server, cloud, cluster, </a:t>
            </a:r>
            <a:r>
              <a:rPr lang="en-US" sz="1800" dirty="0" err="1"/>
              <a:t>centralised</a:t>
            </a:r>
            <a:r>
              <a:rPr lang="en-US" sz="1800" dirty="0"/>
              <a:t>, </a:t>
            </a:r>
            <a:r>
              <a:rPr lang="en-US" sz="1800" dirty="0" err="1"/>
              <a:t>virtualised</a:t>
            </a:r>
            <a:r>
              <a:rPr lang="en-US" sz="1800" dirty="0"/>
              <a:t>.</a:t>
            </a:r>
          </a:p>
          <a:p>
            <a:pPr lvl="1"/>
            <a:r>
              <a:rPr lang="en-GB" sz="1800" b="1" i="1" dirty="0"/>
              <a:t>Networking </a:t>
            </a:r>
            <a:r>
              <a:rPr lang="en-GB" sz="1800" b="1" i="1" dirty="0" smtClean="0"/>
              <a:t>standards: </a:t>
            </a:r>
            <a:r>
              <a:rPr lang="en-GB" sz="1800" dirty="0" smtClean="0"/>
              <a:t>Conceptual </a:t>
            </a:r>
            <a:r>
              <a:rPr lang="en-GB" sz="1800" dirty="0"/>
              <a:t>models e.g. OSI model, TCP/IP model; standards: e.g. </a:t>
            </a:r>
            <a:r>
              <a:rPr lang="en-GB" sz="1800" dirty="0" smtClean="0"/>
              <a:t>IEEE 802.x</a:t>
            </a:r>
            <a:r>
              <a:rPr lang="en-GB" sz="1800" dirty="0"/>
              <a:t>.</a:t>
            </a:r>
          </a:p>
          <a:p>
            <a:pPr lvl="1"/>
            <a:r>
              <a:rPr lang="en-GB" sz="1800" b="1" i="1" dirty="0" smtClean="0"/>
              <a:t>Topology: </a:t>
            </a:r>
            <a:r>
              <a:rPr lang="en-US" sz="1800" dirty="0" smtClean="0"/>
              <a:t>Logical </a:t>
            </a:r>
            <a:r>
              <a:rPr lang="en-US" sz="1800" dirty="0"/>
              <a:t>e.g. Ethernet, Token Ring; physical e.g. star, ring, bus, mesh, </a:t>
            </a:r>
            <a:r>
              <a:rPr lang="en-US" sz="1800" dirty="0" smtClean="0"/>
              <a:t>tree, </a:t>
            </a:r>
            <a:r>
              <a:rPr lang="en-GB" sz="1800" dirty="0" smtClean="0"/>
              <a:t>ring</a:t>
            </a:r>
            <a:r>
              <a:rPr lang="en-GB" sz="1800" dirty="0"/>
              <a:t>.</a:t>
            </a:r>
          </a:p>
          <a:p>
            <a:pPr lvl="1"/>
            <a:r>
              <a:rPr lang="en-GB" sz="1800" b="1" i="1" dirty="0" smtClean="0"/>
              <a:t>Protocols: </a:t>
            </a:r>
            <a:r>
              <a:rPr lang="en-US" sz="1800" dirty="0" smtClean="0"/>
              <a:t>Purpose </a:t>
            </a:r>
            <a:r>
              <a:rPr lang="en-US" sz="1800" dirty="0"/>
              <a:t>of protocols; routed protocols e.g. IPv4, IPv6, IPv6 </a:t>
            </a:r>
            <a:r>
              <a:rPr lang="en-US" sz="1800" dirty="0" smtClean="0"/>
              <a:t>addressing, </a:t>
            </a:r>
            <a:r>
              <a:rPr lang="en-GB" sz="1800" dirty="0" smtClean="0"/>
              <a:t>Global </a:t>
            </a:r>
            <a:r>
              <a:rPr lang="en-GB" sz="1800" dirty="0"/>
              <a:t>unicast, Multicast, Link local, Unique local, EUI 64, Auto</a:t>
            </a:r>
          </a:p>
        </p:txBody>
      </p:sp>
    </p:spTree>
    <p:extLst>
      <p:ext uri="{BB962C8B-B14F-4D97-AF65-F5344CB8AC3E}">
        <p14:creationId xmlns:p14="http://schemas.microsoft.com/office/powerpoint/2010/main" val="117427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assignment should include:</a:t>
            </a:r>
            <a:endParaRPr lang="en-GB" dirty="0"/>
          </a:p>
        </p:txBody>
      </p:sp>
      <p:sp>
        <p:nvSpPr>
          <p:cNvPr id="3" name="Content Placeholder 2"/>
          <p:cNvSpPr>
            <a:spLocks noGrp="1"/>
          </p:cNvSpPr>
          <p:nvPr>
            <p:ph idx="1"/>
          </p:nvPr>
        </p:nvSpPr>
        <p:spPr>
          <a:xfrm>
            <a:off x="677334" y="1930401"/>
            <a:ext cx="8596668" cy="4110962"/>
          </a:xfrm>
        </p:spPr>
        <p:txBody>
          <a:bodyPr>
            <a:noAutofit/>
          </a:bodyPr>
          <a:lstStyle/>
          <a:p>
            <a:r>
              <a:rPr lang="en-US" sz="2400" b="1" dirty="0"/>
              <a:t>2</a:t>
            </a:r>
            <a:r>
              <a:rPr lang="en-US" sz="2400" b="1" dirty="0" smtClean="0"/>
              <a:t>. </a:t>
            </a:r>
            <a:r>
              <a:rPr lang="en-US" sz="2000" b="1" dirty="0"/>
              <a:t>Explain networking devices and operations</a:t>
            </a:r>
          </a:p>
          <a:p>
            <a:pPr lvl="1"/>
            <a:r>
              <a:rPr lang="en-GB" sz="1800" b="1" i="1" dirty="0"/>
              <a:t>Networking </a:t>
            </a:r>
            <a:r>
              <a:rPr lang="en-GB" sz="1800" b="1" i="1" dirty="0" smtClean="0"/>
              <a:t>devices: </a:t>
            </a:r>
            <a:r>
              <a:rPr lang="en-US" sz="1800" dirty="0" smtClean="0"/>
              <a:t>Servers</a:t>
            </a:r>
            <a:r>
              <a:rPr lang="en-US" sz="1800" dirty="0"/>
              <a:t>; hub, routers; switches; multilayer switch, firewall, HIDS, </a:t>
            </a:r>
            <a:r>
              <a:rPr lang="en-US" sz="1800" dirty="0" smtClean="0"/>
              <a:t>repeaters; bridges</a:t>
            </a:r>
            <a:r>
              <a:rPr lang="en-US" sz="1800" dirty="0"/>
              <a:t>; wireless devices; access point (wireless/wired), content filter, </a:t>
            </a:r>
            <a:r>
              <a:rPr lang="en-US" sz="1800" dirty="0" smtClean="0"/>
              <a:t>Load </a:t>
            </a:r>
            <a:r>
              <a:rPr lang="en-GB" sz="1800" dirty="0" smtClean="0"/>
              <a:t>balancer</a:t>
            </a:r>
            <a:r>
              <a:rPr lang="en-GB" sz="1800" dirty="0"/>
              <a:t>, Modem, Packet shaper, VPN concentrator.</a:t>
            </a:r>
          </a:p>
          <a:p>
            <a:pPr lvl="1"/>
            <a:r>
              <a:rPr lang="en-GB" sz="1800" b="1" i="1" dirty="0"/>
              <a:t>Networking </a:t>
            </a:r>
            <a:r>
              <a:rPr lang="en-GB" sz="1800" b="1" i="1" dirty="0" smtClean="0"/>
              <a:t>software: </a:t>
            </a:r>
            <a:r>
              <a:rPr lang="en-GB" sz="1800" dirty="0" smtClean="0"/>
              <a:t>Client </a:t>
            </a:r>
            <a:r>
              <a:rPr lang="en-GB" sz="1800" dirty="0"/>
              <a:t>software, server software, client operating system, server </a:t>
            </a:r>
            <a:r>
              <a:rPr lang="en-GB" sz="1800" dirty="0" smtClean="0"/>
              <a:t>operating system</a:t>
            </a:r>
            <a:r>
              <a:rPr lang="en-GB" sz="1800" dirty="0"/>
              <a:t>, Firewall.</a:t>
            </a:r>
          </a:p>
          <a:p>
            <a:pPr lvl="1"/>
            <a:r>
              <a:rPr lang="en-GB" sz="1800" b="1" i="1" dirty="0"/>
              <a:t>Server </a:t>
            </a:r>
            <a:r>
              <a:rPr lang="en-GB" sz="1800" b="1" i="1" dirty="0" smtClean="0"/>
              <a:t>type: </a:t>
            </a:r>
            <a:r>
              <a:rPr lang="en-GB" sz="1800" dirty="0" smtClean="0"/>
              <a:t>Web</a:t>
            </a:r>
            <a:r>
              <a:rPr lang="en-GB" sz="1800" dirty="0"/>
              <a:t>, file, database, combination, virtualisation, terminal services server.</a:t>
            </a:r>
          </a:p>
          <a:p>
            <a:pPr lvl="1"/>
            <a:r>
              <a:rPr lang="en-GB" sz="1800" b="1" i="1" dirty="0"/>
              <a:t>Server </a:t>
            </a:r>
            <a:r>
              <a:rPr lang="en-GB" sz="1800" b="1" i="1" dirty="0" smtClean="0"/>
              <a:t>selection: </a:t>
            </a:r>
            <a:r>
              <a:rPr lang="en-US" sz="1800" dirty="0" smtClean="0"/>
              <a:t>Cost</a:t>
            </a:r>
            <a:r>
              <a:rPr lang="en-US" sz="1800" dirty="0"/>
              <a:t>, purpose, operating system requirement.</a:t>
            </a:r>
          </a:p>
          <a:p>
            <a:pPr lvl="1"/>
            <a:r>
              <a:rPr lang="en-GB" sz="1800" b="1" i="1" dirty="0" smtClean="0"/>
              <a:t>Workstation: </a:t>
            </a:r>
            <a:r>
              <a:rPr lang="en-US" sz="1800" dirty="0" smtClean="0"/>
              <a:t>Hardware </a:t>
            </a:r>
            <a:r>
              <a:rPr lang="en-US" sz="1800" dirty="0"/>
              <a:t>e.g. network card, cabling; permissions; system bus; </a:t>
            </a:r>
            <a:r>
              <a:rPr lang="en-US" sz="1800" dirty="0" smtClean="0"/>
              <a:t>local-system </a:t>
            </a:r>
            <a:r>
              <a:rPr lang="en-GB" sz="1800" dirty="0" smtClean="0"/>
              <a:t>architecture </a:t>
            </a:r>
            <a:r>
              <a:rPr lang="en-GB" sz="1800" dirty="0"/>
              <a:t>e.g. memory, processor, I/O devices.</a:t>
            </a:r>
          </a:p>
        </p:txBody>
      </p:sp>
    </p:spTree>
    <p:extLst>
      <p:ext uri="{BB962C8B-B14F-4D97-AF65-F5344CB8AC3E}">
        <p14:creationId xmlns:p14="http://schemas.microsoft.com/office/powerpoint/2010/main" val="2869227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Distinction Scenario</a:t>
            </a:r>
            <a:endParaRPr lang="en-GB" dirty="0"/>
          </a:p>
        </p:txBody>
      </p:sp>
      <p:sp>
        <p:nvSpPr>
          <p:cNvPr id="3" name="Content Placeholder 2"/>
          <p:cNvSpPr>
            <a:spLocks noGrp="1"/>
          </p:cNvSpPr>
          <p:nvPr>
            <p:ph idx="1"/>
          </p:nvPr>
        </p:nvSpPr>
        <p:spPr/>
        <p:txBody>
          <a:bodyPr>
            <a:normAutofit/>
          </a:bodyPr>
          <a:lstStyle/>
          <a:p>
            <a:r>
              <a:rPr lang="en-GB" sz="2000" b="1" dirty="0"/>
              <a:t>D1:</a:t>
            </a:r>
            <a:r>
              <a:rPr lang="en-GB" sz="2000" dirty="0"/>
              <a:t> Additionally ABC Marketing Solutions, a client of </a:t>
            </a:r>
            <a:r>
              <a:rPr lang="en-GB" sz="2000" dirty="0" err="1"/>
              <a:t>SLiCk</a:t>
            </a:r>
            <a:r>
              <a:rPr lang="en-GB" sz="2000" dirty="0"/>
              <a:t> Network Solutions would like to know an efficient topology, standard and protocols for their network. Alternatively you may use a current work place scenario.</a:t>
            </a:r>
          </a:p>
          <a:p>
            <a:r>
              <a:rPr lang="en-GB" sz="2000" dirty="0"/>
              <a:t>The company has 8 staff and there are 8 Dell PC’s all running Windows 10 in a single office with no network. An old server is available in the workroom but needs to be tested and set up if required. There is an internet connection through the service provider Eclipse and a wireless router is already provided. Additional software, hardware and cabling can be acquired if needed.</a:t>
            </a:r>
          </a:p>
          <a:p>
            <a:r>
              <a:rPr lang="en-GB" sz="2000" dirty="0"/>
              <a:t>You must justify the choices you make. </a:t>
            </a:r>
            <a:endParaRPr lang="en-GB" sz="2000" dirty="0"/>
          </a:p>
        </p:txBody>
      </p:sp>
    </p:spTree>
    <p:extLst>
      <p:ext uri="{BB962C8B-B14F-4D97-AF65-F5344CB8AC3E}">
        <p14:creationId xmlns:p14="http://schemas.microsoft.com/office/powerpoint/2010/main" val="50142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endParaRPr lang="en-GB" dirty="0"/>
          </a:p>
        </p:txBody>
      </p:sp>
      <p:sp>
        <p:nvSpPr>
          <p:cNvPr id="5" name="Content Placeholder 4"/>
          <p:cNvSpPr>
            <a:spLocks noGrp="1"/>
          </p:cNvSpPr>
          <p:nvPr>
            <p:ph idx="1"/>
          </p:nvPr>
        </p:nvSpPr>
        <p:spPr/>
        <p:txBody>
          <a:bodyPr/>
          <a:lstStyle/>
          <a:p>
            <a:endParaRPr lang="en-GB"/>
          </a:p>
        </p:txBody>
      </p:sp>
      <p:pic>
        <p:nvPicPr>
          <p:cNvPr id="6" name="Picture 5"/>
          <p:cNvPicPr>
            <a:picLocks noChangeAspect="1"/>
          </p:cNvPicPr>
          <p:nvPr/>
        </p:nvPicPr>
        <p:blipFill>
          <a:blip r:embed="rId2"/>
          <a:stretch>
            <a:fillRect/>
          </a:stretch>
        </p:blipFill>
        <p:spPr>
          <a:xfrm>
            <a:off x="1640113" y="18368"/>
            <a:ext cx="9129487" cy="6839632"/>
          </a:xfrm>
          <a:prstGeom prst="rect">
            <a:avLst/>
          </a:prstGeom>
        </p:spPr>
      </p:pic>
    </p:spTree>
    <p:extLst>
      <p:ext uri="{BB962C8B-B14F-4D97-AF65-F5344CB8AC3E}">
        <p14:creationId xmlns:p14="http://schemas.microsoft.com/office/powerpoint/2010/main" val="3288989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598</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Assignment 1 - Networking Essentials Report</vt:lpstr>
      <vt:lpstr>Submission Format</vt:lpstr>
      <vt:lpstr>Assignment Brief and Guidance</vt:lpstr>
      <vt:lpstr>Your assignment should include:</vt:lpstr>
      <vt:lpstr>Your assignment should include:</vt:lpstr>
      <vt:lpstr>Distinction Scenario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1 - Networking Essentials Report</dc:title>
  <dc:creator>James Tedder</dc:creator>
  <cp:lastModifiedBy>James Tedder</cp:lastModifiedBy>
  <cp:revision>6</cp:revision>
  <dcterms:created xsi:type="dcterms:W3CDTF">2019-01-30T15:40:44Z</dcterms:created>
  <dcterms:modified xsi:type="dcterms:W3CDTF">2019-01-31T10:07:37Z</dcterms:modified>
</cp:coreProperties>
</file>