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sldIdLst>
    <p:sldId id="256" r:id="rId2"/>
    <p:sldId id="257" r:id="rId3"/>
    <p:sldId id="258" r:id="rId4"/>
    <p:sldId id="259" r:id="rId5"/>
    <p:sldId id="260" r:id="rId6"/>
    <p:sldId id="261" r:id="rId7"/>
    <p:sldId id="268" r:id="rId8"/>
    <p:sldId id="263" r:id="rId9"/>
    <p:sldId id="264" r:id="rId10"/>
    <p:sldId id="265" r:id="rId11"/>
    <p:sldId id="266" r:id="rId12"/>
    <p:sldId id="267"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9" d="100"/>
          <a:sy n="109" d="100"/>
        </p:scale>
        <p:origin x="636"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8EC4903-DCDA-406D-9E50-6C8B30A1D223}" type="datetimeFigureOut">
              <a:rPr lang="en-GB" smtClean="0"/>
              <a:t>14/01/2019</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07B37D3-CBB3-4CD6-961D-9DA2AD5D94E1}" type="slidenum">
              <a:rPr lang="en-GB" smtClean="0"/>
              <a:t>‹#›</a:t>
            </a:fld>
            <a:endParaRPr lang="en-GB"/>
          </a:p>
        </p:txBody>
      </p:sp>
    </p:spTree>
    <p:extLst>
      <p:ext uri="{BB962C8B-B14F-4D97-AF65-F5344CB8AC3E}">
        <p14:creationId xmlns:p14="http://schemas.microsoft.com/office/powerpoint/2010/main" val="30663553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67319655-93F9-420A-A21C-2015A66A1F65}" type="slidenum">
              <a:rPr lang="en-GB" smtClean="0"/>
              <a:t>11</a:t>
            </a:fld>
            <a:endParaRPr lang="en-GB"/>
          </a:p>
        </p:txBody>
      </p:sp>
    </p:spTree>
    <p:extLst>
      <p:ext uri="{BB962C8B-B14F-4D97-AF65-F5344CB8AC3E}">
        <p14:creationId xmlns:p14="http://schemas.microsoft.com/office/powerpoint/2010/main" val="28617176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6D7B5D29-E507-4989-B52C-2FD69092EC5D}" type="datetimeFigureOut">
              <a:rPr lang="en-GB" smtClean="0"/>
              <a:t>14/01/2019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2ABE8C7-FD18-4BBE-B1AF-D54645C4FBF5}" type="slidenum">
              <a:rPr lang="en-GB" smtClean="0"/>
              <a:t>‹#›</a:t>
            </a:fld>
            <a:endParaRPr lang="en-GB"/>
          </a:p>
        </p:txBody>
      </p:sp>
    </p:spTree>
    <p:extLst>
      <p:ext uri="{BB962C8B-B14F-4D97-AF65-F5344CB8AC3E}">
        <p14:creationId xmlns:p14="http://schemas.microsoft.com/office/powerpoint/2010/main" val="6795786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6D7B5D29-E507-4989-B52C-2FD69092EC5D}" type="datetimeFigureOut">
              <a:rPr lang="en-GB" smtClean="0"/>
              <a:t>14/01/2019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2ABE8C7-FD18-4BBE-B1AF-D54645C4FBF5}" type="slidenum">
              <a:rPr lang="en-GB" smtClean="0"/>
              <a:t>‹#›</a:t>
            </a:fld>
            <a:endParaRPr lang="en-GB"/>
          </a:p>
        </p:txBody>
      </p:sp>
    </p:spTree>
    <p:extLst>
      <p:ext uri="{BB962C8B-B14F-4D97-AF65-F5344CB8AC3E}">
        <p14:creationId xmlns:p14="http://schemas.microsoft.com/office/powerpoint/2010/main" val="6069529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6D7B5D29-E507-4989-B52C-2FD69092EC5D}" type="datetimeFigureOut">
              <a:rPr lang="en-GB" smtClean="0"/>
              <a:t>14/01/2019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2ABE8C7-FD18-4BBE-B1AF-D54645C4FBF5}" type="slidenum">
              <a:rPr lang="en-GB" smtClean="0"/>
              <a:t>‹#›</a:t>
            </a:fld>
            <a:endParaRPr lang="en-GB"/>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6222917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6D7B5D29-E507-4989-B52C-2FD69092EC5D}" type="datetimeFigureOut">
              <a:rPr lang="en-GB" smtClean="0"/>
              <a:t>14/01/2019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2ABE8C7-FD18-4BBE-B1AF-D54645C4FBF5}" type="slidenum">
              <a:rPr lang="en-GB" smtClean="0"/>
              <a:t>‹#›</a:t>
            </a:fld>
            <a:endParaRPr lang="en-GB"/>
          </a:p>
        </p:txBody>
      </p:sp>
    </p:spTree>
    <p:extLst>
      <p:ext uri="{BB962C8B-B14F-4D97-AF65-F5344CB8AC3E}">
        <p14:creationId xmlns:p14="http://schemas.microsoft.com/office/powerpoint/2010/main" val="30331676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6D7B5D29-E507-4989-B52C-2FD69092EC5D}" type="datetimeFigureOut">
              <a:rPr lang="en-GB" smtClean="0"/>
              <a:t>14/01/2019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2ABE8C7-FD18-4BBE-B1AF-D54645C4FBF5}" type="slidenum">
              <a:rPr lang="en-GB" smtClean="0"/>
              <a:t>‹#›</a:t>
            </a:fld>
            <a:endParaRPr lang="en-GB"/>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42235637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6D7B5D29-E507-4989-B52C-2FD69092EC5D}" type="datetimeFigureOut">
              <a:rPr lang="en-GB" smtClean="0"/>
              <a:t>14/01/2019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2ABE8C7-FD18-4BBE-B1AF-D54645C4FBF5}" type="slidenum">
              <a:rPr lang="en-GB" smtClean="0"/>
              <a:t>‹#›</a:t>
            </a:fld>
            <a:endParaRPr lang="en-GB"/>
          </a:p>
        </p:txBody>
      </p:sp>
    </p:spTree>
    <p:extLst>
      <p:ext uri="{BB962C8B-B14F-4D97-AF65-F5344CB8AC3E}">
        <p14:creationId xmlns:p14="http://schemas.microsoft.com/office/powerpoint/2010/main" val="245834268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D7B5D29-E507-4989-B52C-2FD69092EC5D}" type="datetimeFigureOut">
              <a:rPr lang="en-GB" smtClean="0"/>
              <a:t>14/01/2019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2ABE8C7-FD18-4BBE-B1AF-D54645C4FBF5}" type="slidenum">
              <a:rPr lang="en-GB" smtClean="0"/>
              <a:t>‹#›</a:t>
            </a:fld>
            <a:endParaRPr lang="en-GB"/>
          </a:p>
        </p:txBody>
      </p:sp>
    </p:spTree>
    <p:extLst>
      <p:ext uri="{BB962C8B-B14F-4D97-AF65-F5344CB8AC3E}">
        <p14:creationId xmlns:p14="http://schemas.microsoft.com/office/powerpoint/2010/main" val="66381603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D7B5D29-E507-4989-B52C-2FD69092EC5D}" type="datetimeFigureOut">
              <a:rPr lang="en-GB" smtClean="0"/>
              <a:t>14/01/2019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2ABE8C7-FD18-4BBE-B1AF-D54645C4FBF5}" type="slidenum">
              <a:rPr lang="en-GB" smtClean="0"/>
              <a:t>‹#›</a:t>
            </a:fld>
            <a:endParaRPr lang="en-GB"/>
          </a:p>
        </p:txBody>
      </p:sp>
    </p:spTree>
    <p:extLst>
      <p:ext uri="{BB962C8B-B14F-4D97-AF65-F5344CB8AC3E}">
        <p14:creationId xmlns:p14="http://schemas.microsoft.com/office/powerpoint/2010/main" val="26144346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D7B5D29-E507-4989-B52C-2FD69092EC5D}" type="datetimeFigureOut">
              <a:rPr lang="en-GB" smtClean="0"/>
              <a:t>14/01/2019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2ABE8C7-FD18-4BBE-B1AF-D54645C4FBF5}" type="slidenum">
              <a:rPr lang="en-GB" smtClean="0"/>
              <a:t>‹#›</a:t>
            </a:fld>
            <a:endParaRPr lang="en-GB"/>
          </a:p>
        </p:txBody>
      </p:sp>
    </p:spTree>
    <p:extLst>
      <p:ext uri="{BB962C8B-B14F-4D97-AF65-F5344CB8AC3E}">
        <p14:creationId xmlns:p14="http://schemas.microsoft.com/office/powerpoint/2010/main" val="6450380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6D7B5D29-E507-4989-B52C-2FD69092EC5D}" type="datetimeFigureOut">
              <a:rPr lang="en-GB" smtClean="0"/>
              <a:t>14/01/2019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2ABE8C7-FD18-4BBE-B1AF-D54645C4FBF5}" type="slidenum">
              <a:rPr lang="en-GB" smtClean="0"/>
              <a:t>‹#›</a:t>
            </a:fld>
            <a:endParaRPr lang="en-GB"/>
          </a:p>
        </p:txBody>
      </p:sp>
    </p:spTree>
    <p:extLst>
      <p:ext uri="{BB962C8B-B14F-4D97-AF65-F5344CB8AC3E}">
        <p14:creationId xmlns:p14="http://schemas.microsoft.com/office/powerpoint/2010/main" val="14467774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D7B5D29-E507-4989-B52C-2FD69092EC5D}" type="datetimeFigureOut">
              <a:rPr lang="en-GB" smtClean="0"/>
              <a:t>14/01/2019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2ABE8C7-FD18-4BBE-B1AF-D54645C4FBF5}" type="slidenum">
              <a:rPr lang="en-GB" smtClean="0"/>
              <a:t>‹#›</a:t>
            </a:fld>
            <a:endParaRPr lang="en-GB"/>
          </a:p>
        </p:txBody>
      </p:sp>
    </p:spTree>
    <p:extLst>
      <p:ext uri="{BB962C8B-B14F-4D97-AF65-F5344CB8AC3E}">
        <p14:creationId xmlns:p14="http://schemas.microsoft.com/office/powerpoint/2010/main" val="5788344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D7B5D29-E507-4989-B52C-2FD69092EC5D}" type="datetimeFigureOut">
              <a:rPr lang="en-GB" smtClean="0"/>
              <a:t>14/01/2019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52ABE8C7-FD18-4BBE-B1AF-D54645C4FBF5}" type="slidenum">
              <a:rPr lang="en-GB" smtClean="0"/>
              <a:t>‹#›</a:t>
            </a:fld>
            <a:endParaRPr lang="en-GB"/>
          </a:p>
        </p:txBody>
      </p:sp>
    </p:spTree>
    <p:extLst>
      <p:ext uri="{BB962C8B-B14F-4D97-AF65-F5344CB8AC3E}">
        <p14:creationId xmlns:p14="http://schemas.microsoft.com/office/powerpoint/2010/main" val="20456560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D7B5D29-E507-4989-B52C-2FD69092EC5D}" type="datetimeFigureOut">
              <a:rPr lang="en-GB" smtClean="0"/>
              <a:t>14/01/2019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52ABE8C7-FD18-4BBE-B1AF-D54645C4FBF5}" type="slidenum">
              <a:rPr lang="en-GB" smtClean="0"/>
              <a:t>‹#›</a:t>
            </a:fld>
            <a:endParaRPr lang="en-GB"/>
          </a:p>
        </p:txBody>
      </p:sp>
    </p:spTree>
    <p:extLst>
      <p:ext uri="{BB962C8B-B14F-4D97-AF65-F5344CB8AC3E}">
        <p14:creationId xmlns:p14="http://schemas.microsoft.com/office/powerpoint/2010/main" val="8829275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D7B5D29-E507-4989-B52C-2FD69092EC5D}" type="datetimeFigureOut">
              <a:rPr lang="en-GB" smtClean="0"/>
              <a:t>14/01/2019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52ABE8C7-FD18-4BBE-B1AF-D54645C4FBF5}" type="slidenum">
              <a:rPr lang="en-GB" smtClean="0"/>
              <a:t>‹#›</a:t>
            </a:fld>
            <a:endParaRPr lang="en-GB"/>
          </a:p>
        </p:txBody>
      </p:sp>
    </p:spTree>
    <p:extLst>
      <p:ext uri="{BB962C8B-B14F-4D97-AF65-F5344CB8AC3E}">
        <p14:creationId xmlns:p14="http://schemas.microsoft.com/office/powerpoint/2010/main" val="30966901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6D7B5D29-E507-4989-B52C-2FD69092EC5D}" type="datetimeFigureOut">
              <a:rPr lang="en-GB" smtClean="0"/>
              <a:t>14/01/2019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2ABE8C7-FD18-4BBE-B1AF-D54645C4FBF5}" type="slidenum">
              <a:rPr lang="en-GB" smtClean="0"/>
              <a:t>‹#›</a:t>
            </a:fld>
            <a:endParaRPr lang="en-GB"/>
          </a:p>
        </p:txBody>
      </p:sp>
    </p:spTree>
    <p:extLst>
      <p:ext uri="{BB962C8B-B14F-4D97-AF65-F5344CB8AC3E}">
        <p14:creationId xmlns:p14="http://schemas.microsoft.com/office/powerpoint/2010/main" val="32611897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6D7B5D29-E507-4989-B52C-2FD69092EC5D}" type="datetimeFigureOut">
              <a:rPr lang="en-GB" smtClean="0"/>
              <a:t>14/01/2019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2ABE8C7-FD18-4BBE-B1AF-D54645C4FBF5}" type="slidenum">
              <a:rPr lang="en-GB" smtClean="0"/>
              <a:t>‹#›</a:t>
            </a:fld>
            <a:endParaRPr lang="en-GB"/>
          </a:p>
        </p:txBody>
      </p:sp>
    </p:spTree>
    <p:extLst>
      <p:ext uri="{BB962C8B-B14F-4D97-AF65-F5344CB8AC3E}">
        <p14:creationId xmlns:p14="http://schemas.microsoft.com/office/powerpoint/2010/main" val="22752426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D7B5D29-E507-4989-B52C-2FD69092EC5D}" type="datetimeFigureOut">
              <a:rPr lang="en-GB" smtClean="0"/>
              <a:t>14/01/2019</a:t>
            </a:fld>
            <a:endParaRPr lang="en-GB"/>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52ABE8C7-FD18-4BBE-B1AF-D54645C4FBF5}" type="slidenum">
              <a:rPr lang="en-GB" smtClean="0"/>
              <a:t>‹#›</a:t>
            </a:fld>
            <a:endParaRPr lang="en-GB"/>
          </a:p>
        </p:txBody>
      </p:sp>
    </p:spTree>
    <p:extLst>
      <p:ext uri="{BB962C8B-B14F-4D97-AF65-F5344CB8AC3E}">
        <p14:creationId xmlns:p14="http://schemas.microsoft.com/office/powerpoint/2010/main" val="282695657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IDE’s and Debugging</a:t>
            </a:r>
            <a:endParaRPr lang="en-GB" dirty="0"/>
          </a:p>
        </p:txBody>
      </p:sp>
      <p:sp>
        <p:nvSpPr>
          <p:cNvPr id="3" name="Subtitle 2"/>
          <p:cNvSpPr>
            <a:spLocks noGrp="1"/>
          </p:cNvSpPr>
          <p:nvPr>
            <p:ph type="subTitle" idx="1"/>
          </p:nvPr>
        </p:nvSpPr>
        <p:spPr/>
        <p:txBody>
          <a:bodyPr/>
          <a:lstStyle/>
          <a:p>
            <a:endParaRPr lang="en-GB"/>
          </a:p>
        </p:txBody>
      </p:sp>
    </p:spTree>
    <p:extLst>
      <p:ext uri="{BB962C8B-B14F-4D97-AF65-F5344CB8AC3E}">
        <p14:creationId xmlns:p14="http://schemas.microsoft.com/office/powerpoint/2010/main" val="10431496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Debugging Process </a:t>
            </a:r>
            <a:r>
              <a:rPr lang="en-US" dirty="0" smtClean="0"/>
              <a:t>– Simple Tracing Example</a:t>
            </a:r>
            <a:endParaRPr lang="en-GB" dirty="0"/>
          </a:p>
        </p:txBody>
      </p:sp>
      <p:sp>
        <p:nvSpPr>
          <p:cNvPr id="3" name="Content Placeholder 2"/>
          <p:cNvSpPr>
            <a:spLocks noGrp="1"/>
          </p:cNvSpPr>
          <p:nvPr>
            <p:ph idx="1"/>
          </p:nvPr>
        </p:nvSpPr>
        <p:spPr>
          <a:xfrm>
            <a:off x="677335" y="2160589"/>
            <a:ext cx="5266266" cy="3880773"/>
          </a:xfrm>
        </p:spPr>
        <p:txBody>
          <a:bodyPr>
            <a:normAutofit lnSpcReduction="10000"/>
          </a:bodyPr>
          <a:lstStyle/>
          <a:p>
            <a:r>
              <a:rPr lang="en-GB" dirty="0" smtClean="0"/>
              <a:t>String </a:t>
            </a:r>
            <a:r>
              <a:rPr lang="en-GB" dirty="0"/>
              <a:t>title </a:t>
            </a:r>
            <a:r>
              <a:rPr lang="en-GB" dirty="0" smtClean="0"/>
              <a:t>=“HNC Computing";</a:t>
            </a:r>
            <a:endParaRPr lang="en-GB" dirty="0"/>
          </a:p>
          <a:p>
            <a:r>
              <a:rPr lang="en-GB" dirty="0" err="1" smtClean="0"/>
              <a:t>int</a:t>
            </a:r>
            <a:r>
              <a:rPr lang="en-GB" dirty="0" smtClean="0"/>
              <a:t> </a:t>
            </a:r>
            <a:r>
              <a:rPr lang="en-GB" dirty="0"/>
              <a:t>number = </a:t>
            </a:r>
            <a:r>
              <a:rPr lang="en-GB" dirty="0" smtClean="0"/>
              <a:t>370;</a:t>
            </a:r>
            <a:endParaRPr lang="en-GB" dirty="0"/>
          </a:p>
          <a:p>
            <a:r>
              <a:rPr lang="en-GB" dirty="0" err="1" smtClean="0"/>
              <a:t>boolean</a:t>
            </a:r>
            <a:r>
              <a:rPr lang="en-GB" dirty="0" smtClean="0"/>
              <a:t> </a:t>
            </a:r>
            <a:r>
              <a:rPr lang="en-GB" dirty="0"/>
              <a:t>result = true</a:t>
            </a:r>
            <a:r>
              <a:rPr lang="en-GB" dirty="0" smtClean="0"/>
              <a:t>;</a:t>
            </a:r>
          </a:p>
          <a:p>
            <a:r>
              <a:rPr lang="en-GB" dirty="0"/>
              <a:t>number = </a:t>
            </a:r>
            <a:r>
              <a:rPr lang="en-GB" dirty="0" smtClean="0"/>
              <a:t>number - 5;</a:t>
            </a:r>
            <a:endParaRPr lang="en-GB" dirty="0"/>
          </a:p>
          <a:p>
            <a:pPr marL="0" indent="0">
              <a:buNone/>
            </a:pPr>
            <a:endParaRPr lang="en-GB" dirty="0"/>
          </a:p>
          <a:p>
            <a:r>
              <a:rPr lang="en-GB" dirty="0" err="1" smtClean="0"/>
              <a:t>System.out.println</a:t>
            </a:r>
            <a:r>
              <a:rPr lang="en-GB" dirty="0"/>
              <a:t>( "Course is " + title</a:t>
            </a:r>
            <a:r>
              <a:rPr lang="en-GB" dirty="0" smtClean="0"/>
              <a:t>);</a:t>
            </a:r>
            <a:endParaRPr lang="en-GB" dirty="0"/>
          </a:p>
          <a:p>
            <a:r>
              <a:rPr lang="en-GB" dirty="0" err="1" smtClean="0"/>
              <a:t>System.out.println</a:t>
            </a:r>
            <a:r>
              <a:rPr lang="en-GB" dirty="0"/>
              <a:t>( "Days are " + number);</a:t>
            </a:r>
          </a:p>
          <a:p>
            <a:r>
              <a:rPr lang="en-GB" dirty="0" err="1" smtClean="0"/>
              <a:t>System.out.println</a:t>
            </a:r>
            <a:r>
              <a:rPr lang="en-GB" dirty="0"/>
              <a:t>( "Answer is " + result</a:t>
            </a:r>
            <a:r>
              <a:rPr lang="en-GB" dirty="0" smtClean="0"/>
              <a:t>)</a:t>
            </a:r>
          </a:p>
          <a:p>
            <a:r>
              <a:rPr lang="en-GB" dirty="0"/>
              <a:t>result = </a:t>
            </a:r>
            <a:r>
              <a:rPr lang="en-GB" dirty="0" smtClean="0"/>
              <a:t>false;</a:t>
            </a:r>
          </a:p>
          <a:p>
            <a:r>
              <a:rPr lang="en-GB" dirty="0" err="1"/>
              <a:t>System.out.println</a:t>
            </a:r>
            <a:r>
              <a:rPr lang="en-GB" dirty="0"/>
              <a:t>( "Answer is </a:t>
            </a:r>
            <a:r>
              <a:rPr lang="en-GB" dirty="0" smtClean="0"/>
              <a:t>now" </a:t>
            </a:r>
            <a:r>
              <a:rPr lang="en-GB" dirty="0"/>
              <a:t>+ result</a:t>
            </a:r>
            <a:r>
              <a:rPr lang="en-GB" dirty="0" smtClean="0"/>
              <a:t>);</a:t>
            </a:r>
            <a:endParaRPr lang="en-GB" dirty="0"/>
          </a:p>
        </p:txBody>
      </p:sp>
      <p:sp>
        <p:nvSpPr>
          <p:cNvPr id="4" name="TextBox 3"/>
          <p:cNvSpPr txBox="1"/>
          <p:nvPr/>
        </p:nvSpPr>
        <p:spPr>
          <a:xfrm>
            <a:off x="6828182" y="2160589"/>
            <a:ext cx="4492487" cy="3139321"/>
          </a:xfrm>
          <a:prstGeom prst="rect">
            <a:avLst/>
          </a:prstGeom>
          <a:solidFill>
            <a:schemeClr val="accent2">
              <a:lumMod val="40000"/>
              <a:lumOff val="60000"/>
            </a:schemeClr>
          </a:solidFill>
          <a:ln>
            <a:solidFill>
              <a:schemeClr val="tx1"/>
            </a:solidFill>
          </a:ln>
        </p:spPr>
        <p:txBody>
          <a:bodyPr wrap="square" rtlCol="0">
            <a:spAutoFit/>
          </a:bodyPr>
          <a:lstStyle/>
          <a:p>
            <a:r>
              <a:rPr lang="en-GB" dirty="0" smtClean="0"/>
              <a:t>When tracing you’d go through the code making a note of all variables. As you go line by line you would update the value of the variable. This could be done on paper. An example for this simple program is below:</a:t>
            </a:r>
          </a:p>
          <a:p>
            <a:endParaRPr lang="en-GB" dirty="0" smtClean="0"/>
          </a:p>
          <a:p>
            <a:r>
              <a:rPr lang="en-GB" dirty="0" smtClean="0"/>
              <a:t>Char: J</a:t>
            </a:r>
          </a:p>
          <a:p>
            <a:r>
              <a:rPr lang="en-GB" dirty="0" smtClean="0"/>
              <a:t>String title: HNC Computing</a:t>
            </a:r>
          </a:p>
          <a:p>
            <a:r>
              <a:rPr lang="en-GB" dirty="0" err="1" smtClean="0"/>
              <a:t>int</a:t>
            </a:r>
            <a:r>
              <a:rPr lang="en-GB" dirty="0" smtClean="0"/>
              <a:t> number = </a:t>
            </a:r>
            <a:r>
              <a:rPr lang="en-GB" strike="sngStrike" dirty="0" smtClean="0"/>
              <a:t>370</a:t>
            </a:r>
            <a:r>
              <a:rPr lang="en-GB" dirty="0" smtClean="0"/>
              <a:t> 365</a:t>
            </a:r>
          </a:p>
          <a:p>
            <a:r>
              <a:rPr lang="en-GB" dirty="0" err="1" smtClean="0"/>
              <a:t>boolean</a:t>
            </a:r>
            <a:r>
              <a:rPr lang="en-GB" dirty="0" smtClean="0"/>
              <a:t> result: </a:t>
            </a:r>
            <a:r>
              <a:rPr lang="en-GB" strike="sngStrike" dirty="0" smtClean="0"/>
              <a:t>true</a:t>
            </a:r>
            <a:r>
              <a:rPr lang="en-GB" dirty="0" smtClean="0"/>
              <a:t> false</a:t>
            </a:r>
            <a:endParaRPr lang="en-GB" dirty="0"/>
          </a:p>
        </p:txBody>
      </p:sp>
    </p:spTree>
    <p:extLst>
      <p:ext uri="{BB962C8B-B14F-4D97-AF65-F5344CB8AC3E}">
        <p14:creationId xmlns:p14="http://schemas.microsoft.com/office/powerpoint/2010/main" val="342227395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Debugging Process – </a:t>
            </a:r>
            <a:r>
              <a:rPr lang="en-US" dirty="0" smtClean="0"/>
              <a:t>Breakpoints</a:t>
            </a:r>
            <a:endParaRPr lang="en-GB" dirty="0"/>
          </a:p>
        </p:txBody>
      </p:sp>
      <p:sp>
        <p:nvSpPr>
          <p:cNvPr id="3" name="Content Placeholder 2"/>
          <p:cNvSpPr>
            <a:spLocks noGrp="1"/>
          </p:cNvSpPr>
          <p:nvPr>
            <p:ph idx="1"/>
          </p:nvPr>
        </p:nvSpPr>
        <p:spPr/>
        <p:txBody>
          <a:bodyPr/>
          <a:lstStyle/>
          <a:p>
            <a:r>
              <a:rPr lang="en-US" dirty="0" smtClean="0"/>
              <a:t>A </a:t>
            </a:r>
            <a:r>
              <a:rPr lang="en-US" dirty="0"/>
              <a:t>line of code where you want to "pause" the execution of a program. </a:t>
            </a:r>
            <a:r>
              <a:rPr lang="en-US" dirty="0" smtClean="0"/>
              <a:t>This suspends the program allowing you to examine the code at this point of execution. </a:t>
            </a:r>
            <a:r>
              <a:rPr lang="en-GB" dirty="0" smtClean="0"/>
              <a:t>Before </a:t>
            </a:r>
            <a:r>
              <a:rPr lang="en-GB" dirty="0"/>
              <a:t>starting the debugger, you need to set at least one breakpoint to suspend the execution inside the program.</a:t>
            </a:r>
            <a:endParaRPr lang="en-US" dirty="0" smtClean="0"/>
          </a:p>
        </p:txBody>
      </p:sp>
      <p:pic>
        <p:nvPicPr>
          <p:cNvPr id="4" name="Picture 3" descr="image"/>
          <p:cNvPicPr/>
          <p:nvPr/>
        </p:nvPicPr>
        <p:blipFill>
          <a:blip r:embed="rId3">
            <a:extLst>
              <a:ext uri="{28A0092B-C50C-407E-A947-70E740481C1C}">
                <a14:useLocalDpi xmlns:a14="http://schemas.microsoft.com/office/drawing/2010/main" val="0"/>
              </a:ext>
            </a:extLst>
          </a:blip>
          <a:srcRect/>
          <a:stretch>
            <a:fillRect/>
          </a:stretch>
        </p:blipFill>
        <p:spPr bwMode="auto">
          <a:xfrm>
            <a:off x="1963209" y="3462337"/>
            <a:ext cx="5495925" cy="2657475"/>
          </a:xfrm>
          <a:prstGeom prst="rect">
            <a:avLst/>
          </a:prstGeom>
          <a:noFill/>
          <a:ln>
            <a:noFill/>
          </a:ln>
        </p:spPr>
      </p:pic>
    </p:spTree>
    <p:extLst>
      <p:ext uri="{BB962C8B-B14F-4D97-AF65-F5344CB8AC3E}">
        <p14:creationId xmlns:p14="http://schemas.microsoft.com/office/powerpoint/2010/main" val="11346742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Debugging </a:t>
            </a:r>
            <a:r>
              <a:rPr lang="en-US" dirty="0" smtClean="0"/>
              <a:t>Process – Watch Lists</a:t>
            </a:r>
            <a:endParaRPr lang="en-GB" dirty="0"/>
          </a:p>
        </p:txBody>
      </p:sp>
      <p:sp>
        <p:nvSpPr>
          <p:cNvPr id="3" name="Content Placeholder 2"/>
          <p:cNvSpPr>
            <a:spLocks noGrp="1"/>
          </p:cNvSpPr>
          <p:nvPr>
            <p:ph idx="1"/>
          </p:nvPr>
        </p:nvSpPr>
        <p:spPr/>
        <p:txBody>
          <a:bodyPr/>
          <a:lstStyle/>
          <a:p>
            <a:r>
              <a:rPr lang="en-US" dirty="0" smtClean="0"/>
              <a:t>Allows </a:t>
            </a:r>
            <a:r>
              <a:rPr lang="en-US" dirty="0"/>
              <a:t>you to "watch" the value of a variable. For example, if you have a variable named "x", you can type x inside the watch window and watch the value as you go from breakpoint to breakpoint</a:t>
            </a:r>
            <a:r>
              <a:rPr lang="en-US" dirty="0" smtClean="0"/>
              <a:t>.</a:t>
            </a:r>
          </a:p>
          <a:p>
            <a:endParaRPr lang="en-US" dirty="0"/>
          </a:p>
          <a:p>
            <a:endParaRPr lang="en-GB" dirty="0"/>
          </a:p>
        </p:txBody>
      </p:sp>
      <p:pic>
        <p:nvPicPr>
          <p:cNvPr id="4" name="Picture 3"/>
          <p:cNvPicPr>
            <a:picLocks noChangeAspect="1"/>
          </p:cNvPicPr>
          <p:nvPr/>
        </p:nvPicPr>
        <p:blipFill rotWithShape="1">
          <a:blip r:embed="rId2"/>
          <a:srcRect l="19355" t="26510" r="23776" b="28037"/>
          <a:stretch/>
        </p:blipFill>
        <p:spPr>
          <a:xfrm>
            <a:off x="677334" y="3372126"/>
            <a:ext cx="7457016" cy="3352524"/>
          </a:xfrm>
          <a:prstGeom prst="rect">
            <a:avLst/>
          </a:prstGeom>
        </p:spPr>
      </p:pic>
      <p:sp>
        <p:nvSpPr>
          <p:cNvPr id="6" name="Rectangle 5"/>
          <p:cNvSpPr/>
          <p:nvPr/>
        </p:nvSpPr>
        <p:spPr>
          <a:xfrm>
            <a:off x="9274002" y="2171797"/>
            <a:ext cx="2813223" cy="3970318"/>
          </a:xfrm>
          <a:prstGeom prst="rect">
            <a:avLst/>
          </a:prstGeom>
          <a:solidFill>
            <a:schemeClr val="accent1">
              <a:lumMod val="20000"/>
              <a:lumOff val="80000"/>
            </a:schemeClr>
          </a:solidFill>
        </p:spPr>
        <p:txBody>
          <a:bodyPr wrap="square">
            <a:spAutoFit/>
          </a:bodyPr>
          <a:lstStyle/>
          <a:p>
            <a:r>
              <a:rPr lang="en-US" b="1" dirty="0" smtClean="0">
                <a:solidFill>
                  <a:srgbClr val="000000"/>
                </a:solidFill>
                <a:latin typeface="Verdana" panose="020B0604030504040204" pitchFamily="34" charset="0"/>
              </a:rPr>
              <a:t>To add expressions to a watch list in NetBeans:</a:t>
            </a:r>
          </a:p>
          <a:p>
            <a:endParaRPr lang="en-US" dirty="0">
              <a:solidFill>
                <a:srgbClr val="000000"/>
              </a:solidFill>
              <a:latin typeface="Verdana" panose="020B0604030504040204" pitchFamily="34" charset="0"/>
            </a:endParaRPr>
          </a:p>
          <a:p>
            <a:r>
              <a:rPr lang="en-US" dirty="0" smtClean="0">
                <a:solidFill>
                  <a:srgbClr val="000000"/>
                </a:solidFill>
                <a:latin typeface="Verdana" panose="020B0604030504040204" pitchFamily="34" charset="0"/>
              </a:rPr>
              <a:t>1. Click </a:t>
            </a:r>
            <a:r>
              <a:rPr lang="en-US" dirty="0">
                <a:solidFill>
                  <a:srgbClr val="000000"/>
                </a:solidFill>
                <a:latin typeface="Verdana" panose="020B0604030504040204" pitchFamily="34" charset="0"/>
              </a:rPr>
              <a:t>on the "Watches" tab at the bottom. </a:t>
            </a:r>
          </a:p>
          <a:p>
            <a:endParaRPr lang="en-US" dirty="0">
              <a:solidFill>
                <a:srgbClr val="000000"/>
              </a:solidFill>
              <a:latin typeface="Verdana" panose="020B0604030504040204" pitchFamily="34" charset="0"/>
            </a:endParaRPr>
          </a:p>
          <a:p>
            <a:r>
              <a:rPr lang="en-US" dirty="0" smtClean="0">
                <a:solidFill>
                  <a:srgbClr val="000000"/>
                </a:solidFill>
                <a:latin typeface="Verdana" panose="020B0604030504040204" pitchFamily="34" charset="0"/>
              </a:rPr>
              <a:t>2. Type </a:t>
            </a:r>
            <a:r>
              <a:rPr lang="en-US" dirty="0">
                <a:solidFill>
                  <a:srgbClr val="000000"/>
                </a:solidFill>
                <a:latin typeface="Verdana" panose="020B0604030504040204" pitchFamily="34" charset="0"/>
              </a:rPr>
              <a:t>in </a:t>
            </a:r>
            <a:r>
              <a:rPr lang="en-US" dirty="0" smtClean="0">
                <a:solidFill>
                  <a:srgbClr val="000000"/>
                </a:solidFill>
                <a:latin typeface="Verdana" panose="020B0604030504040204" pitchFamily="34" charset="0"/>
              </a:rPr>
              <a:t>a variable where it says </a:t>
            </a:r>
            <a:r>
              <a:rPr lang="en-US" b="1" dirty="0" smtClean="0">
                <a:solidFill>
                  <a:srgbClr val="000000"/>
                </a:solidFill>
                <a:latin typeface="Verdana" panose="020B0604030504040204" pitchFamily="34" charset="0"/>
              </a:rPr>
              <a:t>&lt;Enter new watch&gt;</a:t>
            </a:r>
            <a:r>
              <a:rPr lang="en-US" dirty="0" smtClean="0">
                <a:solidFill>
                  <a:srgbClr val="000000"/>
                </a:solidFill>
                <a:latin typeface="Verdana" panose="020B0604030504040204" pitchFamily="34" charset="0"/>
              </a:rPr>
              <a:t> to </a:t>
            </a:r>
            <a:r>
              <a:rPr lang="en-US" dirty="0">
                <a:solidFill>
                  <a:srgbClr val="000000"/>
                </a:solidFill>
                <a:latin typeface="Verdana" panose="020B0604030504040204" pitchFamily="34" charset="0"/>
              </a:rPr>
              <a:t>watch the name variable and press the </a:t>
            </a:r>
            <a:r>
              <a:rPr lang="en-US" dirty="0" smtClean="0">
                <a:solidFill>
                  <a:srgbClr val="000000"/>
                </a:solidFill>
                <a:latin typeface="Verdana" panose="020B0604030504040204" pitchFamily="34" charset="0"/>
              </a:rPr>
              <a:t>enter </a:t>
            </a:r>
            <a:r>
              <a:rPr lang="en-US" dirty="0">
                <a:solidFill>
                  <a:srgbClr val="000000"/>
                </a:solidFill>
                <a:latin typeface="Verdana" panose="020B0604030504040204" pitchFamily="34" charset="0"/>
              </a:rPr>
              <a:t>button.</a:t>
            </a:r>
            <a:endParaRPr lang="en-GB" dirty="0"/>
          </a:p>
        </p:txBody>
      </p:sp>
    </p:spTree>
    <p:extLst>
      <p:ext uri="{BB962C8B-B14F-4D97-AF65-F5344CB8AC3E}">
        <p14:creationId xmlns:p14="http://schemas.microsoft.com/office/powerpoint/2010/main" val="55662790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3" y="609600"/>
            <a:ext cx="9011789" cy="1320800"/>
          </a:xfrm>
        </p:spPr>
        <p:txBody>
          <a:bodyPr/>
          <a:lstStyle/>
          <a:p>
            <a:r>
              <a:rPr lang="en-GB" dirty="0"/>
              <a:t>IDE(Integrated Development Environment)</a:t>
            </a:r>
          </a:p>
        </p:txBody>
      </p:sp>
      <p:sp>
        <p:nvSpPr>
          <p:cNvPr id="3" name="Content Placeholder 2"/>
          <p:cNvSpPr>
            <a:spLocks noGrp="1"/>
          </p:cNvSpPr>
          <p:nvPr>
            <p:ph idx="1"/>
          </p:nvPr>
        </p:nvSpPr>
        <p:spPr>
          <a:xfrm>
            <a:off x="677334" y="1749668"/>
            <a:ext cx="8596668" cy="4941277"/>
          </a:xfrm>
        </p:spPr>
        <p:txBody>
          <a:bodyPr>
            <a:normAutofit/>
          </a:bodyPr>
          <a:lstStyle/>
          <a:p>
            <a:r>
              <a:rPr lang="en-US" sz="2400" dirty="0" smtClean="0"/>
              <a:t>Designed to provide the facilities a programmers needs for software development</a:t>
            </a:r>
          </a:p>
          <a:p>
            <a:r>
              <a:rPr lang="en-US" sz="2400" dirty="0" smtClean="0"/>
              <a:t>IDE’s provide a text </a:t>
            </a:r>
            <a:r>
              <a:rPr lang="en-US" sz="2400" dirty="0"/>
              <a:t>editor, debugger and compiler all in one </a:t>
            </a:r>
            <a:r>
              <a:rPr lang="en-US" sz="2400" dirty="0" smtClean="0"/>
              <a:t>application.</a:t>
            </a:r>
          </a:p>
          <a:p>
            <a:r>
              <a:rPr lang="en-US" sz="2400" dirty="0" smtClean="0"/>
              <a:t>Sometimes these can have more features than we need but are generally designed to make are coding experience as pleasant, </a:t>
            </a:r>
            <a:r>
              <a:rPr lang="en-US" sz="2400" dirty="0" err="1" smtClean="0"/>
              <a:t>customised</a:t>
            </a:r>
            <a:r>
              <a:rPr lang="en-US" sz="2400" dirty="0" smtClean="0"/>
              <a:t> and quick as possible.</a:t>
            </a:r>
          </a:p>
          <a:p>
            <a:pPr lvl="1"/>
            <a:endParaRPr lang="en-GB" b="1" dirty="0"/>
          </a:p>
        </p:txBody>
      </p:sp>
    </p:spTree>
    <p:extLst>
      <p:ext uri="{BB962C8B-B14F-4D97-AF65-F5344CB8AC3E}">
        <p14:creationId xmlns:p14="http://schemas.microsoft.com/office/powerpoint/2010/main" val="155075939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IDE Examples</a:t>
            </a:r>
            <a:endParaRPr lang="en-GB" dirty="0"/>
          </a:p>
        </p:txBody>
      </p:sp>
      <p:sp>
        <p:nvSpPr>
          <p:cNvPr id="3" name="Content Placeholder 2"/>
          <p:cNvSpPr>
            <a:spLocks noGrp="1"/>
          </p:cNvSpPr>
          <p:nvPr>
            <p:ph idx="1"/>
          </p:nvPr>
        </p:nvSpPr>
        <p:spPr/>
        <p:txBody>
          <a:bodyPr>
            <a:normAutofit lnSpcReduction="10000"/>
          </a:bodyPr>
          <a:lstStyle/>
          <a:p>
            <a:r>
              <a:rPr lang="en-US" sz="2800" dirty="0"/>
              <a:t>IDE’s include:</a:t>
            </a:r>
          </a:p>
          <a:p>
            <a:pPr lvl="1"/>
            <a:r>
              <a:rPr lang="en-US" sz="2400" b="1" dirty="0" err="1"/>
              <a:t>Netbeans</a:t>
            </a:r>
            <a:r>
              <a:rPr lang="en-US" sz="2400" dirty="0"/>
              <a:t> - C, C++, Python, Perl, PHP, Java, Ruby and more</a:t>
            </a:r>
          </a:p>
          <a:p>
            <a:pPr lvl="1"/>
            <a:r>
              <a:rPr lang="en-US" sz="2400" b="1" dirty="0"/>
              <a:t>Eclipse</a:t>
            </a:r>
            <a:r>
              <a:rPr lang="en-US" sz="2400" dirty="0"/>
              <a:t> - Java, JavaScript, PHP, Python, Ruby, C, C++ and more</a:t>
            </a:r>
          </a:p>
          <a:p>
            <a:pPr lvl="1"/>
            <a:r>
              <a:rPr lang="en-GB" sz="2400" b="1" dirty="0"/>
              <a:t>Komodo - </a:t>
            </a:r>
            <a:r>
              <a:rPr lang="en-US" sz="2400" dirty="0"/>
              <a:t>Perl, Python, </a:t>
            </a:r>
            <a:r>
              <a:rPr lang="en-US" sz="2400" dirty="0" err="1"/>
              <a:t>Tcl</a:t>
            </a:r>
            <a:r>
              <a:rPr lang="en-US" sz="2400" dirty="0"/>
              <a:t>, PHP, Ruby, </a:t>
            </a:r>
            <a:r>
              <a:rPr lang="en-US" sz="2400" dirty="0" err="1"/>
              <a:t>Javascript</a:t>
            </a:r>
            <a:r>
              <a:rPr lang="en-US" sz="2400" dirty="0"/>
              <a:t> and more</a:t>
            </a:r>
          </a:p>
          <a:p>
            <a:pPr lvl="1"/>
            <a:r>
              <a:rPr lang="en-GB" sz="2400" b="1" dirty="0"/>
              <a:t>Visual Studio - </a:t>
            </a:r>
            <a:r>
              <a:rPr lang="en-US" sz="2400" dirty="0"/>
              <a:t>Visual C++, VB.NET, C#, F# and others</a:t>
            </a:r>
          </a:p>
          <a:p>
            <a:pPr lvl="1"/>
            <a:r>
              <a:rPr lang="en-US" sz="2400" b="1" dirty="0"/>
              <a:t>Many others!</a:t>
            </a:r>
            <a:endParaRPr lang="en-GB" sz="2400" b="1" dirty="0"/>
          </a:p>
          <a:p>
            <a:endParaRPr lang="en-GB" dirty="0"/>
          </a:p>
        </p:txBody>
      </p:sp>
    </p:spTree>
    <p:extLst>
      <p:ext uri="{BB962C8B-B14F-4D97-AF65-F5344CB8AC3E}">
        <p14:creationId xmlns:p14="http://schemas.microsoft.com/office/powerpoint/2010/main" val="371057699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IDE: Some advantages</a:t>
            </a:r>
            <a:endParaRPr lang="en-GB" dirty="0"/>
          </a:p>
        </p:txBody>
      </p:sp>
      <p:sp>
        <p:nvSpPr>
          <p:cNvPr id="3" name="Content Placeholder 2"/>
          <p:cNvSpPr>
            <a:spLocks noGrp="1"/>
          </p:cNvSpPr>
          <p:nvPr>
            <p:ph idx="1"/>
          </p:nvPr>
        </p:nvSpPr>
        <p:spPr>
          <a:xfrm>
            <a:off x="677334" y="1688124"/>
            <a:ext cx="8596668" cy="5037992"/>
          </a:xfrm>
        </p:spPr>
        <p:txBody>
          <a:bodyPr>
            <a:normAutofit/>
          </a:bodyPr>
          <a:lstStyle/>
          <a:p>
            <a:r>
              <a:rPr lang="en-GB" sz="2000" dirty="0" smtClean="0"/>
              <a:t>Look and feel customisation such as themes, fonts, colours etc.</a:t>
            </a:r>
          </a:p>
          <a:p>
            <a:r>
              <a:rPr lang="en-GB" sz="2000" dirty="0" smtClean="0"/>
              <a:t>Auto compiles and runs code</a:t>
            </a:r>
          </a:p>
          <a:p>
            <a:r>
              <a:rPr lang="en-GB" sz="2000" dirty="0" smtClean="0"/>
              <a:t>Folder Structure for the project</a:t>
            </a:r>
          </a:p>
          <a:p>
            <a:r>
              <a:rPr lang="en-GB" sz="2000" dirty="0" smtClean="0"/>
              <a:t>Provide Syntax highlighting</a:t>
            </a:r>
          </a:p>
          <a:p>
            <a:r>
              <a:rPr lang="en-GB" sz="2000" dirty="0" smtClean="0"/>
              <a:t>Automatic indentation for code blocks</a:t>
            </a:r>
          </a:p>
          <a:p>
            <a:r>
              <a:rPr lang="en-GB" sz="2000" dirty="0" smtClean="0"/>
              <a:t>Line numbers</a:t>
            </a:r>
          </a:p>
          <a:p>
            <a:r>
              <a:rPr lang="en-GB" sz="2000" dirty="0" smtClean="0"/>
              <a:t>Auto code completion</a:t>
            </a:r>
          </a:p>
          <a:p>
            <a:r>
              <a:rPr lang="en-GB" sz="2000" dirty="0" smtClean="0"/>
              <a:t>Auto code for inherited members</a:t>
            </a:r>
          </a:p>
          <a:p>
            <a:r>
              <a:rPr lang="en-GB" sz="2000" dirty="0" smtClean="0"/>
              <a:t>Provide debugging functionality, identifying syntax and obvious errors</a:t>
            </a:r>
          </a:p>
          <a:p>
            <a:r>
              <a:rPr lang="en-GB" sz="2000" dirty="0" smtClean="0"/>
              <a:t>Often provide GUI builders(Drag drop systems) for increased speed</a:t>
            </a:r>
          </a:p>
          <a:p>
            <a:r>
              <a:rPr lang="en-GB" sz="2000" dirty="0" smtClean="0"/>
              <a:t>Plug ins for additional functionality </a:t>
            </a:r>
            <a:r>
              <a:rPr lang="en-GB" sz="2000" b="1" dirty="0" smtClean="0"/>
              <a:t>+ more</a:t>
            </a:r>
            <a:endParaRPr lang="en-GB" sz="2000" b="1" dirty="0"/>
          </a:p>
        </p:txBody>
      </p:sp>
    </p:spTree>
    <p:extLst>
      <p:ext uri="{BB962C8B-B14F-4D97-AF65-F5344CB8AC3E}">
        <p14:creationId xmlns:p14="http://schemas.microsoft.com/office/powerpoint/2010/main" val="297552508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IDE: Some negatives</a:t>
            </a:r>
            <a:endParaRPr lang="en-GB" dirty="0"/>
          </a:p>
        </p:txBody>
      </p:sp>
      <p:sp>
        <p:nvSpPr>
          <p:cNvPr id="3" name="Content Placeholder 2"/>
          <p:cNvSpPr>
            <a:spLocks noGrp="1"/>
          </p:cNvSpPr>
          <p:nvPr>
            <p:ph idx="1"/>
          </p:nvPr>
        </p:nvSpPr>
        <p:spPr>
          <a:xfrm>
            <a:off x="677334" y="1855177"/>
            <a:ext cx="8596668" cy="4186185"/>
          </a:xfrm>
        </p:spPr>
        <p:txBody>
          <a:bodyPr>
            <a:noAutofit/>
          </a:bodyPr>
          <a:lstStyle/>
          <a:p>
            <a:r>
              <a:rPr lang="en-GB" sz="2400" dirty="0" smtClean="0"/>
              <a:t>Can create custom IDE code which is generalised and may not be compatible with other development software</a:t>
            </a:r>
          </a:p>
          <a:p>
            <a:pPr lvl="1"/>
            <a:r>
              <a:rPr lang="en-GB" sz="2000" dirty="0" smtClean="0"/>
              <a:t>Can cause incompatibility with other IDE’s</a:t>
            </a:r>
          </a:p>
          <a:p>
            <a:pPr lvl="1"/>
            <a:r>
              <a:rPr lang="en-GB" sz="2000" dirty="0" smtClean="0"/>
              <a:t>May require the IDE installed to run development code</a:t>
            </a:r>
          </a:p>
          <a:p>
            <a:r>
              <a:rPr lang="en-GB" sz="2400" dirty="0" smtClean="0"/>
              <a:t>Can cause dependence on IDE shortcuts, creating lazy developers</a:t>
            </a:r>
          </a:p>
          <a:p>
            <a:r>
              <a:rPr lang="en-GB" sz="2400" dirty="0" smtClean="0"/>
              <a:t>Uses greater system memory than text editors</a:t>
            </a:r>
          </a:p>
          <a:p>
            <a:r>
              <a:rPr lang="en-GB" sz="2400" dirty="0" smtClean="0"/>
              <a:t>Some require purchasing costs or licenses</a:t>
            </a:r>
          </a:p>
          <a:p>
            <a:r>
              <a:rPr lang="en-GB" sz="2400" dirty="0"/>
              <a:t>P</a:t>
            </a:r>
            <a:r>
              <a:rPr lang="en-GB" sz="2400" dirty="0" smtClean="0"/>
              <a:t>lug ins while useful don’t always provide full information about how the work</a:t>
            </a:r>
            <a:endParaRPr lang="en-GB" sz="2400" dirty="0"/>
          </a:p>
        </p:txBody>
      </p:sp>
    </p:spTree>
    <p:extLst>
      <p:ext uri="{BB962C8B-B14F-4D97-AF65-F5344CB8AC3E}">
        <p14:creationId xmlns:p14="http://schemas.microsoft.com/office/powerpoint/2010/main" val="379570921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Code Templates</a:t>
            </a:r>
            <a:endParaRPr lang="en-GB" dirty="0"/>
          </a:p>
        </p:txBody>
      </p:sp>
      <p:pic>
        <p:nvPicPr>
          <p:cNvPr id="6" name="Picture 5"/>
          <p:cNvPicPr>
            <a:picLocks noChangeAspect="1"/>
          </p:cNvPicPr>
          <p:nvPr/>
        </p:nvPicPr>
        <p:blipFill>
          <a:blip r:embed="rId2"/>
          <a:stretch>
            <a:fillRect/>
          </a:stretch>
        </p:blipFill>
        <p:spPr>
          <a:xfrm>
            <a:off x="5512777" y="238729"/>
            <a:ext cx="4655816" cy="4072319"/>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
        <p:nvSpPr>
          <p:cNvPr id="7" name="Content Placeholder 6"/>
          <p:cNvSpPr>
            <a:spLocks noGrp="1"/>
          </p:cNvSpPr>
          <p:nvPr>
            <p:ph idx="1"/>
          </p:nvPr>
        </p:nvSpPr>
        <p:spPr>
          <a:xfrm>
            <a:off x="677334" y="2160589"/>
            <a:ext cx="4615635" cy="3880773"/>
          </a:xfrm>
        </p:spPr>
        <p:txBody>
          <a:bodyPr/>
          <a:lstStyle/>
          <a:p>
            <a:r>
              <a:rPr lang="en-GB" dirty="0" smtClean="0"/>
              <a:t>Allows the IDE to create templates for various functions such as conditionals.</a:t>
            </a:r>
          </a:p>
          <a:p>
            <a:r>
              <a:rPr lang="en-GB" dirty="0" smtClean="0"/>
              <a:t>The example opposite would put in a basic shell for a if statement if the programmer typed in “if” followed by tab on the keyboard.</a:t>
            </a:r>
          </a:p>
          <a:p>
            <a:r>
              <a:rPr lang="en-GB" dirty="0" err="1" smtClean="0"/>
              <a:t>Netbeans</a:t>
            </a:r>
            <a:r>
              <a:rPr lang="en-GB" dirty="0" smtClean="0"/>
              <a:t> and other IDE’s offer many shortcuts</a:t>
            </a:r>
          </a:p>
          <a:p>
            <a:r>
              <a:rPr lang="en-GB" dirty="0" smtClean="0"/>
              <a:t>The first one most use is the main method which can be generated at project creation.</a:t>
            </a:r>
          </a:p>
        </p:txBody>
      </p:sp>
      <p:pic>
        <p:nvPicPr>
          <p:cNvPr id="8" name="Picture 7"/>
          <p:cNvPicPr>
            <a:picLocks noChangeAspect="1"/>
          </p:cNvPicPr>
          <p:nvPr/>
        </p:nvPicPr>
        <p:blipFill>
          <a:blip r:embed="rId3"/>
          <a:stretch>
            <a:fillRect/>
          </a:stretch>
        </p:blipFill>
        <p:spPr>
          <a:xfrm>
            <a:off x="8292833" y="3933473"/>
            <a:ext cx="3671158" cy="2530459"/>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Tree>
    <p:extLst>
      <p:ext uri="{BB962C8B-B14F-4D97-AF65-F5344CB8AC3E}">
        <p14:creationId xmlns:p14="http://schemas.microsoft.com/office/powerpoint/2010/main" val="33247997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General Templates</a:t>
            </a:r>
            <a:endParaRPr lang="en-GB" dirty="0"/>
          </a:p>
        </p:txBody>
      </p:sp>
      <p:sp>
        <p:nvSpPr>
          <p:cNvPr id="3" name="Content Placeholder 2"/>
          <p:cNvSpPr>
            <a:spLocks noGrp="1"/>
          </p:cNvSpPr>
          <p:nvPr>
            <p:ph idx="1"/>
          </p:nvPr>
        </p:nvSpPr>
        <p:spPr>
          <a:xfrm>
            <a:off x="677334" y="2160589"/>
            <a:ext cx="4853028" cy="3880773"/>
          </a:xfrm>
        </p:spPr>
        <p:txBody>
          <a:bodyPr/>
          <a:lstStyle/>
          <a:p>
            <a:r>
              <a:rPr lang="en-GB" dirty="0" smtClean="0"/>
              <a:t>You can also use the Template Manager to create entire files based on pre designed code by yourself </a:t>
            </a:r>
          </a:p>
          <a:p>
            <a:r>
              <a:rPr lang="en-GB" dirty="0" smtClean="0"/>
              <a:t>Or use/edit the basic built in one’s </a:t>
            </a:r>
            <a:r>
              <a:rPr lang="en-GB" dirty="0" err="1" smtClean="0"/>
              <a:t>Netbeans</a:t>
            </a:r>
            <a:r>
              <a:rPr lang="en-GB" dirty="0" smtClean="0"/>
              <a:t> provides.</a:t>
            </a:r>
            <a:endParaRPr lang="en-GB" dirty="0"/>
          </a:p>
        </p:txBody>
      </p:sp>
      <p:pic>
        <p:nvPicPr>
          <p:cNvPr id="4" name="Picture 3"/>
          <p:cNvPicPr>
            <a:picLocks noChangeAspect="1"/>
          </p:cNvPicPr>
          <p:nvPr/>
        </p:nvPicPr>
        <p:blipFill rotWithShape="1">
          <a:blip r:embed="rId2"/>
          <a:srcRect l="11363" r="81166" b="57943"/>
          <a:stretch/>
        </p:blipFill>
        <p:spPr>
          <a:xfrm>
            <a:off x="5704736" y="751508"/>
            <a:ext cx="2569249" cy="4881298"/>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pic>
        <p:nvPicPr>
          <p:cNvPr id="5" name="Picture 4"/>
          <p:cNvPicPr>
            <a:picLocks noChangeAspect="1"/>
          </p:cNvPicPr>
          <p:nvPr/>
        </p:nvPicPr>
        <p:blipFill>
          <a:blip r:embed="rId3"/>
          <a:stretch>
            <a:fillRect/>
          </a:stretch>
        </p:blipFill>
        <p:spPr>
          <a:xfrm>
            <a:off x="7804424" y="1591407"/>
            <a:ext cx="4220522" cy="3201499"/>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Tree>
    <p:extLst>
      <p:ext uri="{BB962C8B-B14F-4D97-AF65-F5344CB8AC3E}">
        <p14:creationId xmlns:p14="http://schemas.microsoft.com/office/powerpoint/2010/main" val="5961500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Debugging</a:t>
            </a:r>
            <a:endParaRPr lang="en-GB" dirty="0"/>
          </a:p>
        </p:txBody>
      </p:sp>
      <p:sp>
        <p:nvSpPr>
          <p:cNvPr id="3" name="Content Placeholder 2"/>
          <p:cNvSpPr>
            <a:spLocks noGrp="1"/>
          </p:cNvSpPr>
          <p:nvPr>
            <p:ph idx="1"/>
          </p:nvPr>
        </p:nvSpPr>
        <p:spPr/>
        <p:txBody>
          <a:bodyPr/>
          <a:lstStyle/>
          <a:p>
            <a:r>
              <a:rPr lang="en-US" dirty="0" smtClean="0"/>
              <a:t>The </a:t>
            </a:r>
            <a:r>
              <a:rPr lang="en-US" dirty="0"/>
              <a:t>process of detecting and removing of existing and potential errors (also </a:t>
            </a:r>
            <a:r>
              <a:rPr lang="en-US" dirty="0" smtClean="0"/>
              <a:t>known </a:t>
            </a:r>
            <a:r>
              <a:rPr lang="en-US" dirty="0"/>
              <a:t>as 'bugs') in a software code that can cause it to behave unexpectedly or crash. </a:t>
            </a:r>
            <a:endParaRPr lang="en-US" dirty="0" smtClean="0"/>
          </a:p>
          <a:p>
            <a:r>
              <a:rPr lang="en-US" dirty="0" smtClean="0"/>
              <a:t>To </a:t>
            </a:r>
            <a:r>
              <a:rPr lang="en-US" dirty="0"/>
              <a:t>prevent incorrect operation of a software or system, debugging is used to find and resolve bugs or defects.</a:t>
            </a:r>
            <a:endParaRPr lang="en-GB" dirty="0"/>
          </a:p>
        </p:txBody>
      </p:sp>
      <p:pic>
        <p:nvPicPr>
          <p:cNvPr id="4" name="Picture 3"/>
          <p:cNvPicPr>
            <a:picLocks noChangeAspect="1"/>
          </p:cNvPicPr>
          <p:nvPr/>
        </p:nvPicPr>
        <p:blipFill>
          <a:blip r:embed="rId2"/>
          <a:stretch>
            <a:fillRect/>
          </a:stretch>
        </p:blipFill>
        <p:spPr>
          <a:xfrm>
            <a:off x="2690727" y="4100975"/>
            <a:ext cx="4266141" cy="1689679"/>
          </a:xfrm>
          <a:prstGeom prst="rect">
            <a:avLst/>
          </a:prstGeom>
        </p:spPr>
      </p:pic>
    </p:spTree>
    <p:extLst>
      <p:ext uri="{BB962C8B-B14F-4D97-AF65-F5344CB8AC3E}">
        <p14:creationId xmlns:p14="http://schemas.microsoft.com/office/powerpoint/2010/main" val="206895040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Debugging Process - </a:t>
            </a:r>
            <a:r>
              <a:rPr lang="en-US" dirty="0"/>
              <a:t>Tracing</a:t>
            </a:r>
            <a:endParaRPr lang="en-GB" dirty="0"/>
          </a:p>
        </p:txBody>
      </p:sp>
      <p:sp>
        <p:nvSpPr>
          <p:cNvPr id="3" name="Content Placeholder 2"/>
          <p:cNvSpPr>
            <a:spLocks noGrp="1"/>
          </p:cNvSpPr>
          <p:nvPr>
            <p:ph idx="1"/>
          </p:nvPr>
        </p:nvSpPr>
        <p:spPr>
          <a:xfrm>
            <a:off x="677333" y="2160589"/>
            <a:ext cx="8049223" cy="3880773"/>
          </a:xfrm>
        </p:spPr>
        <p:txBody>
          <a:bodyPr>
            <a:normAutofit/>
          </a:bodyPr>
          <a:lstStyle/>
          <a:p>
            <a:r>
              <a:rPr lang="en-US" sz="2400" dirty="0"/>
              <a:t>A technique of following (Tracing) your code line to line as the computer would. Working out exactly the values of variables throughout the program flow line by line. </a:t>
            </a:r>
          </a:p>
          <a:p>
            <a:r>
              <a:rPr lang="en-US" sz="2400" dirty="0"/>
              <a:t>Programmers do this to make sure the program makes sense and to identify errors in the code. </a:t>
            </a:r>
          </a:p>
          <a:p>
            <a:r>
              <a:rPr lang="en-US" sz="2400" dirty="0"/>
              <a:t>It can also be done to help understand another programmers code.</a:t>
            </a:r>
            <a:endParaRPr lang="en-GB" sz="2400" dirty="0"/>
          </a:p>
          <a:p>
            <a:endParaRPr lang="en-GB" dirty="0"/>
          </a:p>
        </p:txBody>
      </p:sp>
    </p:spTree>
    <p:extLst>
      <p:ext uri="{BB962C8B-B14F-4D97-AF65-F5344CB8AC3E}">
        <p14:creationId xmlns:p14="http://schemas.microsoft.com/office/powerpoint/2010/main" val="906340334"/>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20</TotalTime>
  <Words>778</Words>
  <Application>Microsoft Office PowerPoint</Application>
  <PresentationFormat>Widescreen</PresentationFormat>
  <Paragraphs>74</Paragraphs>
  <Slides>12</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vt:lpstr>
      <vt:lpstr>Calibri</vt:lpstr>
      <vt:lpstr>Trebuchet MS</vt:lpstr>
      <vt:lpstr>Verdana</vt:lpstr>
      <vt:lpstr>Wingdings 3</vt:lpstr>
      <vt:lpstr>Facet</vt:lpstr>
      <vt:lpstr>IDE’s and Debugging</vt:lpstr>
      <vt:lpstr>IDE(Integrated Development Environment)</vt:lpstr>
      <vt:lpstr>IDE Examples</vt:lpstr>
      <vt:lpstr>IDE: Some advantages</vt:lpstr>
      <vt:lpstr>IDE: Some negatives</vt:lpstr>
      <vt:lpstr>Code Templates</vt:lpstr>
      <vt:lpstr>General Templates</vt:lpstr>
      <vt:lpstr>Debugging</vt:lpstr>
      <vt:lpstr>Debugging Process - Tracing</vt:lpstr>
      <vt:lpstr>Debugging Process – Simple Tracing Example</vt:lpstr>
      <vt:lpstr>Debugging Process – Breakpoints</vt:lpstr>
      <vt:lpstr>Debugging Process – Watch Lists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IDE’s and Debugging</dc:title>
  <dc:creator>James Tedder</dc:creator>
  <cp:lastModifiedBy>James Tedder</cp:lastModifiedBy>
  <cp:revision>4</cp:revision>
  <dcterms:created xsi:type="dcterms:W3CDTF">2019-01-14T15:58:35Z</dcterms:created>
  <dcterms:modified xsi:type="dcterms:W3CDTF">2019-01-14T16:19:12Z</dcterms:modified>
</cp:coreProperties>
</file>