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61" r:id="rId4"/>
    <p:sldId id="259" r:id="rId5"/>
    <p:sldId id="262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1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53" autoAdjust="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B24F-51EC-49F4-9D0A-FB1A02449777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859C-A7C9-4E7E-BE2E-DBADB5396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4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800" b="1" i="1" dirty="0" smtClean="0"/>
              <a:t>Networking devices: </a:t>
            </a:r>
            <a:r>
              <a:rPr lang="en-US" sz="1800" dirty="0" smtClean="0"/>
              <a:t>Servers; hub, routers; switches; multilayer switch, firewall, HIDS, repeaters; bridges; wireless devices; access point (wireless/wired), content filter, Load </a:t>
            </a:r>
            <a:r>
              <a:rPr lang="en-GB" sz="1800" dirty="0" smtClean="0"/>
              <a:t>balancer, Modem, Packet shaper, VPN concentrator.</a:t>
            </a:r>
          </a:p>
          <a:p>
            <a:pPr lvl="1"/>
            <a:r>
              <a:rPr lang="en-GB" sz="1800" b="1" i="1" dirty="0" smtClean="0"/>
              <a:t>Networking software: </a:t>
            </a:r>
            <a:r>
              <a:rPr lang="en-GB" sz="1800" dirty="0" smtClean="0"/>
              <a:t>Client software, server software, client operating system, server operating system, Firewall.</a:t>
            </a:r>
          </a:p>
          <a:p>
            <a:pPr lvl="1"/>
            <a:r>
              <a:rPr lang="en-GB" sz="1800" b="1" i="1" dirty="0" smtClean="0"/>
              <a:t>Server type: </a:t>
            </a:r>
            <a:r>
              <a:rPr lang="en-GB" sz="1800" dirty="0" smtClean="0"/>
              <a:t>Web, file, database, combination, virtualisation, terminal services server.</a:t>
            </a:r>
          </a:p>
          <a:p>
            <a:pPr lvl="1"/>
            <a:r>
              <a:rPr lang="en-GB" sz="1800" b="1" i="1" dirty="0" smtClean="0"/>
              <a:t>Server selection: </a:t>
            </a:r>
            <a:r>
              <a:rPr lang="en-US" sz="1800" dirty="0" smtClean="0"/>
              <a:t>Cost, purpose, operating system requirement.</a:t>
            </a:r>
          </a:p>
          <a:p>
            <a:pPr lvl="1"/>
            <a:r>
              <a:rPr lang="en-GB" sz="1800" b="1" i="1" dirty="0" smtClean="0"/>
              <a:t>Workstation: </a:t>
            </a:r>
            <a:r>
              <a:rPr lang="en-US" sz="1800" dirty="0" smtClean="0"/>
              <a:t>Hardware e.g. network card, cabling; permissions; system bus; local-system </a:t>
            </a:r>
            <a:r>
              <a:rPr lang="en-GB" sz="1800" dirty="0" smtClean="0"/>
              <a:t>architecture e.g. memory, processor, I/O devices.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F859C-A7C9-4E7E-BE2E-DBADB5396B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2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4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58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0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7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6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5631-6448-4A28-89E4-D542E00A1C6E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400B0B-1649-4950-AD23-7FAFB7A7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6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2 -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LO2 </a:t>
            </a:r>
            <a:r>
              <a:rPr lang="en-US" b="1" dirty="0" smtClean="0"/>
              <a:t>Networking </a:t>
            </a:r>
            <a:r>
              <a:rPr lang="en-US" b="1" dirty="0"/>
              <a:t>devices and operations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1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/>
              <a:t>Content filter, Load </a:t>
            </a:r>
            <a:r>
              <a:rPr lang="en-GB" dirty="0" smtClean="0"/>
              <a:t>balancer</a:t>
            </a:r>
            <a:r>
              <a:rPr lang="en-GB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Content filter</a:t>
            </a:r>
          </a:p>
          <a:p>
            <a:pPr lvl="1"/>
            <a:r>
              <a:rPr lang="en-US" sz="2400" dirty="0" smtClean="0"/>
              <a:t>Any </a:t>
            </a:r>
            <a:r>
              <a:rPr lang="en-US" sz="2400" dirty="0"/>
              <a:t>software that controls what a user is allowed to </a:t>
            </a:r>
            <a:r>
              <a:rPr lang="en-US" sz="2400" dirty="0" smtClean="0"/>
              <a:t>peruse and </a:t>
            </a:r>
            <a:r>
              <a:rPr lang="en-US" sz="2400" dirty="0"/>
              <a:t>is most often associated with websites. </a:t>
            </a:r>
            <a:r>
              <a:rPr lang="en-US" sz="2400" dirty="0" err="1" smtClean="0"/>
              <a:t>E.g</a:t>
            </a:r>
            <a:r>
              <a:rPr lang="en-US" sz="2400" dirty="0" smtClean="0"/>
              <a:t> using </a:t>
            </a:r>
            <a:r>
              <a:rPr lang="en-US" sz="2400" dirty="0"/>
              <a:t>a content filter, an </a:t>
            </a:r>
            <a:r>
              <a:rPr lang="en-US" sz="2400" dirty="0" smtClean="0"/>
              <a:t>employer can </a:t>
            </a:r>
            <a:r>
              <a:rPr lang="en-US" sz="2400" dirty="0"/>
              <a:t>block access to pornographic sites to all users, some users, or even just </a:t>
            </a:r>
            <a:r>
              <a:rPr lang="en-US" sz="2400" dirty="0" smtClean="0"/>
              <a:t>an </a:t>
            </a:r>
            <a:r>
              <a:rPr lang="en-GB" sz="2400" dirty="0" smtClean="0"/>
              <a:t>individual </a:t>
            </a:r>
            <a:r>
              <a:rPr lang="en-GB" sz="2400" dirty="0"/>
              <a:t>user</a:t>
            </a:r>
            <a:r>
              <a:rPr lang="en-GB" sz="2400" dirty="0" smtClean="0"/>
              <a:t>.</a:t>
            </a:r>
          </a:p>
          <a:p>
            <a:r>
              <a:rPr lang="en-US" sz="2800" b="1" dirty="0"/>
              <a:t>Load </a:t>
            </a:r>
            <a:r>
              <a:rPr lang="en-GB" sz="2800" b="1" dirty="0" smtClean="0"/>
              <a:t>balancer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technique </a:t>
            </a:r>
            <a:r>
              <a:rPr lang="en-US" sz="2400" dirty="0" smtClean="0"/>
              <a:t>in which </a:t>
            </a:r>
            <a:r>
              <a:rPr lang="en-US" sz="2400" dirty="0"/>
              <a:t>the workload is distributed between several servers. This feature </a:t>
            </a:r>
            <a:r>
              <a:rPr lang="en-US" sz="2400" dirty="0" smtClean="0"/>
              <a:t>can take </a:t>
            </a:r>
            <a:r>
              <a:rPr lang="en-US" sz="2400" dirty="0"/>
              <a:t>networks to the next level; it increases network performance, </a:t>
            </a:r>
            <a:r>
              <a:rPr lang="en-US" sz="2400" dirty="0" smtClean="0"/>
              <a:t>reliability, </a:t>
            </a:r>
            <a:r>
              <a:rPr lang="en-GB" sz="2400" dirty="0" smtClean="0"/>
              <a:t>and </a:t>
            </a:r>
            <a:r>
              <a:rPr lang="en-GB" sz="2400" dirty="0"/>
              <a:t>availability.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4044" y="5441198"/>
            <a:ext cx="2540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This can be configured in the “Network load balancer manager” within Windows Server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81066" y="2421421"/>
            <a:ext cx="22634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This is usual configured within your server firewall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41" y="1048812"/>
            <a:ext cx="1715206" cy="1715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41" y="5811419"/>
            <a:ext cx="2670708" cy="1161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Networking devices: </a:t>
            </a:r>
            <a:r>
              <a:rPr lang="en-US" dirty="0" smtClean="0"/>
              <a:t>repeaters</a:t>
            </a:r>
            <a:r>
              <a:rPr lang="en-US" dirty="0"/>
              <a:t>; bridges; VPN concentrator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5708"/>
            <a:ext cx="8596668" cy="4686300"/>
          </a:xfrm>
        </p:spPr>
        <p:txBody>
          <a:bodyPr>
            <a:normAutofit/>
          </a:bodyPr>
          <a:lstStyle/>
          <a:p>
            <a:r>
              <a:rPr lang="en-GB" b="1" dirty="0" smtClean="0"/>
              <a:t>Modem</a:t>
            </a:r>
          </a:p>
          <a:p>
            <a:pPr lvl="1"/>
            <a:r>
              <a:rPr lang="en-GB" dirty="0" smtClean="0"/>
              <a:t>Short </a:t>
            </a:r>
            <a:r>
              <a:rPr lang="en-GB" dirty="0"/>
              <a:t>for </a:t>
            </a:r>
            <a:r>
              <a:rPr lang="en-GB" dirty="0" smtClean="0"/>
              <a:t>modulator/demodulator.</a:t>
            </a:r>
          </a:p>
          <a:p>
            <a:pPr lvl="1"/>
            <a:r>
              <a:rPr lang="en-GB" dirty="0" smtClean="0"/>
              <a:t>Converts </a:t>
            </a:r>
            <a:r>
              <a:rPr lang="en-GB" dirty="0"/>
              <a:t>the </a:t>
            </a:r>
            <a:r>
              <a:rPr lang="en-GB" dirty="0" smtClean="0"/>
              <a:t>digital </a:t>
            </a:r>
            <a:r>
              <a:rPr lang="en-US" dirty="0" smtClean="0"/>
              <a:t>signals </a:t>
            </a:r>
            <a:r>
              <a:rPr lang="en-US" dirty="0"/>
              <a:t>generated by a computer into analog signals that can travel </a:t>
            </a:r>
            <a:r>
              <a:rPr lang="en-US" dirty="0" smtClean="0"/>
              <a:t>over </a:t>
            </a:r>
            <a:r>
              <a:rPr lang="en-GB" dirty="0" smtClean="0"/>
              <a:t>conventional </a:t>
            </a:r>
            <a:r>
              <a:rPr lang="en-GB" dirty="0"/>
              <a:t>phone lines</a:t>
            </a:r>
            <a:r>
              <a:rPr lang="en-GB" dirty="0" smtClean="0"/>
              <a:t>.</a:t>
            </a:r>
          </a:p>
          <a:p>
            <a:pPr lvl="1"/>
            <a:r>
              <a:rPr lang="en-US" dirty="0" smtClean="0"/>
              <a:t>Can be an internal </a:t>
            </a:r>
            <a:r>
              <a:rPr lang="en-US" dirty="0"/>
              <a:t>add-in expansion cards or integrated with the </a:t>
            </a:r>
            <a:r>
              <a:rPr lang="en-US" dirty="0" smtClean="0"/>
              <a:t>motherboard, </a:t>
            </a:r>
            <a:r>
              <a:rPr lang="en-GB" dirty="0" smtClean="0"/>
              <a:t>external </a:t>
            </a:r>
            <a:r>
              <a:rPr lang="en-GB" dirty="0"/>
              <a:t>devices</a:t>
            </a:r>
          </a:p>
          <a:p>
            <a:r>
              <a:rPr lang="en-GB" b="1" dirty="0" smtClean="0"/>
              <a:t>Packet shaper</a:t>
            </a:r>
          </a:p>
          <a:p>
            <a:pPr lvl="1"/>
            <a:r>
              <a:rPr lang="en-GB" dirty="0" smtClean="0"/>
              <a:t>Bandwidth </a:t>
            </a:r>
            <a:r>
              <a:rPr lang="en-GB" dirty="0"/>
              <a:t>management </a:t>
            </a:r>
            <a:r>
              <a:rPr lang="en-GB" dirty="0" smtClean="0"/>
              <a:t>technique or device</a:t>
            </a:r>
          </a:p>
          <a:p>
            <a:pPr lvl="1"/>
            <a:r>
              <a:rPr lang="en-GB" dirty="0" smtClean="0"/>
              <a:t>Used to prioritise certain traffic over others</a:t>
            </a:r>
            <a:endParaRPr lang="en-GB" dirty="0"/>
          </a:p>
          <a:p>
            <a:r>
              <a:rPr lang="en-GB" b="1" dirty="0" smtClean="0"/>
              <a:t>VPN concentrator</a:t>
            </a:r>
          </a:p>
          <a:p>
            <a:pPr lvl="1"/>
            <a:r>
              <a:rPr lang="en-GB" dirty="0" smtClean="0"/>
              <a:t>Increases </a:t>
            </a:r>
            <a:r>
              <a:rPr lang="en-GB" dirty="0"/>
              <a:t>remote-access security</a:t>
            </a:r>
            <a:endParaRPr lang="en-GB" dirty="0" smtClean="0"/>
          </a:p>
          <a:p>
            <a:pPr lvl="1"/>
            <a:r>
              <a:rPr lang="en-US" dirty="0" smtClean="0"/>
              <a:t>Can create </a:t>
            </a:r>
            <a:r>
              <a:rPr lang="en-US" dirty="0"/>
              <a:t>the </a:t>
            </a:r>
            <a:r>
              <a:rPr lang="en-US" dirty="0" smtClean="0"/>
              <a:t>tunnel and also authenticate </a:t>
            </a:r>
            <a:r>
              <a:rPr lang="en-US" dirty="0"/>
              <a:t>users, encrypt the data, regulate the data </a:t>
            </a:r>
            <a:r>
              <a:rPr lang="en-US" dirty="0" smtClean="0"/>
              <a:t>transfer, </a:t>
            </a:r>
            <a:r>
              <a:rPr lang="en-GB" dirty="0" smtClean="0"/>
              <a:t>and </a:t>
            </a:r>
            <a:r>
              <a:rPr lang="en-GB" dirty="0"/>
              <a:t>control traffic.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01" y="4131733"/>
            <a:ext cx="2846648" cy="7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Networking software: </a:t>
            </a:r>
            <a:r>
              <a:rPr lang="en-GB" dirty="0" smtClean="0"/>
              <a:t>Client </a:t>
            </a:r>
            <a:r>
              <a:rPr lang="en-GB" dirty="0"/>
              <a:t>operating </a:t>
            </a:r>
            <a:r>
              <a:rPr lang="en-GB" dirty="0" smtClean="0"/>
              <a:t>system, Client </a:t>
            </a:r>
            <a:r>
              <a:rPr lang="en-GB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b="1" dirty="0"/>
              <a:t>O</a:t>
            </a:r>
            <a:r>
              <a:rPr lang="en-GB" sz="2000" b="1" dirty="0" smtClean="0"/>
              <a:t>perating system</a:t>
            </a:r>
          </a:p>
          <a:p>
            <a:pPr lvl="1"/>
            <a:r>
              <a:rPr lang="en-US" sz="1800" dirty="0" smtClean="0"/>
              <a:t>Manages hardware </a:t>
            </a:r>
            <a:r>
              <a:rPr lang="en-US" sz="1800" dirty="0"/>
              <a:t>and software resources and provides common services for computer programs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Can be linked to a Networking/Server OS which allows for user login and services access.</a:t>
            </a:r>
          </a:p>
          <a:p>
            <a:pPr lvl="1"/>
            <a:r>
              <a:rPr lang="en-US" sz="1800" u="sng" dirty="0" smtClean="0"/>
              <a:t>Include</a:t>
            </a:r>
            <a:r>
              <a:rPr lang="en-US" sz="1800" dirty="0" smtClean="0"/>
              <a:t>: Microsoft Windows, Linux(Such as Ubuntu, </a:t>
            </a:r>
            <a:r>
              <a:rPr lang="en-US" sz="1800" dirty="0" err="1" smtClean="0"/>
              <a:t>RedHat</a:t>
            </a:r>
            <a:r>
              <a:rPr lang="en-US" sz="1800" dirty="0" smtClean="0"/>
              <a:t>, Fedora), Mac OS</a:t>
            </a:r>
            <a:endParaRPr lang="en-GB" sz="1800" dirty="0"/>
          </a:p>
          <a:p>
            <a:r>
              <a:rPr lang="en-GB" sz="2000" b="1" dirty="0"/>
              <a:t>Client </a:t>
            </a:r>
            <a:r>
              <a:rPr lang="en-GB" sz="2000" b="1" dirty="0" smtClean="0"/>
              <a:t>software</a:t>
            </a:r>
          </a:p>
          <a:p>
            <a:pPr lvl="1"/>
            <a:r>
              <a:rPr lang="en-GB" sz="1800" dirty="0" smtClean="0"/>
              <a:t>Software that resides on a network users PC.</a:t>
            </a:r>
          </a:p>
          <a:p>
            <a:pPr lvl="1"/>
            <a:r>
              <a:rPr lang="en-GB" sz="1800" dirty="0" smtClean="0"/>
              <a:t>Could be distributed from the server</a:t>
            </a:r>
          </a:p>
          <a:p>
            <a:pPr lvl="1"/>
            <a:r>
              <a:rPr lang="en-GB" sz="1800" dirty="0" smtClean="0"/>
              <a:t>Includes: MS Office, Internet Explorer or any that are installed on the OS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6100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311"/>
            <a:ext cx="8596668" cy="1320800"/>
          </a:xfrm>
        </p:spPr>
        <p:txBody>
          <a:bodyPr/>
          <a:lstStyle/>
          <a:p>
            <a:r>
              <a:rPr lang="en-GB" b="1" dirty="0"/>
              <a:t>Networking </a:t>
            </a:r>
            <a:r>
              <a:rPr lang="en-GB" b="1" dirty="0" smtClean="0"/>
              <a:t>software:</a:t>
            </a:r>
            <a:r>
              <a:rPr lang="en-GB" b="1" dirty="0"/>
              <a:t> </a:t>
            </a:r>
            <a:r>
              <a:rPr lang="en-GB" dirty="0" smtClean="0"/>
              <a:t>Server </a:t>
            </a:r>
            <a:r>
              <a:rPr lang="en-GB" dirty="0"/>
              <a:t>operating </a:t>
            </a:r>
            <a:r>
              <a:rPr lang="en-GB" dirty="0" smtClean="0"/>
              <a:t>system, </a:t>
            </a:r>
            <a:r>
              <a:rPr lang="en-GB" dirty="0"/>
              <a:t>Server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5999"/>
            <a:ext cx="8596668" cy="5507893"/>
          </a:xfrm>
        </p:spPr>
        <p:txBody>
          <a:bodyPr>
            <a:noAutofit/>
          </a:bodyPr>
          <a:lstStyle/>
          <a:p>
            <a:r>
              <a:rPr lang="en-GB" sz="2400" b="1" dirty="0"/>
              <a:t>Server operating </a:t>
            </a:r>
            <a:r>
              <a:rPr lang="en-GB" sz="2400" b="1" dirty="0" smtClean="0"/>
              <a:t>system</a:t>
            </a:r>
          </a:p>
          <a:p>
            <a:pPr lvl="1"/>
            <a:r>
              <a:rPr lang="en-GB" sz="2000" dirty="0"/>
              <a:t>Open </a:t>
            </a:r>
            <a:r>
              <a:rPr lang="en-GB" sz="2000" dirty="0" smtClean="0"/>
              <a:t>source, Proprietary, General purpose, Task </a:t>
            </a:r>
            <a:r>
              <a:rPr lang="en-GB" sz="2000" dirty="0"/>
              <a:t>specific</a:t>
            </a:r>
          </a:p>
          <a:p>
            <a:pPr lvl="1"/>
            <a:r>
              <a:rPr lang="en-GB" sz="2000" dirty="0" smtClean="0"/>
              <a:t>SOS/NOS </a:t>
            </a:r>
            <a:r>
              <a:rPr lang="en-GB" sz="2000" dirty="0"/>
              <a:t>include:</a:t>
            </a:r>
          </a:p>
          <a:p>
            <a:pPr lvl="2"/>
            <a:r>
              <a:rPr lang="en-GB" sz="1800" dirty="0"/>
              <a:t>Windows Server</a:t>
            </a:r>
          </a:p>
          <a:p>
            <a:pPr lvl="2"/>
            <a:r>
              <a:rPr lang="en-GB" sz="1800" dirty="0" err="1"/>
              <a:t>MacOS</a:t>
            </a:r>
            <a:r>
              <a:rPr lang="en-GB" sz="1800" dirty="0"/>
              <a:t> Server</a:t>
            </a:r>
          </a:p>
          <a:p>
            <a:pPr lvl="2"/>
            <a:r>
              <a:rPr lang="en-GB" sz="1800" dirty="0"/>
              <a:t>Apache</a:t>
            </a:r>
          </a:p>
          <a:p>
            <a:pPr lvl="2"/>
            <a:r>
              <a:rPr lang="en-GB" sz="1800" dirty="0"/>
              <a:t>Linux(</a:t>
            </a:r>
            <a:r>
              <a:rPr lang="en-GB" sz="1800" dirty="0" err="1"/>
              <a:t>e.g</a:t>
            </a:r>
            <a:r>
              <a:rPr lang="en-GB" sz="1800" dirty="0"/>
              <a:t> Ubuntu Server, </a:t>
            </a:r>
            <a:r>
              <a:rPr lang="en-GB" sz="1800" dirty="0" err="1"/>
              <a:t>RedHat</a:t>
            </a:r>
            <a:r>
              <a:rPr lang="en-GB" sz="1800" dirty="0"/>
              <a:t>, SUSE, CentOS, </a:t>
            </a:r>
            <a:r>
              <a:rPr lang="en-GB" sz="1800" dirty="0" err="1"/>
              <a:t>Debian</a:t>
            </a:r>
            <a:r>
              <a:rPr lang="en-GB" sz="1800" dirty="0"/>
              <a:t>, Oracle, </a:t>
            </a:r>
            <a:r>
              <a:rPr lang="en-GB" sz="1800" dirty="0" err="1"/>
              <a:t>ClearOS</a:t>
            </a:r>
            <a:r>
              <a:rPr lang="en-GB" sz="1800" b="1" dirty="0"/>
              <a:t>, </a:t>
            </a:r>
            <a:r>
              <a:rPr lang="en-GB" sz="1800" dirty="0"/>
              <a:t>Solaris, FreeBSD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2400" b="1" dirty="0" smtClean="0"/>
              <a:t>Server software</a:t>
            </a:r>
          </a:p>
          <a:p>
            <a:pPr lvl="1"/>
            <a:r>
              <a:rPr lang="en-GB" sz="2000" dirty="0" smtClean="0"/>
              <a:t>Antivirus </a:t>
            </a:r>
            <a:r>
              <a:rPr lang="en-GB" sz="2000" dirty="0"/>
              <a:t>– Symantec Endpoint </a:t>
            </a:r>
            <a:r>
              <a:rPr lang="en-GB" sz="2000" dirty="0" smtClean="0"/>
              <a:t>Protection, </a:t>
            </a:r>
            <a:r>
              <a:rPr lang="en-GB" sz="2000" dirty="0"/>
              <a:t>McAfee Endpoint Security</a:t>
            </a:r>
            <a:endParaRPr lang="en-GB" sz="2000" dirty="0" smtClean="0"/>
          </a:p>
          <a:p>
            <a:pPr lvl="1"/>
            <a:r>
              <a:rPr lang="en-GB" sz="2000" dirty="0" smtClean="0"/>
              <a:t>Backup Software – </a:t>
            </a:r>
            <a:r>
              <a:rPr lang="en-GB" sz="2000" dirty="0" err="1" smtClean="0"/>
              <a:t>e.g</a:t>
            </a:r>
            <a:r>
              <a:rPr lang="en-GB" sz="2000" dirty="0" smtClean="0"/>
              <a:t> Acronis </a:t>
            </a:r>
            <a:r>
              <a:rPr lang="en-GB" sz="2000" dirty="0"/>
              <a:t>Backup and </a:t>
            </a:r>
            <a:r>
              <a:rPr lang="en-GB" sz="2000" dirty="0" smtClean="0"/>
              <a:t>Restore, </a:t>
            </a:r>
            <a:r>
              <a:rPr lang="en-GB" sz="2000" dirty="0"/>
              <a:t>Symantec Backup Exec</a:t>
            </a:r>
            <a:endParaRPr lang="en-GB" sz="2000" dirty="0" smtClean="0"/>
          </a:p>
          <a:p>
            <a:pPr lvl="1"/>
            <a:r>
              <a:rPr lang="en-GB" sz="2000" dirty="0" smtClean="0"/>
              <a:t>Roles, services and applications can be installed within Windows Server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304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Server type: </a:t>
            </a:r>
            <a:r>
              <a:rPr lang="en-GB" dirty="0"/>
              <a:t>Web, file, database, combination, virtualisation, terminal services server.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7265"/>
          </a:xfrm>
        </p:spPr>
        <p:txBody>
          <a:bodyPr>
            <a:noAutofit/>
          </a:bodyPr>
          <a:lstStyle/>
          <a:p>
            <a:r>
              <a:rPr lang="en-GB" sz="2000" dirty="0" smtClean="0"/>
              <a:t>By installing and configuring roles within your server operating system you can change the type of server and what it can do:</a:t>
            </a:r>
          </a:p>
          <a:p>
            <a:pPr lvl="1"/>
            <a:r>
              <a:rPr lang="en-GB" sz="1800" b="1" dirty="0" smtClean="0"/>
              <a:t>Web</a:t>
            </a:r>
            <a:r>
              <a:rPr lang="en-GB" sz="1800" b="1" dirty="0"/>
              <a:t>: </a:t>
            </a:r>
            <a:r>
              <a:rPr lang="en-GB" sz="1800" dirty="0"/>
              <a:t>Server configured to </a:t>
            </a:r>
            <a:r>
              <a:rPr lang="en-US" sz="1800" dirty="0"/>
              <a:t>store, process and deliver web pages to clients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b="1" dirty="0"/>
              <a:t>File: </a:t>
            </a:r>
            <a:r>
              <a:rPr lang="en-GB" sz="1800" dirty="0"/>
              <a:t>Allows resources to be shared between clients on the network. System admin can regulate who has access to what.</a:t>
            </a:r>
          </a:p>
          <a:p>
            <a:pPr lvl="1"/>
            <a:r>
              <a:rPr lang="en-GB" sz="1800" b="1" dirty="0" smtClean="0"/>
              <a:t>Database: </a:t>
            </a:r>
            <a:r>
              <a:rPr lang="en-GB" sz="1800" dirty="0" smtClean="0"/>
              <a:t>Hosts a database which is accessible and modifiable by the clients. Useful for booking or ordering systems.</a:t>
            </a:r>
          </a:p>
          <a:p>
            <a:pPr lvl="1"/>
            <a:r>
              <a:rPr lang="en-GB" sz="1800" b="1" dirty="0" smtClean="0"/>
              <a:t>Combination: </a:t>
            </a:r>
            <a:r>
              <a:rPr lang="en-GB" sz="1800" dirty="0" smtClean="0"/>
              <a:t>Provides multiple services or roles.</a:t>
            </a:r>
          </a:p>
          <a:p>
            <a:pPr lvl="1"/>
            <a:r>
              <a:rPr lang="en-GB" sz="1800" b="1" dirty="0" smtClean="0"/>
              <a:t>Virtualisation: </a:t>
            </a:r>
            <a:r>
              <a:rPr lang="en-GB" sz="1800" dirty="0" smtClean="0"/>
              <a:t>Meaning one physical server that potentially is split into many virtual servers and/or even clients</a:t>
            </a:r>
          </a:p>
          <a:p>
            <a:pPr lvl="1"/>
            <a:r>
              <a:rPr lang="en-GB" sz="1800" b="1" dirty="0" smtClean="0"/>
              <a:t>Terminal services: </a:t>
            </a:r>
            <a:r>
              <a:rPr lang="en-GB" sz="1800" dirty="0" smtClean="0"/>
              <a:t>Allows for taking remote control of clients on the network.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0812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Server selection: </a:t>
            </a:r>
            <a:r>
              <a:rPr lang="en-US" dirty="0"/>
              <a:t>Cost, purpose, operating system requirement.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b="1" dirty="0" smtClean="0"/>
              <a:t>When choosing a server consider the number of clients it will be serving and the type of infrastructure it will be working with.</a:t>
            </a:r>
          </a:p>
          <a:p>
            <a:endParaRPr lang="en-GB" sz="2000" b="1" dirty="0"/>
          </a:p>
          <a:p>
            <a:r>
              <a:rPr lang="en-GB" sz="2000" b="1" dirty="0" smtClean="0"/>
              <a:t>Consider what type of role the server will be doing.</a:t>
            </a:r>
          </a:p>
          <a:p>
            <a:endParaRPr lang="en-GB" sz="2000" b="1" dirty="0"/>
          </a:p>
          <a:p>
            <a:r>
              <a:rPr lang="en-GB" sz="2000" b="1" dirty="0" smtClean="0"/>
              <a:t>Blade or rack servers for instance are not necessary in a small home or him business because of cost reasons.</a:t>
            </a:r>
          </a:p>
          <a:p>
            <a:endParaRPr lang="en-GB" sz="2000" b="1" dirty="0"/>
          </a:p>
          <a:p>
            <a:r>
              <a:rPr lang="en-GB" sz="2000" b="1" dirty="0" smtClean="0"/>
              <a:t>Linux maybe preferable for cost reasons. But are the server admins familiar with the with it?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4988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Workstation: </a:t>
            </a:r>
            <a:r>
              <a:rPr lang="en-US" dirty="0"/>
              <a:t>Hardware </a:t>
            </a:r>
            <a:r>
              <a:rPr lang="en-US" dirty="0" smtClean="0"/>
              <a:t>- </a:t>
            </a:r>
            <a:r>
              <a:rPr lang="en-GB" b="1" dirty="0"/>
              <a:t>Network </a:t>
            </a:r>
            <a:r>
              <a:rPr lang="en-GB" b="1" dirty="0" smtClean="0"/>
              <a:t>Card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9669"/>
            <a:ext cx="8596668" cy="225962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Network card</a:t>
            </a:r>
          </a:p>
          <a:p>
            <a:pPr lvl="1"/>
            <a:r>
              <a:rPr lang="en-GB" sz="2000" dirty="0" smtClean="0"/>
              <a:t>Enables </a:t>
            </a:r>
            <a:r>
              <a:rPr lang="en-GB" sz="2000" dirty="0"/>
              <a:t>systems to </a:t>
            </a:r>
            <a:r>
              <a:rPr lang="en-GB" sz="2000" dirty="0" smtClean="0"/>
              <a:t>connect to the network</a:t>
            </a:r>
          </a:p>
          <a:p>
            <a:pPr lvl="1"/>
            <a:r>
              <a:rPr lang="en-GB" sz="2000" dirty="0" smtClean="0"/>
              <a:t>Can be add-in </a:t>
            </a:r>
            <a:r>
              <a:rPr lang="en-GB" sz="2000" dirty="0"/>
              <a:t>expansion </a:t>
            </a:r>
            <a:r>
              <a:rPr lang="en-GB" sz="2000" dirty="0" smtClean="0"/>
              <a:t>cards or built-in interfaces.</a:t>
            </a:r>
          </a:p>
          <a:p>
            <a:pPr lvl="1"/>
            <a:r>
              <a:rPr lang="en-US" sz="2000" dirty="0" smtClean="0"/>
              <a:t>Data is given </a:t>
            </a:r>
            <a:r>
              <a:rPr lang="en-US" sz="2000" dirty="0"/>
              <a:t>to it by the CPU and </a:t>
            </a:r>
            <a:r>
              <a:rPr lang="en-US" sz="2000" dirty="0" smtClean="0"/>
              <a:t>then sends </a:t>
            </a:r>
            <a:r>
              <a:rPr lang="en-US" sz="2000" dirty="0"/>
              <a:t>it to a destination. </a:t>
            </a:r>
            <a:endParaRPr lang="en-US" sz="2000" dirty="0" smtClean="0"/>
          </a:p>
          <a:p>
            <a:pPr lvl="1"/>
            <a:r>
              <a:rPr lang="en-US" sz="2000" dirty="0" smtClean="0"/>
              <a:t>Translates </a:t>
            </a:r>
            <a:r>
              <a:rPr lang="en-US" sz="2000" dirty="0"/>
              <a:t>the data into a form that can be transferred via cables and then translates the </a:t>
            </a:r>
            <a:r>
              <a:rPr lang="en-US" sz="2000" dirty="0" smtClean="0"/>
              <a:t>data </a:t>
            </a:r>
            <a:r>
              <a:rPr lang="en-US" sz="2000" dirty="0"/>
              <a:t>it receives back into data usable by the computer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4608268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92" y="4682691"/>
            <a:ext cx="2981477" cy="199427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238392" y="5763331"/>
            <a:ext cx="1035610" cy="422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74002" y="5276290"/>
            <a:ext cx="255683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Ethernet port on the motherboard indicates network card is built 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471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30035" cy="1320800"/>
          </a:xfrm>
        </p:spPr>
        <p:txBody>
          <a:bodyPr>
            <a:normAutofit/>
          </a:bodyPr>
          <a:lstStyle/>
          <a:p>
            <a:r>
              <a:rPr lang="en-GB" b="1" i="1" dirty="0"/>
              <a:t>Workstation: </a:t>
            </a:r>
            <a:r>
              <a:rPr lang="en-US" dirty="0"/>
              <a:t>Hardware </a:t>
            </a:r>
            <a:r>
              <a:rPr lang="en-US" dirty="0" smtClean="0"/>
              <a:t>- </a:t>
            </a:r>
            <a:r>
              <a:rPr lang="en-US" b="1" dirty="0" smtClean="0"/>
              <a:t>Cabling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673035" cy="43808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Unshielded Twisted Pair (UTP) </a:t>
            </a:r>
            <a:r>
              <a:rPr lang="en-US" b="1" dirty="0" smtClean="0"/>
              <a:t>Cable</a:t>
            </a:r>
          </a:p>
          <a:p>
            <a:pPr lvl="1"/>
            <a:r>
              <a:rPr lang="en-US" dirty="0" smtClean="0"/>
              <a:t>Least expensive and most commonly used</a:t>
            </a:r>
          </a:p>
          <a:p>
            <a:pPr lvl="1"/>
            <a:r>
              <a:rPr lang="en-US" dirty="0"/>
              <a:t>Copper cable that consists of 2 to 1800 unshielded twisted pairs surrounded by an outer jacket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experience electrical frequency interference</a:t>
            </a:r>
          </a:p>
          <a:p>
            <a:pPr lvl="1"/>
            <a:r>
              <a:rPr lang="en-US" dirty="0" smtClean="0"/>
              <a:t>Quality of cable is graded by category's</a:t>
            </a:r>
          </a:p>
          <a:p>
            <a:r>
              <a:rPr lang="en-US" b="1" dirty="0" smtClean="0"/>
              <a:t>Shielded </a:t>
            </a:r>
            <a:r>
              <a:rPr lang="en-US" b="1" dirty="0"/>
              <a:t>Twisted Pair (STP) </a:t>
            </a:r>
            <a:r>
              <a:rPr lang="en-US" b="1" dirty="0" smtClean="0"/>
              <a:t>Cable</a:t>
            </a:r>
          </a:p>
          <a:p>
            <a:pPr lvl="1"/>
            <a:r>
              <a:rPr lang="en-US" dirty="0" smtClean="0"/>
              <a:t>STP cable is the same as UTP but has shielding to </a:t>
            </a:r>
            <a:r>
              <a:rPr lang="en-US" dirty="0"/>
              <a:t>electrical frequency </a:t>
            </a:r>
            <a:r>
              <a:rPr lang="en-US" dirty="0" smtClean="0"/>
              <a:t>interference. Three different types are available: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pair of wires is individually shielded with foil.</a:t>
            </a:r>
          </a:p>
          <a:p>
            <a:pPr lvl="2"/>
            <a:r>
              <a:rPr lang="en-US" dirty="0" smtClean="0"/>
              <a:t>Foil </a:t>
            </a:r>
            <a:r>
              <a:rPr lang="en-US" dirty="0"/>
              <a:t>or braid shield inside the jacket covering all wires (as a group).</a:t>
            </a:r>
          </a:p>
          <a:p>
            <a:pPr lvl="2"/>
            <a:r>
              <a:rPr lang="en-US" dirty="0"/>
              <a:t>There is a shield around each individual pair, as well as around the entire group of wires (referred to as double shield twisted pair).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10872"/>
              </p:ext>
            </p:extLst>
          </p:nvPr>
        </p:nvGraphicFramePr>
        <p:xfrm>
          <a:off x="7035858" y="75220"/>
          <a:ext cx="4981518" cy="28190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60506">
                  <a:extLst>
                    <a:ext uri="{9D8B030D-6E8A-4147-A177-3AD203B41FA5}">
                      <a16:colId xmlns:a16="http://schemas.microsoft.com/office/drawing/2014/main" val="2346806805"/>
                    </a:ext>
                  </a:extLst>
                </a:gridCol>
                <a:gridCol w="1660506">
                  <a:extLst>
                    <a:ext uri="{9D8B030D-6E8A-4147-A177-3AD203B41FA5}">
                      <a16:colId xmlns:a16="http://schemas.microsoft.com/office/drawing/2014/main" val="1574937015"/>
                    </a:ext>
                  </a:extLst>
                </a:gridCol>
                <a:gridCol w="1660506">
                  <a:extLst>
                    <a:ext uri="{9D8B030D-6E8A-4147-A177-3AD203B41FA5}">
                      <a16:colId xmlns:a16="http://schemas.microsoft.com/office/drawing/2014/main" val="495285970"/>
                    </a:ext>
                  </a:extLst>
                </a:gridCol>
              </a:tblGrid>
              <a:tr h="213809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Category</a:t>
                      </a:r>
                      <a:endParaRPr lang="en-GB" sz="1200" b="1">
                        <a:effectLst/>
                      </a:endParaRP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Speed</a:t>
                      </a:r>
                      <a:endParaRPr lang="en-GB" sz="1200" b="1">
                        <a:effectLst/>
                      </a:endParaRP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Use</a:t>
                      </a:r>
                      <a:endParaRPr lang="en-GB" sz="1200" b="1" dirty="0">
                        <a:effectLst/>
                      </a:endParaRP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3411507158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Voice Only (Telephone Wire)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2860591211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LocalTalk &amp; Telephone (Rarely used)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2512138602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16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10BaseT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1651869519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4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Token Ring (Rarely used)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1362243756"/>
                  </a:ext>
                </a:extLst>
              </a:tr>
              <a:tr h="213809">
                <a:tc rowSpan="2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100 Mbps (2 pair)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100BaseT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2147662908"/>
                  </a:ext>
                </a:extLst>
              </a:tr>
              <a:tr h="213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1000 Mbps (4 pair)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Gigabit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3143455450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5e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1,000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Gigabit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640647350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6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10,000 Mbps</a:t>
                      </a: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Gigabit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361324230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effectLst/>
                        </a:rPr>
                        <a:t>7</a:t>
                      </a:r>
                      <a:endParaRPr lang="en-GB" sz="1200" dirty="0">
                        <a:effectLst/>
                      </a:endParaRP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 </a:t>
                      </a:r>
                      <a:r>
                        <a:rPr lang="en-GB" sz="1200" dirty="0" smtClean="0">
                          <a:effectLst/>
                        </a:rPr>
                        <a:t>Mbps</a:t>
                      </a:r>
                      <a:endParaRPr lang="en-GB" sz="1200" dirty="0">
                        <a:effectLst/>
                      </a:endParaRPr>
                    </a:p>
                  </a:txBody>
                  <a:tcPr marL="33118" marR="33118" marT="22078" marB="2207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Gigabit Ethernet</a:t>
                      </a:r>
                    </a:p>
                  </a:txBody>
                  <a:tcPr marL="33118" marR="33118" marT="22078" marB="22078" anchor="ctr"/>
                </a:tc>
                <a:extLst>
                  <a:ext uri="{0D108BD9-81ED-4DB2-BD59-A6C34878D82A}">
                    <a16:rowId xmlns:a16="http://schemas.microsoft.com/office/drawing/2014/main" val="23844445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950" y="3052481"/>
            <a:ext cx="3332815" cy="1873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77" y="4925523"/>
            <a:ext cx="4318488" cy="18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30" y="4385625"/>
            <a:ext cx="2099896" cy="209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78" y="1284898"/>
            <a:ext cx="1291004" cy="1291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Workstation: </a:t>
            </a:r>
            <a:r>
              <a:rPr lang="en-US" dirty="0"/>
              <a:t>Hardware </a:t>
            </a:r>
            <a:r>
              <a:rPr lang="en-US" dirty="0" smtClean="0"/>
              <a:t>- </a:t>
            </a:r>
            <a:r>
              <a:rPr lang="en-US" b="1" dirty="0" smtClean="0"/>
              <a:t>Cabling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290820" cy="3880773"/>
          </a:xfrm>
        </p:spPr>
        <p:txBody>
          <a:bodyPr>
            <a:normAutofit/>
          </a:bodyPr>
          <a:lstStyle/>
          <a:p>
            <a:r>
              <a:rPr lang="en-US" b="1" dirty="0"/>
              <a:t>Coaxial </a:t>
            </a:r>
            <a:r>
              <a:rPr lang="en-US" b="1" dirty="0" smtClean="0"/>
              <a:t>Cable</a:t>
            </a:r>
          </a:p>
          <a:p>
            <a:pPr lvl="1"/>
            <a:r>
              <a:rPr lang="en-US" dirty="0" smtClean="0"/>
              <a:t>Found success in both TV signal transmission and network implementations.</a:t>
            </a:r>
          </a:p>
          <a:p>
            <a:pPr lvl="1"/>
            <a:r>
              <a:rPr lang="en-GB" dirty="0" smtClean="0"/>
              <a:t>Inexpensive and easy to use</a:t>
            </a:r>
          </a:p>
          <a:p>
            <a:pPr lvl="1"/>
            <a:r>
              <a:rPr lang="en-US" dirty="0" smtClean="0"/>
              <a:t>Prone </a:t>
            </a:r>
            <a:r>
              <a:rPr lang="en-US" dirty="0"/>
              <a:t>to cable breaks, which increase the difficulty </a:t>
            </a:r>
            <a:r>
              <a:rPr lang="en-US" dirty="0" smtClean="0"/>
              <a:t>when installing </a:t>
            </a:r>
            <a:r>
              <a:rPr lang="en-US" dirty="0"/>
              <a:t>and troubleshooting coaxial-based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/>
              <a:t>Fiber Optic </a:t>
            </a:r>
            <a:r>
              <a:rPr lang="en-US" b="1" dirty="0" smtClean="0"/>
              <a:t>Cable</a:t>
            </a:r>
          </a:p>
          <a:p>
            <a:pPr lvl="1"/>
            <a:r>
              <a:rPr lang="en-US" dirty="0" smtClean="0"/>
              <a:t>Addresses </a:t>
            </a:r>
            <a:r>
              <a:rPr lang="en-US" dirty="0"/>
              <a:t>the shortcomings of </a:t>
            </a:r>
            <a:r>
              <a:rPr lang="en-US" dirty="0" smtClean="0"/>
              <a:t>copper-based media</a:t>
            </a:r>
            <a:r>
              <a:rPr lang="en-US" dirty="0"/>
              <a:t>. Because fiber-based media use light transmissions instead of </a:t>
            </a:r>
            <a:r>
              <a:rPr lang="en-US" dirty="0" smtClean="0"/>
              <a:t>electronic </a:t>
            </a:r>
            <a:r>
              <a:rPr lang="en-GB" dirty="0" smtClean="0"/>
              <a:t>pulses</a:t>
            </a:r>
            <a:endParaRPr lang="en-US" b="1" dirty="0" smtClean="0"/>
          </a:p>
          <a:p>
            <a:pPr lvl="1"/>
            <a:r>
              <a:rPr lang="en-US" dirty="0" smtClean="0">
                <a:latin typeface="JansonText-Roman"/>
              </a:rPr>
              <a:t>Does </a:t>
            </a:r>
            <a:r>
              <a:rPr lang="en-US" dirty="0">
                <a:latin typeface="JansonText-Roman"/>
              </a:rPr>
              <a:t>not suffer from </a:t>
            </a:r>
            <a:r>
              <a:rPr lang="en-US" dirty="0" smtClean="0">
                <a:latin typeface="JansonText-Roman"/>
              </a:rPr>
              <a:t>attenuation</a:t>
            </a:r>
          </a:p>
          <a:p>
            <a:pPr lvl="1"/>
            <a:r>
              <a:rPr lang="en-US" dirty="0" smtClean="0">
                <a:latin typeface="JansonText-Roman"/>
              </a:rPr>
              <a:t>Most expensive but provides higher speeds and longer distances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74002" y="138308"/>
            <a:ext cx="2743200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JansonText-Italic"/>
              </a:rPr>
              <a:t>Attenuation</a:t>
            </a:r>
            <a:r>
              <a:rPr lang="en-US" i="1" dirty="0">
                <a:latin typeface="JansonText-Italic"/>
              </a:rPr>
              <a:t> </a:t>
            </a:r>
            <a:endParaRPr lang="en-US" i="1" dirty="0" smtClean="0">
              <a:latin typeface="JansonText-Italic"/>
            </a:endParaRPr>
          </a:p>
          <a:p>
            <a:endParaRPr lang="en-US" i="1" dirty="0">
              <a:latin typeface="JansonText-Italic"/>
            </a:endParaRPr>
          </a:p>
          <a:p>
            <a:r>
              <a:rPr lang="en-US" dirty="0" smtClean="0">
                <a:latin typeface="JansonText-Roman"/>
              </a:rPr>
              <a:t>The </a:t>
            </a:r>
            <a:r>
              <a:rPr lang="en-US" dirty="0">
                <a:latin typeface="JansonText-Roman"/>
              </a:rPr>
              <a:t>weakening of data signals </a:t>
            </a:r>
            <a:r>
              <a:rPr lang="en-US" dirty="0" smtClean="0">
                <a:latin typeface="JansonText-Roman"/>
              </a:rPr>
              <a:t>as they </a:t>
            </a:r>
            <a:r>
              <a:rPr lang="en-US" dirty="0">
                <a:latin typeface="JansonText-Roman"/>
              </a:rPr>
              <a:t>travel through </a:t>
            </a:r>
            <a:r>
              <a:rPr lang="en-US" dirty="0" smtClean="0">
                <a:latin typeface="JansonText-Roman"/>
              </a:rPr>
              <a:t>a medium</a:t>
            </a:r>
            <a:r>
              <a:rPr lang="en-US" dirty="0">
                <a:latin typeface="JansonText-Roman"/>
              </a:rPr>
              <a:t>. </a:t>
            </a:r>
            <a:endParaRPr lang="en-US" dirty="0" smtClean="0">
              <a:latin typeface="JansonText-Roman"/>
            </a:endParaRPr>
          </a:p>
          <a:p>
            <a:endParaRPr lang="en-US" dirty="0">
              <a:latin typeface="JansonText-Roman"/>
            </a:endParaRPr>
          </a:p>
          <a:p>
            <a:r>
              <a:rPr lang="en-US" dirty="0" smtClean="0">
                <a:latin typeface="JansonText-Roman"/>
              </a:rPr>
              <a:t>Network </a:t>
            </a:r>
            <a:r>
              <a:rPr lang="en-US" dirty="0">
                <a:latin typeface="JansonText-Roman"/>
              </a:rPr>
              <a:t>media vary in their resistance to </a:t>
            </a:r>
            <a:r>
              <a:rPr lang="en-US" dirty="0" smtClean="0">
                <a:latin typeface="JansonText-Roman"/>
              </a:rPr>
              <a:t>attenuation. Coaxial cable generally </a:t>
            </a:r>
            <a:r>
              <a:rPr lang="en-US" dirty="0">
                <a:latin typeface="JansonText-Roman"/>
              </a:rPr>
              <a:t>is more resistant than UTP; STP is slightly more resistant </a:t>
            </a:r>
            <a:r>
              <a:rPr lang="en-US" dirty="0" smtClean="0">
                <a:latin typeface="JansonText-Roman"/>
              </a:rPr>
              <a:t>than UTP</a:t>
            </a:r>
            <a:r>
              <a:rPr lang="en-US" dirty="0">
                <a:latin typeface="JansonText-Roman"/>
              </a:rPr>
              <a:t>; and fiber-optic cable does not suffer from attenuation.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82" y="1470087"/>
            <a:ext cx="2286000" cy="1104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48707" y="4668715"/>
            <a:ext cx="256486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Cable Max Distances</a:t>
            </a:r>
          </a:p>
          <a:p>
            <a:endParaRPr lang="en-GB" dirty="0"/>
          </a:p>
          <a:p>
            <a:r>
              <a:rPr lang="en-GB" dirty="0" smtClean="0"/>
              <a:t>UTP/STP: 100m</a:t>
            </a:r>
          </a:p>
          <a:p>
            <a:r>
              <a:rPr lang="en-GB" dirty="0" smtClean="0"/>
              <a:t>Coaxial: Up </a:t>
            </a:r>
            <a:r>
              <a:rPr lang="en-GB" dirty="0"/>
              <a:t>to </a:t>
            </a:r>
            <a:r>
              <a:rPr lang="en-GB" dirty="0" smtClean="0"/>
              <a:t>500m</a:t>
            </a:r>
          </a:p>
          <a:p>
            <a:r>
              <a:rPr lang="en-GB" dirty="0" smtClean="0"/>
              <a:t>Fibre: </a:t>
            </a:r>
            <a:r>
              <a:rPr lang="en-GB" dirty="0"/>
              <a:t>60 miles </a:t>
            </a:r>
          </a:p>
        </p:txBody>
      </p:sp>
    </p:spTree>
    <p:extLst>
      <p:ext uri="{BB962C8B-B14F-4D97-AF65-F5344CB8AC3E}">
        <p14:creationId xmlns:p14="http://schemas.microsoft.com/office/powerpoint/2010/main" val="8985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Workstation: </a:t>
            </a:r>
            <a:r>
              <a:rPr lang="en-US" dirty="0"/>
              <a:t>Hardware - </a:t>
            </a:r>
            <a:r>
              <a:rPr lang="en-US" b="1" dirty="0" smtClean="0"/>
              <a:t>Permissions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5708"/>
            <a:ext cx="8596668" cy="463354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Permissions</a:t>
            </a:r>
          </a:p>
          <a:p>
            <a:pPr lvl="1"/>
            <a:r>
              <a:rPr lang="en-GB" sz="2800" b="1" dirty="0" smtClean="0"/>
              <a:t>Policy </a:t>
            </a:r>
            <a:r>
              <a:rPr lang="en-GB" sz="2800" b="1" dirty="0"/>
              <a:t>management: </a:t>
            </a:r>
            <a:r>
              <a:rPr lang="en-GB" sz="2800" dirty="0"/>
              <a:t>Through group policy management network admins can restrict user access and service access </a:t>
            </a:r>
            <a:r>
              <a:rPr lang="en-GB" sz="2800" dirty="0" smtClean="0"/>
              <a:t>control within workstations.</a:t>
            </a:r>
          </a:p>
          <a:p>
            <a:pPr lvl="2"/>
            <a:r>
              <a:rPr lang="en-GB" sz="2400" b="1" dirty="0"/>
              <a:t>Service access policies: </a:t>
            </a:r>
            <a:r>
              <a:rPr lang="en-GB" sz="2400" dirty="0"/>
              <a:t>Examples include e-mail, file, web and printing. Who needs access to what? Policy's should ensure that only users who need services have access to them</a:t>
            </a:r>
          </a:p>
          <a:p>
            <a:pPr lvl="2"/>
            <a:r>
              <a:rPr lang="en-GB" sz="2400" b="1" dirty="0"/>
              <a:t>User access policies: </a:t>
            </a:r>
            <a:r>
              <a:rPr lang="en-GB" sz="2400" dirty="0"/>
              <a:t>Who has access to the network? Users should have username and passwords setup and only access to data essential to their role.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/>
              <a:t>Servers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26951" cy="4363303"/>
          </a:xfrm>
        </p:spPr>
        <p:txBody>
          <a:bodyPr>
            <a:normAutofit/>
          </a:bodyPr>
          <a:lstStyle/>
          <a:p>
            <a:r>
              <a:rPr lang="en-GB" sz="2000" b="1" dirty="0"/>
              <a:t>Tower Servers</a:t>
            </a:r>
          </a:p>
          <a:p>
            <a:pPr lvl="1" fontAlgn="base"/>
            <a:r>
              <a:rPr lang="en-GB" sz="1800" dirty="0" smtClean="0"/>
              <a:t>Like traditional PC’s. A</a:t>
            </a:r>
            <a:r>
              <a:rPr lang="en-US" sz="1800" dirty="0" smtClean="0"/>
              <a:t> </a:t>
            </a:r>
            <a:r>
              <a:rPr lang="en-US" sz="1800" dirty="0"/>
              <a:t>standalone machine that is built into an upright case.</a:t>
            </a:r>
          </a:p>
          <a:p>
            <a:pPr lvl="1" fontAlgn="base"/>
            <a:r>
              <a:rPr lang="en-US" sz="1800" dirty="0" smtClean="0"/>
              <a:t>Mostly in smaller </a:t>
            </a:r>
            <a:r>
              <a:rPr lang="en-US" sz="1800" dirty="0"/>
              <a:t>datacenters. </a:t>
            </a:r>
            <a:endParaRPr lang="en-US" sz="1800" dirty="0" smtClean="0"/>
          </a:p>
          <a:p>
            <a:pPr lvl="1" fontAlgn="base"/>
            <a:r>
              <a:rPr lang="en-US" sz="1800" dirty="0" smtClean="0"/>
              <a:t>Can be noisy and take up more physical than alternatives</a:t>
            </a:r>
          </a:p>
          <a:p>
            <a:pPr fontAlgn="base"/>
            <a:r>
              <a:rPr lang="en-GB" sz="2000" b="1" dirty="0"/>
              <a:t>Rack Servers</a:t>
            </a:r>
          </a:p>
          <a:p>
            <a:pPr lvl="1"/>
            <a:r>
              <a:rPr lang="en-US" sz="1800" dirty="0" smtClean="0"/>
              <a:t>Mounted </a:t>
            </a:r>
            <a:r>
              <a:rPr lang="en-US" sz="1800" dirty="0"/>
              <a:t>within a rack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Uniform </a:t>
            </a:r>
            <a:r>
              <a:rPr lang="en-US" sz="1800" dirty="0"/>
              <a:t>width and servers are mounted to the rack using screws. </a:t>
            </a:r>
            <a:endParaRPr lang="en-US" sz="1800" dirty="0" smtClean="0"/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accommodate multiple servers and the servers are typically stacked on top of each other.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23" y="4245096"/>
            <a:ext cx="3876708" cy="2278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583" y="1513376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08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Workstation: </a:t>
            </a:r>
            <a:r>
              <a:rPr lang="en-US" dirty="0"/>
              <a:t>Hardware - </a:t>
            </a:r>
            <a:r>
              <a:rPr lang="en-US" dirty="0" smtClean="0"/>
              <a:t>System 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85900"/>
            <a:ext cx="4246358" cy="511712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Connects </a:t>
            </a:r>
            <a:r>
              <a:rPr lang="en-US" b="1" dirty="0"/>
              <a:t>the major components of a computer </a:t>
            </a:r>
            <a:r>
              <a:rPr lang="en-US" b="1" dirty="0" smtClean="0"/>
              <a:t>system.</a:t>
            </a:r>
          </a:p>
          <a:p>
            <a:endParaRPr lang="en-US" dirty="0" smtClean="0"/>
          </a:p>
          <a:p>
            <a:r>
              <a:rPr lang="en-US" b="1" dirty="0" smtClean="0"/>
              <a:t>Control bus</a:t>
            </a:r>
          </a:p>
          <a:p>
            <a:pPr lvl="1"/>
            <a:r>
              <a:rPr lang="en-US" dirty="0" smtClean="0"/>
              <a:t>Used for the CPU to communicate throughout the system.</a:t>
            </a:r>
          </a:p>
          <a:p>
            <a:pPr lvl="1"/>
            <a:r>
              <a:rPr lang="en-US" dirty="0" smtClean="0"/>
              <a:t>Deals with determining what the data does</a:t>
            </a:r>
          </a:p>
          <a:p>
            <a:pPr lvl="1"/>
            <a:r>
              <a:rPr lang="en-GB" dirty="0" smtClean="0"/>
              <a:t>Communicated to components and through cables to I/O devices</a:t>
            </a:r>
            <a:r>
              <a:rPr lang="en-GB" dirty="0"/>
              <a:t> </a:t>
            </a:r>
            <a:endParaRPr lang="en-GB" dirty="0" smtClean="0"/>
          </a:p>
          <a:p>
            <a:pPr lvl="1"/>
            <a:r>
              <a:rPr lang="en-GB" u="sng" dirty="0" smtClean="0"/>
              <a:t>Contains instructions for writing(Sending) and receiving</a:t>
            </a:r>
            <a:endParaRPr lang="en-US" u="sng" dirty="0"/>
          </a:p>
          <a:p>
            <a:r>
              <a:rPr lang="en-US" b="1" dirty="0" smtClean="0"/>
              <a:t>Address bus</a:t>
            </a:r>
          </a:p>
          <a:p>
            <a:pPr lvl="1"/>
            <a:r>
              <a:rPr lang="en-US" dirty="0" smtClean="0"/>
              <a:t>Deals with where data should go</a:t>
            </a:r>
            <a:endParaRPr lang="en-US" dirty="0"/>
          </a:p>
          <a:p>
            <a:r>
              <a:rPr lang="en-US" b="1" dirty="0" smtClean="0"/>
              <a:t>Data bus</a:t>
            </a:r>
          </a:p>
          <a:p>
            <a:pPr lvl="1"/>
            <a:r>
              <a:rPr lang="en-GB" dirty="0" smtClean="0"/>
              <a:t>Carries </a:t>
            </a:r>
            <a:r>
              <a:rPr lang="en-GB" dirty="0"/>
              <a:t>data</a:t>
            </a:r>
          </a:p>
        </p:txBody>
      </p:sp>
      <p:pic>
        <p:nvPicPr>
          <p:cNvPr id="6146" name="Picture 2" descr="https://upload.wikimedia.org/wikipedia/commons/thumb/6/68/Computer_system_bus.svg/350px-Computer_system_b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7" y="2058458"/>
            <a:ext cx="5430475" cy="39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4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Workstation: </a:t>
            </a:r>
            <a:r>
              <a:rPr lang="en-GB" dirty="0"/>
              <a:t>L</a:t>
            </a:r>
            <a:r>
              <a:rPr lang="en-US" dirty="0" err="1"/>
              <a:t>ocal</a:t>
            </a:r>
            <a:r>
              <a:rPr lang="en-US" dirty="0"/>
              <a:t>-system </a:t>
            </a:r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888522"/>
          </a:xfrm>
        </p:spPr>
        <p:txBody>
          <a:bodyPr>
            <a:normAutofit lnSpcReduction="10000"/>
          </a:bodyPr>
          <a:lstStyle/>
          <a:p>
            <a:r>
              <a:rPr lang="en-GB" sz="2200" b="1" dirty="0" smtClean="0"/>
              <a:t>Motherboard</a:t>
            </a:r>
          </a:p>
          <a:p>
            <a:pPr lvl="1"/>
            <a:r>
              <a:rPr lang="en-US" sz="1900" dirty="0" smtClean="0"/>
              <a:t>Holds </a:t>
            </a:r>
            <a:r>
              <a:rPr lang="en-US" sz="1900" dirty="0"/>
              <a:t>and allows communication between many of the crucial electronic components of a </a:t>
            </a:r>
            <a:r>
              <a:rPr lang="en-US" sz="1900" dirty="0" smtClean="0"/>
              <a:t>system. Such as CPU, RAM, Storage along with connections to I/O devices</a:t>
            </a:r>
            <a:endParaRPr lang="en-GB" sz="1900" dirty="0" smtClean="0"/>
          </a:p>
          <a:p>
            <a:r>
              <a:rPr lang="en-GB" sz="2200" b="1" dirty="0" smtClean="0"/>
              <a:t>Processor</a:t>
            </a:r>
          </a:p>
          <a:p>
            <a:pPr lvl="1"/>
            <a:r>
              <a:rPr lang="en-US" sz="1900" dirty="0"/>
              <a:t>The </a:t>
            </a:r>
            <a:r>
              <a:rPr lang="en-US" sz="1900" b="1" dirty="0"/>
              <a:t>CPU</a:t>
            </a:r>
            <a:r>
              <a:rPr lang="en-US" sz="1900" dirty="0"/>
              <a:t> is responsible for executing a sequence of stored instructions called a program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/>
              <a:t>A CPU has </a:t>
            </a:r>
            <a:r>
              <a:rPr lang="en-US" sz="1900" u="sng" dirty="0"/>
              <a:t>four primary functions</a:t>
            </a:r>
            <a:r>
              <a:rPr lang="en-US" sz="1900" dirty="0"/>
              <a:t>: </a:t>
            </a:r>
          </a:p>
          <a:p>
            <a:pPr lvl="2"/>
            <a:r>
              <a:rPr lang="en-US" sz="1700" b="1" dirty="0"/>
              <a:t>Fetch</a:t>
            </a:r>
            <a:r>
              <a:rPr lang="en-US" sz="1700" dirty="0"/>
              <a:t>: Retrieves the instruction that it needs to run from program memory.</a:t>
            </a:r>
          </a:p>
          <a:p>
            <a:pPr lvl="2"/>
            <a:r>
              <a:rPr lang="en-US" sz="1700" b="1" dirty="0"/>
              <a:t>Decode: </a:t>
            </a:r>
            <a:r>
              <a:rPr lang="en-US" sz="1700" dirty="0"/>
              <a:t>Breaks the code down to </a:t>
            </a:r>
            <a:r>
              <a:rPr lang="en-US" sz="1700" u="sng" dirty="0"/>
              <a:t>Machine code</a:t>
            </a:r>
            <a:r>
              <a:rPr lang="en-US" sz="1700" dirty="0"/>
              <a:t>.</a:t>
            </a:r>
          </a:p>
          <a:p>
            <a:pPr lvl="2"/>
            <a:r>
              <a:rPr lang="en-US" sz="1700" b="1" dirty="0"/>
              <a:t>Execute</a:t>
            </a:r>
            <a:r>
              <a:rPr lang="en-US" sz="1700" dirty="0"/>
              <a:t>: Calculate extremely complicated mathematical functions and move data from one memory location to another.</a:t>
            </a:r>
          </a:p>
          <a:p>
            <a:pPr lvl="2"/>
            <a:r>
              <a:rPr lang="en-US" sz="1700" b="1" dirty="0"/>
              <a:t>Write back</a:t>
            </a:r>
            <a:r>
              <a:rPr lang="en-US" sz="1700" dirty="0"/>
              <a:t>: Takes the output and writes it into the computer’s memory</a:t>
            </a:r>
            <a:endParaRPr lang="en-GB" sz="1700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959" y="1389184"/>
            <a:ext cx="2316756" cy="2087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73" y="3807511"/>
            <a:ext cx="2119328" cy="1439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673" y="5246954"/>
            <a:ext cx="2119328" cy="16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Workstation: </a:t>
            </a:r>
            <a:r>
              <a:rPr lang="en-GB" dirty="0"/>
              <a:t>L</a:t>
            </a:r>
            <a:r>
              <a:rPr lang="en-US" dirty="0" err="1"/>
              <a:t>ocal</a:t>
            </a:r>
            <a:r>
              <a:rPr lang="en-US" dirty="0"/>
              <a:t>-system </a:t>
            </a:r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301"/>
            <a:ext cx="8862320" cy="54864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Memory</a:t>
            </a:r>
          </a:p>
          <a:p>
            <a:pPr lvl="1"/>
            <a:r>
              <a:rPr lang="en-US" sz="2000" u="sng" dirty="0"/>
              <a:t>Random Access Memory </a:t>
            </a:r>
            <a:r>
              <a:rPr lang="en-US" sz="2000" dirty="0"/>
              <a:t>(</a:t>
            </a:r>
            <a:r>
              <a:rPr lang="en-US" sz="2000" b="1" dirty="0"/>
              <a:t>RAM</a:t>
            </a:r>
            <a:r>
              <a:rPr lang="en-US" sz="2000" dirty="0"/>
              <a:t>), is generally what hardware experts mean when they talk about memory. </a:t>
            </a:r>
            <a:r>
              <a:rPr lang="en-US" sz="2000" b="1" u="sng" dirty="0"/>
              <a:t>Not</a:t>
            </a:r>
            <a:r>
              <a:rPr lang="en-US" sz="2000" dirty="0"/>
              <a:t> Hard Drives, Flash Drives or Cache</a:t>
            </a:r>
            <a:r>
              <a:rPr lang="en-US" sz="2000" dirty="0" smtClean="0"/>
              <a:t>.</a:t>
            </a:r>
            <a:endParaRPr lang="en-GB" sz="2000" dirty="0" smtClean="0"/>
          </a:p>
          <a:p>
            <a:pPr lvl="1"/>
            <a:r>
              <a:rPr lang="en-US" sz="2000" dirty="0"/>
              <a:t>It’s </a:t>
            </a:r>
            <a:r>
              <a:rPr lang="en-US" sz="2000" b="1" dirty="0"/>
              <a:t>volatile memory</a:t>
            </a:r>
            <a:r>
              <a:rPr lang="en-US" sz="2000" dirty="0"/>
              <a:t> that stores information on an integrated circuit used by the operating system, software, and hardware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Much faster than storage</a:t>
            </a:r>
            <a:endParaRPr lang="en-GB" sz="2000" dirty="0" smtClean="0"/>
          </a:p>
          <a:p>
            <a:r>
              <a:rPr lang="en-GB" sz="2400" b="1" dirty="0" smtClean="0"/>
              <a:t>Storage</a:t>
            </a:r>
          </a:p>
          <a:p>
            <a:pPr lvl="1"/>
            <a:r>
              <a:rPr lang="en-GB" sz="2000" dirty="0" smtClean="0"/>
              <a:t>Non volatile memory sometimes known as secondary memory. Such as:</a:t>
            </a:r>
          </a:p>
          <a:p>
            <a:pPr lvl="2"/>
            <a:r>
              <a:rPr lang="en-GB" sz="1600" dirty="0"/>
              <a:t>Blu-Ray – Single Layer(</a:t>
            </a:r>
            <a:r>
              <a:rPr lang="en-GB" sz="1600" b="1" dirty="0"/>
              <a:t>25GB</a:t>
            </a:r>
            <a:r>
              <a:rPr lang="en-GB" sz="1600" dirty="0"/>
              <a:t>) &amp; Dual layer(</a:t>
            </a:r>
            <a:r>
              <a:rPr lang="en-GB" sz="1600" b="1" dirty="0"/>
              <a:t>50GB</a:t>
            </a:r>
            <a:r>
              <a:rPr lang="en-GB" sz="1600" dirty="0"/>
              <a:t>). Speed up to </a:t>
            </a:r>
            <a:r>
              <a:rPr lang="en-GB" sz="1600" b="1" dirty="0"/>
              <a:t>72MB</a:t>
            </a:r>
            <a:r>
              <a:rPr lang="en-GB" sz="1600" dirty="0"/>
              <a:t> with 16x Drive.</a:t>
            </a:r>
          </a:p>
          <a:p>
            <a:pPr lvl="2"/>
            <a:r>
              <a:rPr lang="en-GB" sz="1600" dirty="0"/>
              <a:t>Hard Drive – Storage commercially available up to </a:t>
            </a:r>
            <a:r>
              <a:rPr lang="en-GB" sz="1600" b="1" dirty="0"/>
              <a:t>16 Terabytes</a:t>
            </a:r>
            <a:r>
              <a:rPr lang="en-GB" sz="1600" dirty="0"/>
              <a:t>. Speed of </a:t>
            </a:r>
            <a:r>
              <a:rPr lang="en-GB" sz="1600" b="1" dirty="0"/>
              <a:t>80-160 MB/s</a:t>
            </a:r>
            <a:r>
              <a:rPr lang="en-GB" sz="1600" dirty="0"/>
              <a:t>.</a:t>
            </a:r>
          </a:p>
          <a:p>
            <a:pPr lvl="2"/>
            <a:r>
              <a:rPr lang="en-GB" sz="1600" dirty="0"/>
              <a:t>SSD – Storage commercially available up to </a:t>
            </a:r>
            <a:r>
              <a:rPr lang="en-GB" sz="1600" b="1" dirty="0"/>
              <a:t>2TB</a:t>
            </a:r>
            <a:r>
              <a:rPr lang="en-GB" sz="1600" dirty="0"/>
              <a:t>. Speeds up to around </a:t>
            </a:r>
            <a:r>
              <a:rPr lang="en-GB" sz="1600" b="1" dirty="0"/>
              <a:t>712 </a:t>
            </a:r>
            <a:r>
              <a:rPr lang="en-GB" sz="1600" b="1" dirty="0" smtClean="0"/>
              <a:t>MB/s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955" y="1305851"/>
            <a:ext cx="2394438" cy="124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1" y="5474312"/>
            <a:ext cx="2256692" cy="1269389"/>
          </a:xfrm>
          <a:prstGeom prst="rect">
            <a:avLst/>
          </a:prstGeom>
        </p:spPr>
      </p:pic>
      <p:pic>
        <p:nvPicPr>
          <p:cNvPr id="7170" name="Picture 2" descr="Image result for s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85" y="3447318"/>
            <a:ext cx="3130523" cy="22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55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1" y="302821"/>
            <a:ext cx="8312728" cy="62540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932717" y="1377538"/>
            <a:ext cx="2256312" cy="1128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89029" y="914400"/>
            <a:ext cx="160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Volatile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37616" y="2788723"/>
            <a:ext cx="2256312" cy="1128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93928" y="2325585"/>
            <a:ext cx="160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Non- Volatile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65662" y="3916879"/>
            <a:ext cx="712520" cy="690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936" y="3014367"/>
            <a:ext cx="160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Non- Volatile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BAC81D-7A95-4F5A-A3B3-A25BDF86BAE5}"/>
              </a:ext>
            </a:extLst>
          </p:cNvPr>
          <p:cNvSpPr txBox="1"/>
          <p:nvPr/>
        </p:nvSpPr>
        <p:spPr>
          <a:xfrm>
            <a:off x="4572000" y="2228994"/>
            <a:ext cx="2865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Primary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68D71-63AC-48BA-8D6E-420E990C94FC}"/>
              </a:ext>
            </a:extLst>
          </p:cNvPr>
          <p:cNvSpPr txBox="1"/>
          <p:nvPr/>
        </p:nvSpPr>
        <p:spPr>
          <a:xfrm>
            <a:off x="1015284" y="5684825"/>
            <a:ext cx="3234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09749"/>
                </a:solidFill>
              </a:rPr>
              <a:t>Storage</a:t>
            </a:r>
            <a:endParaRPr lang="en-GB" sz="2000" b="1" dirty="0">
              <a:solidFill>
                <a:srgbClr val="509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10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Workstation: </a:t>
            </a:r>
            <a:r>
              <a:rPr lang="en-GB" dirty="0" smtClean="0"/>
              <a:t>L</a:t>
            </a:r>
            <a:r>
              <a:rPr lang="en-US" dirty="0" err="1" smtClean="0"/>
              <a:t>ocal</a:t>
            </a:r>
            <a:r>
              <a:rPr lang="en-US" dirty="0" smtClean="0"/>
              <a:t>-system </a:t>
            </a:r>
            <a:r>
              <a:rPr lang="en-GB" dirty="0"/>
              <a:t>architecture e.g. memory, processor, I/O devices.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/>
              <a:t>Input devices such as:</a:t>
            </a:r>
          </a:p>
          <a:p>
            <a:pPr lvl="1"/>
            <a:r>
              <a:rPr lang="en-GB" sz="2000" dirty="0"/>
              <a:t>Controllers</a:t>
            </a:r>
          </a:p>
          <a:p>
            <a:pPr lvl="1"/>
            <a:r>
              <a:rPr lang="en-GB" sz="2000" dirty="0"/>
              <a:t>Keyboards</a:t>
            </a:r>
          </a:p>
          <a:p>
            <a:pPr lvl="1"/>
            <a:r>
              <a:rPr lang="en-GB" sz="2000" dirty="0"/>
              <a:t>Mouse</a:t>
            </a:r>
          </a:p>
          <a:p>
            <a:pPr lvl="1"/>
            <a:r>
              <a:rPr lang="en-GB" sz="2000" dirty="0"/>
              <a:t>Scanners</a:t>
            </a:r>
          </a:p>
          <a:p>
            <a:r>
              <a:rPr lang="en-GB" sz="2400" b="1" dirty="0" smtClean="0"/>
              <a:t>Output devices such as:</a:t>
            </a:r>
          </a:p>
          <a:p>
            <a:pPr lvl="1"/>
            <a:r>
              <a:rPr lang="en-GB" sz="2000" dirty="0" smtClean="0"/>
              <a:t>Monitors</a:t>
            </a:r>
          </a:p>
          <a:p>
            <a:pPr lvl="1"/>
            <a:r>
              <a:rPr lang="en-GB" sz="2000" dirty="0" smtClean="0"/>
              <a:t>Speakers</a:t>
            </a:r>
          </a:p>
          <a:p>
            <a:pPr lvl="1"/>
            <a:r>
              <a:rPr lang="en-GB" sz="2000" dirty="0" smtClean="0"/>
              <a:t>Printers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66" y="4220306"/>
            <a:ext cx="3282460" cy="246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00" y="2370016"/>
            <a:ext cx="1697507" cy="124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415" y="2160589"/>
            <a:ext cx="2709495" cy="15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/>
              <a:t>Servers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589"/>
            <a:ext cx="6796128" cy="4363303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Blade Servers</a:t>
            </a:r>
          </a:p>
          <a:p>
            <a:r>
              <a:rPr lang="en-US" dirty="0" smtClean="0"/>
              <a:t>Have </a:t>
            </a:r>
            <a:r>
              <a:rPr lang="en-US" dirty="0"/>
              <a:t>standard size and mount inside a special “</a:t>
            </a:r>
            <a:r>
              <a:rPr lang="en-US" dirty="0" smtClean="0"/>
              <a:t>rack” known </a:t>
            </a:r>
            <a:r>
              <a:rPr lang="en-US" dirty="0"/>
              <a:t>as a </a:t>
            </a:r>
            <a:r>
              <a:rPr lang="en-US" dirty="0" smtClean="0"/>
              <a:t>chassis.</a:t>
            </a:r>
            <a:endParaRPr lang="en-GB" dirty="0" smtClean="0"/>
          </a:p>
          <a:p>
            <a:r>
              <a:rPr lang="en-US" dirty="0" smtClean="0"/>
              <a:t>Tend </a:t>
            </a:r>
            <a:r>
              <a:rPr lang="en-US" dirty="0"/>
              <a:t>to be vendor </a:t>
            </a:r>
            <a:r>
              <a:rPr lang="en-US" dirty="0" smtClean="0"/>
              <a:t>proprietary. E.g. HP and Dell components will not work together.</a:t>
            </a:r>
          </a:p>
          <a:p>
            <a:r>
              <a:rPr lang="en-GB" dirty="0" smtClean="0"/>
              <a:t>Blade servers lack power supplies and other components</a:t>
            </a:r>
          </a:p>
          <a:p>
            <a:r>
              <a:rPr lang="en-GB" dirty="0" smtClean="0"/>
              <a:t>Accept </a:t>
            </a:r>
            <a:r>
              <a:rPr lang="en-GB" dirty="0"/>
              <a:t>various modular </a:t>
            </a:r>
            <a:r>
              <a:rPr lang="en-GB" dirty="0" smtClean="0"/>
              <a:t>components such as a power supplies, storage units or the server.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024" y="2074983"/>
            <a:ext cx="4170324" cy="3127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3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023" y="4808952"/>
            <a:ext cx="4182207" cy="1881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 smtClean="0"/>
              <a:t>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24888" cy="38807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Hubs</a:t>
            </a:r>
          </a:p>
          <a:p>
            <a:pPr lvl="1"/>
            <a:r>
              <a:rPr lang="en-US" sz="2000" dirty="0"/>
              <a:t>Send data packets to all devices connected to the hub, regardless of whether </a:t>
            </a:r>
            <a:r>
              <a:rPr lang="en-US" sz="2000" dirty="0" smtClean="0"/>
              <a:t>the data </a:t>
            </a:r>
            <a:r>
              <a:rPr lang="en-US" sz="2000" dirty="0"/>
              <a:t>package is destined for the device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Inefficient because of this, performance bottlenecks can occur when busy.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twisted-pair cabling to connect devices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Hubs also can be joined to create larger networks.</a:t>
            </a:r>
          </a:p>
          <a:p>
            <a:pPr lvl="1"/>
            <a:r>
              <a:rPr lang="en-US" sz="2000" dirty="0" smtClean="0"/>
              <a:t>Does </a:t>
            </a:r>
            <a:r>
              <a:rPr lang="en-US" sz="2000" dirty="0"/>
              <a:t>not perform any processing on the data it forwards, </a:t>
            </a:r>
            <a:r>
              <a:rPr lang="en-US" sz="2000" dirty="0" smtClean="0"/>
              <a:t>nor does </a:t>
            </a:r>
            <a:r>
              <a:rPr lang="en-US" sz="2000" dirty="0"/>
              <a:t>it perform any error checking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Switch’s are more advanced and have generally replaced HUB’s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20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47" y="4391025"/>
            <a:ext cx="6296025" cy="246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4" y="77860"/>
            <a:ext cx="8596668" cy="1320800"/>
          </a:xfrm>
        </p:spPr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 smtClean="0"/>
              <a:t>Switches</a:t>
            </a:r>
            <a:r>
              <a:rPr lang="en-US" dirty="0"/>
              <a:t>; </a:t>
            </a:r>
            <a:r>
              <a:rPr lang="en-US" dirty="0" smtClean="0"/>
              <a:t>Multilayer switch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605"/>
            <a:ext cx="9073335" cy="38807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Switches</a:t>
            </a:r>
          </a:p>
          <a:p>
            <a:pPr lvl="1"/>
            <a:r>
              <a:rPr lang="en-US" dirty="0"/>
              <a:t>Like hubs, </a:t>
            </a:r>
            <a:r>
              <a:rPr lang="en-US" i="1" dirty="0"/>
              <a:t>switches </a:t>
            </a:r>
            <a:r>
              <a:rPr lang="en-US" dirty="0"/>
              <a:t>are the </a:t>
            </a:r>
            <a:r>
              <a:rPr lang="en-US" b="1" dirty="0"/>
              <a:t>connectivity points of an Ethernet </a:t>
            </a:r>
            <a:r>
              <a:rPr lang="en-US" b="1" dirty="0" smtClean="0"/>
              <a:t>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Devices </a:t>
            </a:r>
            <a:r>
              <a:rPr lang="en-US" dirty="0"/>
              <a:t>connect to switches via twisted-pair cabling, one cable for </a:t>
            </a:r>
            <a:r>
              <a:rPr lang="en-US" dirty="0" smtClean="0"/>
              <a:t>each device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difference between hubs and switches is in how the devices </a:t>
            </a:r>
            <a:r>
              <a:rPr lang="en-US" dirty="0" smtClean="0"/>
              <a:t>deal with </a:t>
            </a:r>
            <a:r>
              <a:rPr lang="en-US" dirty="0"/>
              <a:t>the data they receive. </a:t>
            </a:r>
            <a:endParaRPr lang="en-US" dirty="0" smtClean="0"/>
          </a:p>
          <a:p>
            <a:pPr lvl="1"/>
            <a:r>
              <a:rPr lang="en-US" b="1" dirty="0" smtClean="0"/>
              <a:t>Forwards data to </a:t>
            </a:r>
            <a:r>
              <a:rPr lang="en-US" b="1" dirty="0"/>
              <a:t>only the port that connects </a:t>
            </a:r>
            <a:r>
              <a:rPr lang="en-US" b="1" dirty="0" smtClean="0"/>
              <a:t>to the </a:t>
            </a:r>
            <a:r>
              <a:rPr lang="en-US" b="1" dirty="0"/>
              <a:t>destination </a:t>
            </a:r>
            <a:r>
              <a:rPr lang="en-US" b="1" dirty="0" smtClean="0"/>
              <a:t>device in contrast to a Hub.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does this by </a:t>
            </a:r>
            <a:r>
              <a:rPr lang="en-US" i="1" dirty="0"/>
              <a:t>learning </a:t>
            </a:r>
            <a:r>
              <a:rPr lang="en-US" dirty="0"/>
              <a:t>the MAC address of the </a:t>
            </a:r>
            <a:r>
              <a:rPr lang="en-US" dirty="0" smtClean="0"/>
              <a:t>devices attached </a:t>
            </a:r>
            <a:r>
              <a:rPr lang="en-US" dirty="0"/>
              <a:t>to it and then by matching the destination MAC address in the </a:t>
            </a:r>
            <a:r>
              <a:rPr lang="en-US" dirty="0" smtClean="0"/>
              <a:t>data </a:t>
            </a:r>
            <a:r>
              <a:rPr lang="en-GB" dirty="0" smtClean="0"/>
              <a:t>it receives.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Greatly reduces traffic and collisions in contrast to a Hub.</a:t>
            </a:r>
          </a:p>
          <a:p>
            <a:pPr lvl="1"/>
            <a:r>
              <a:rPr lang="en-US" dirty="0" smtClean="0"/>
              <a:t>Remember Collisions </a:t>
            </a:r>
            <a:r>
              <a:rPr lang="en-US" dirty="0"/>
              <a:t>occur on Ethernet networks when two </a:t>
            </a:r>
            <a:r>
              <a:rPr lang="en-US" dirty="0" smtClean="0"/>
              <a:t>devices attempt </a:t>
            </a:r>
            <a:r>
              <a:rPr lang="en-US" dirty="0"/>
              <a:t>to transmit at exactly the same time.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359153" y="394464"/>
            <a:ext cx="265820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JansonText-Roman"/>
              </a:rPr>
              <a:t>A </a:t>
            </a:r>
            <a:r>
              <a:rPr lang="en-US" b="1" u="sng" dirty="0" smtClean="0">
                <a:latin typeface="JansonText-Roman"/>
              </a:rPr>
              <a:t>basic switch works at: </a:t>
            </a:r>
          </a:p>
          <a:p>
            <a:endParaRPr lang="en-US" dirty="0" smtClean="0">
              <a:latin typeface="JansonText-Roman"/>
            </a:endParaRPr>
          </a:p>
          <a:p>
            <a:r>
              <a:rPr lang="en-US" dirty="0" smtClean="0">
                <a:latin typeface="JansonText-Roman"/>
              </a:rPr>
              <a:t>OSI Layer </a:t>
            </a:r>
            <a:r>
              <a:rPr lang="en-US" dirty="0">
                <a:latin typeface="JansonText-Roman"/>
              </a:rPr>
              <a:t>2 (the </a:t>
            </a:r>
            <a:r>
              <a:rPr lang="en-US" dirty="0" smtClean="0">
                <a:latin typeface="JansonText-Roman"/>
              </a:rPr>
              <a:t>data link </a:t>
            </a:r>
            <a:r>
              <a:rPr lang="en-US" dirty="0">
                <a:latin typeface="JansonText-Roman"/>
              </a:rPr>
              <a:t>layer) </a:t>
            </a:r>
            <a:endParaRPr lang="en-US" dirty="0" smtClean="0">
              <a:latin typeface="JansonText-Roman"/>
            </a:endParaRPr>
          </a:p>
          <a:p>
            <a:endParaRPr lang="en-US" b="1" u="sng" dirty="0">
              <a:latin typeface="JansonText-Roman"/>
            </a:endParaRPr>
          </a:p>
          <a:p>
            <a:r>
              <a:rPr lang="en-US" b="1" u="sng" dirty="0">
                <a:latin typeface="JansonText-Roman"/>
              </a:rPr>
              <a:t>A multilayer </a:t>
            </a:r>
            <a:r>
              <a:rPr lang="en-US" b="1" u="sng" dirty="0" smtClean="0">
                <a:latin typeface="JansonText-Roman"/>
              </a:rPr>
              <a:t>switch works at:</a:t>
            </a:r>
            <a:endParaRPr lang="en-US" b="1" u="sng" dirty="0">
              <a:latin typeface="JansonText-Roman"/>
            </a:endParaRPr>
          </a:p>
          <a:p>
            <a:endParaRPr lang="en-US" dirty="0">
              <a:latin typeface="JansonText-Roman"/>
            </a:endParaRPr>
          </a:p>
          <a:p>
            <a:r>
              <a:rPr lang="en-US" dirty="0" smtClean="0">
                <a:latin typeface="JansonText-Roman"/>
              </a:rPr>
              <a:t>Layer 2 and/or </a:t>
            </a:r>
            <a:endParaRPr lang="en-US" dirty="0">
              <a:latin typeface="JansonText-Roman"/>
            </a:endParaRPr>
          </a:p>
          <a:p>
            <a:r>
              <a:rPr lang="en-US" dirty="0">
                <a:latin typeface="JansonText-Roman"/>
              </a:rPr>
              <a:t>OSI </a:t>
            </a:r>
            <a:r>
              <a:rPr lang="en-US" dirty="0" smtClean="0">
                <a:latin typeface="JansonText-Roman"/>
              </a:rPr>
              <a:t>Layer </a:t>
            </a:r>
            <a:r>
              <a:rPr lang="en-US" dirty="0">
                <a:latin typeface="JansonText-Roman"/>
              </a:rPr>
              <a:t>3 (</a:t>
            </a:r>
            <a:r>
              <a:rPr lang="en-US" dirty="0" smtClean="0">
                <a:latin typeface="JansonText-Roman"/>
              </a:rPr>
              <a:t>the network layer).</a:t>
            </a:r>
          </a:p>
          <a:p>
            <a:endParaRPr lang="en-US" dirty="0">
              <a:latin typeface="JansonText-Roman"/>
            </a:endParaRPr>
          </a:p>
          <a:p>
            <a:r>
              <a:rPr lang="en-US" dirty="0" smtClean="0">
                <a:latin typeface="JansonText-Roman"/>
              </a:rPr>
              <a:t>Multilayer </a:t>
            </a:r>
            <a:r>
              <a:rPr lang="en-US" dirty="0">
                <a:latin typeface="JansonText-Roman"/>
              </a:rPr>
              <a:t>device can operate as both a</a:t>
            </a:r>
          </a:p>
          <a:p>
            <a:r>
              <a:rPr lang="en-GB" dirty="0">
                <a:latin typeface="JansonText-Roman"/>
              </a:rPr>
              <a:t>switch and a router</a:t>
            </a:r>
            <a:r>
              <a:rPr lang="en-GB" dirty="0" smtClean="0">
                <a:latin typeface="JansonText-Roman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7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283" y="1540466"/>
            <a:ext cx="4613555" cy="4594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 smtClean="0"/>
              <a:t>Routers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78243" cy="3880773"/>
          </a:xfrm>
        </p:spPr>
        <p:txBody>
          <a:bodyPr>
            <a:normAutofit/>
          </a:bodyPr>
          <a:lstStyle/>
          <a:p>
            <a:r>
              <a:rPr lang="en-US" b="1" dirty="0" smtClean="0"/>
              <a:t>Routers</a:t>
            </a:r>
          </a:p>
          <a:p>
            <a:r>
              <a:rPr lang="en-US" dirty="0"/>
              <a:t>A router derives its name from the fact that it can route data it receives </a:t>
            </a:r>
            <a:r>
              <a:rPr lang="en-US" dirty="0" smtClean="0"/>
              <a:t>from </a:t>
            </a:r>
            <a:r>
              <a:rPr lang="en-GB" dirty="0" smtClean="0"/>
              <a:t>one </a:t>
            </a:r>
            <a:r>
              <a:rPr lang="en-GB" dirty="0"/>
              <a:t>network to another</a:t>
            </a:r>
            <a:r>
              <a:rPr lang="en-GB" dirty="0" smtClean="0"/>
              <a:t>.</a:t>
            </a:r>
          </a:p>
          <a:p>
            <a:r>
              <a:rPr lang="en-US" dirty="0"/>
              <a:t>In a common configuration, routers create larger networks by joining </a:t>
            </a:r>
            <a:r>
              <a:rPr lang="en-US" dirty="0" smtClean="0"/>
              <a:t>two network </a:t>
            </a:r>
            <a:r>
              <a:rPr lang="en-US" dirty="0"/>
              <a:t>segments.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small office, home office (SOHO) router connects a </a:t>
            </a:r>
            <a:r>
              <a:rPr lang="en-US" dirty="0" smtClean="0"/>
              <a:t>user to </a:t>
            </a:r>
            <a:r>
              <a:rPr lang="en-US" dirty="0"/>
              <a:t>the Internet. A SOHO router typically serves 1 to 10 users on the system.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43292" y="414858"/>
            <a:ext cx="249994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JansonText-Roman"/>
              </a:rPr>
              <a:t>A </a:t>
            </a:r>
            <a:r>
              <a:rPr lang="en-US" b="1" dirty="0">
                <a:latin typeface="JansonText-Roman"/>
              </a:rPr>
              <a:t>router works at Layer 3 (the network layer) of the OSI model</a:t>
            </a:r>
            <a:r>
              <a:rPr lang="en-US" b="1" dirty="0" smtClean="0">
                <a:latin typeface="JansonText-Roman"/>
              </a:rPr>
              <a:t>.</a:t>
            </a:r>
          </a:p>
          <a:p>
            <a:pPr algn="ctr"/>
            <a:endParaRPr lang="en-US" b="1" dirty="0">
              <a:latin typeface="JansonText-Roman"/>
            </a:endParaRPr>
          </a:p>
          <a:p>
            <a:pPr algn="ctr"/>
            <a:r>
              <a:rPr lang="en-US" b="1" dirty="0" smtClean="0">
                <a:latin typeface="JansonText-Roman"/>
              </a:rPr>
              <a:t>Normally routers work and forward data based on IP addresses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41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 smtClean="0"/>
              <a:t>Firewall &amp; HIDS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3268"/>
            <a:ext cx="8482368" cy="388077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Firewall</a:t>
            </a:r>
            <a:endParaRPr lang="en-US" sz="2000" dirty="0" smtClean="0"/>
          </a:p>
          <a:p>
            <a:r>
              <a:rPr lang="en-US" sz="2000" dirty="0" smtClean="0"/>
              <a:t>Either </a:t>
            </a:r>
            <a:r>
              <a:rPr lang="en-US" sz="2000" dirty="0"/>
              <a:t>hardware- or software-based, </a:t>
            </a:r>
            <a:r>
              <a:rPr lang="en-US" sz="2000" dirty="0" smtClean="0"/>
              <a:t>that controls </a:t>
            </a:r>
            <a:r>
              <a:rPr lang="en-US" sz="2000" dirty="0"/>
              <a:t>access to your organization’s network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Protect </a:t>
            </a:r>
            <a:r>
              <a:rPr lang="en-US" sz="2000" dirty="0"/>
              <a:t>data and resources from an outside threat. </a:t>
            </a:r>
            <a:r>
              <a:rPr lang="en-US" sz="2000" dirty="0" smtClean="0"/>
              <a:t>Typically placed </a:t>
            </a:r>
            <a:r>
              <a:rPr lang="en-US" sz="2000" dirty="0"/>
              <a:t>at a network’s entry/exit </a:t>
            </a:r>
            <a:r>
              <a:rPr lang="en-US" sz="2000" dirty="0" smtClean="0"/>
              <a:t>points</a:t>
            </a:r>
          </a:p>
          <a:p>
            <a:pPr lvl="1"/>
            <a:r>
              <a:rPr lang="en-US" sz="1800" dirty="0" err="1" smtClean="0"/>
              <a:t>E.g</a:t>
            </a:r>
            <a:r>
              <a:rPr lang="en-US" sz="1800" dirty="0" smtClean="0"/>
              <a:t> between </a:t>
            </a:r>
            <a:r>
              <a:rPr lang="en-US" sz="1800" dirty="0"/>
              <a:t>an internal network and the Internet. After it is in place, a </a:t>
            </a:r>
            <a:r>
              <a:rPr lang="en-US" sz="1800" dirty="0" smtClean="0"/>
              <a:t>firewall can </a:t>
            </a:r>
            <a:r>
              <a:rPr lang="en-US" sz="1800" dirty="0"/>
              <a:t>control access into and out of that </a:t>
            </a:r>
            <a:r>
              <a:rPr lang="en-US" sz="1800" dirty="0" smtClean="0"/>
              <a:t>point. Another example could be internal however such as between sales and accounts departments.</a:t>
            </a:r>
          </a:p>
          <a:p>
            <a:r>
              <a:rPr lang="en-US" sz="2000" dirty="0" smtClean="0"/>
              <a:t>Many </a:t>
            </a:r>
            <a:r>
              <a:rPr lang="en-US" sz="2000" dirty="0"/>
              <a:t>broadband routers and wireless </a:t>
            </a:r>
            <a:r>
              <a:rPr lang="en-US" sz="2000" dirty="0" smtClean="0"/>
              <a:t>access points </a:t>
            </a:r>
            <a:r>
              <a:rPr lang="en-US" sz="2000" dirty="0"/>
              <a:t>have firewall functionality built </a:t>
            </a:r>
            <a:r>
              <a:rPr lang="en-US" sz="2000" dirty="0" smtClean="0"/>
              <a:t>in.</a:t>
            </a:r>
          </a:p>
          <a:p>
            <a:r>
              <a:rPr lang="en-US" sz="2000" dirty="0" smtClean="0"/>
              <a:t>Often require minimal initial configuration but can be customized to restrict access on specific ports and IP addresses.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59702" y="337335"/>
            <a:ext cx="291799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JansonText-Bold"/>
              </a:rPr>
              <a:t>Host-Based Intrusion Detection System (HIDS)</a:t>
            </a:r>
            <a:r>
              <a:rPr lang="en-US" dirty="0">
                <a:latin typeface="JansonText-Roman"/>
              </a:rPr>
              <a:t>: </a:t>
            </a:r>
            <a:endParaRPr lang="en-US" dirty="0" smtClean="0">
              <a:latin typeface="JansonText-Roman"/>
            </a:endParaRPr>
          </a:p>
          <a:p>
            <a:pPr algn="ctr"/>
            <a:endParaRPr lang="en-US" dirty="0">
              <a:latin typeface="JansonText-Roman"/>
            </a:endParaRPr>
          </a:p>
          <a:p>
            <a:pPr algn="ctr"/>
            <a:r>
              <a:rPr lang="en-US" dirty="0" smtClean="0">
                <a:latin typeface="JansonText-Roman"/>
              </a:rPr>
              <a:t>Refers to applications </a:t>
            </a:r>
            <a:r>
              <a:rPr lang="en-US" dirty="0">
                <a:latin typeface="JansonText-Roman"/>
              </a:rPr>
              <a:t>such as </a:t>
            </a:r>
            <a:r>
              <a:rPr lang="en-US" b="1" dirty="0">
                <a:latin typeface="JansonText-Roman"/>
              </a:rPr>
              <a:t>spyware</a:t>
            </a:r>
            <a:r>
              <a:rPr lang="en-US" dirty="0">
                <a:latin typeface="JansonText-Roman"/>
              </a:rPr>
              <a:t> or </a:t>
            </a:r>
            <a:r>
              <a:rPr lang="en-US" b="1" dirty="0" smtClean="0">
                <a:latin typeface="JansonText-Roman"/>
              </a:rPr>
              <a:t>virus applications </a:t>
            </a:r>
            <a:r>
              <a:rPr lang="en-US" dirty="0">
                <a:latin typeface="JansonText-Roman"/>
              </a:rPr>
              <a:t>that </a:t>
            </a:r>
            <a:r>
              <a:rPr lang="en-US" dirty="0" smtClean="0">
                <a:latin typeface="JansonText-Roman"/>
              </a:rPr>
              <a:t>are installed on individual </a:t>
            </a:r>
            <a:r>
              <a:rPr lang="en-US" dirty="0">
                <a:latin typeface="JansonText-Roman"/>
              </a:rPr>
              <a:t>network systems. </a:t>
            </a:r>
            <a:r>
              <a:rPr lang="en-US" dirty="0" smtClean="0">
                <a:latin typeface="JansonText-Roman"/>
              </a:rPr>
              <a:t>The HIDS </a:t>
            </a:r>
            <a:r>
              <a:rPr lang="en-US" dirty="0">
                <a:latin typeface="JansonText-Roman"/>
              </a:rPr>
              <a:t>monitors </a:t>
            </a:r>
            <a:r>
              <a:rPr lang="en-US" dirty="0" smtClean="0">
                <a:latin typeface="JansonText-Roman"/>
              </a:rPr>
              <a:t>and creates </a:t>
            </a:r>
            <a:r>
              <a:rPr lang="en-US" dirty="0">
                <a:latin typeface="JansonText-Roman"/>
              </a:rPr>
              <a:t>logs on </a:t>
            </a:r>
            <a:r>
              <a:rPr lang="en-US" dirty="0" smtClean="0">
                <a:latin typeface="JansonText-Roman"/>
              </a:rPr>
              <a:t>the </a:t>
            </a:r>
            <a:r>
              <a:rPr lang="en-GB" dirty="0" smtClean="0">
                <a:latin typeface="JansonText-Roman"/>
              </a:rPr>
              <a:t>local </a:t>
            </a:r>
            <a:r>
              <a:rPr lang="en-GB" dirty="0">
                <a:latin typeface="JansonText-Roman"/>
              </a:rPr>
              <a:t>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7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 smtClean="0"/>
              <a:t>Repeaters</a:t>
            </a:r>
            <a:r>
              <a:rPr lang="en-US" dirty="0"/>
              <a:t>; bridges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5563"/>
            <a:ext cx="6400474" cy="53017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Repeaters</a:t>
            </a:r>
            <a:endParaRPr lang="en-US" b="1" dirty="0"/>
          </a:p>
          <a:p>
            <a:pPr lvl="1"/>
            <a:r>
              <a:rPr lang="en-US" dirty="0" smtClean="0"/>
              <a:t>Receives </a:t>
            </a:r>
            <a:r>
              <a:rPr lang="en-US" dirty="0"/>
              <a:t>a digital signal </a:t>
            </a:r>
            <a:r>
              <a:rPr lang="en-US" dirty="0" smtClean="0"/>
              <a:t>and sends the </a:t>
            </a:r>
            <a:r>
              <a:rPr lang="en-US" dirty="0"/>
              <a:t>signal along the next leg of the </a:t>
            </a:r>
            <a:r>
              <a:rPr lang="en-US" dirty="0" smtClean="0"/>
              <a:t>network.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series of repeaters make possible the extension of a signal over a </a:t>
            </a:r>
            <a:r>
              <a:rPr lang="en-US" dirty="0" smtClean="0"/>
              <a:t>distance.</a:t>
            </a:r>
          </a:p>
          <a:p>
            <a:pPr lvl="1"/>
            <a:r>
              <a:rPr lang="en-US" dirty="0" smtClean="0"/>
              <a:t>Repeaters </a:t>
            </a:r>
            <a:r>
              <a:rPr lang="en-US" dirty="0"/>
              <a:t>remove the unwanted noise in an incoming </a:t>
            </a:r>
            <a:r>
              <a:rPr lang="en-US" dirty="0" smtClean="0"/>
              <a:t>signal.</a:t>
            </a:r>
          </a:p>
          <a:p>
            <a:r>
              <a:rPr lang="en-US" b="1" dirty="0" smtClean="0"/>
              <a:t>Bridges</a:t>
            </a:r>
          </a:p>
          <a:p>
            <a:pPr lvl="1"/>
            <a:r>
              <a:rPr lang="en-US" dirty="0" smtClean="0"/>
              <a:t>Connect and divide network segments</a:t>
            </a:r>
          </a:p>
          <a:p>
            <a:pPr lvl="1"/>
            <a:r>
              <a:rPr lang="en-US" dirty="0" smtClean="0"/>
              <a:t>Manage the flow of traffic between network segments</a:t>
            </a:r>
          </a:p>
          <a:p>
            <a:pPr lvl="1"/>
            <a:r>
              <a:rPr lang="en-US" dirty="0" smtClean="0"/>
              <a:t>Works at the data </a:t>
            </a:r>
            <a:r>
              <a:rPr lang="en-US" dirty="0"/>
              <a:t>link layer (OSI model layer 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bridges have only 2 or 4 ports. A switch can have hundreds of ports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Looks </a:t>
            </a:r>
            <a:r>
              <a:rPr lang="en-US" dirty="0"/>
              <a:t>at the destination of the packet before forwarding unlike a </a:t>
            </a:r>
            <a:r>
              <a:rPr lang="en-US" b="1" dirty="0"/>
              <a:t>hub</a:t>
            </a:r>
            <a:endParaRPr lang="en-US" dirty="0" smtClean="0"/>
          </a:p>
          <a:p>
            <a:pPr lvl="1"/>
            <a:r>
              <a:rPr lang="en-US" dirty="0"/>
              <a:t> A </a:t>
            </a:r>
            <a:r>
              <a:rPr lang="en-US" b="1" dirty="0"/>
              <a:t>switch</a:t>
            </a:r>
            <a:r>
              <a:rPr lang="en-US" dirty="0"/>
              <a:t> is more efficient in today's large networks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654" y="4093462"/>
            <a:ext cx="4341568" cy="2442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52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Networking devices</a:t>
            </a:r>
            <a:r>
              <a:rPr lang="en-GB" b="1" i="1" dirty="0" smtClean="0"/>
              <a:t>: </a:t>
            </a:r>
            <a:r>
              <a:rPr lang="en-US" dirty="0"/>
              <a:t>wireless devices; </a:t>
            </a:r>
            <a:r>
              <a:rPr lang="en-US" dirty="0" smtClean="0"/>
              <a:t>access point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2858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Wireless devices</a:t>
            </a:r>
          </a:p>
          <a:p>
            <a:r>
              <a:rPr lang="en-US" sz="2400" dirty="0" smtClean="0"/>
              <a:t>Such as tablets, phones, laptops, PC’s and most modern technology</a:t>
            </a:r>
          </a:p>
          <a:p>
            <a:r>
              <a:rPr lang="en-US" sz="2400" dirty="0" smtClean="0"/>
              <a:t>Using standard </a:t>
            </a:r>
            <a:r>
              <a:rPr lang="en-GB" sz="2400" u="sng" dirty="0"/>
              <a:t>IEEE </a:t>
            </a:r>
            <a:r>
              <a:rPr lang="en-GB" sz="2400" u="sng" dirty="0" smtClean="0"/>
              <a:t>802.11</a:t>
            </a:r>
            <a:r>
              <a:rPr lang="en-GB" sz="2400" dirty="0" smtClean="0"/>
              <a:t> they connect to each other or a Wireless Access Point</a:t>
            </a:r>
            <a:endParaRPr lang="en-US" sz="2400" dirty="0"/>
          </a:p>
          <a:p>
            <a:r>
              <a:rPr lang="en-US" sz="2400" b="1" dirty="0" smtClean="0"/>
              <a:t>Wireless Access point </a:t>
            </a:r>
          </a:p>
          <a:p>
            <a:r>
              <a:rPr lang="en-US" sz="2400" dirty="0" smtClean="0"/>
              <a:t>Wireless APs </a:t>
            </a:r>
            <a:r>
              <a:rPr lang="en-US" sz="2400" dirty="0"/>
              <a:t>are used to create a wireless LAN and to extend a wired network. APs </a:t>
            </a:r>
            <a:r>
              <a:rPr lang="en-US" sz="2400" dirty="0" smtClean="0"/>
              <a:t>are used </a:t>
            </a:r>
            <a:r>
              <a:rPr lang="en-US" sz="2400" dirty="0"/>
              <a:t>in the infrastructure wireless topology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APs also typically have several ports, giving you </a:t>
            </a:r>
            <a:r>
              <a:rPr lang="en-US" sz="2400" dirty="0" smtClean="0"/>
              <a:t>a way </a:t>
            </a:r>
            <a:r>
              <a:rPr lang="en-US" sz="2400" dirty="0"/>
              <a:t>to expand the network to support additional clients.</a:t>
            </a:r>
          </a:p>
        </p:txBody>
      </p:sp>
    </p:spTree>
    <p:extLst>
      <p:ext uri="{BB962C8B-B14F-4D97-AF65-F5344CB8AC3E}">
        <p14:creationId xmlns:p14="http://schemas.microsoft.com/office/powerpoint/2010/main" val="4437039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1940</Words>
  <Application>Microsoft Office PowerPoint</Application>
  <PresentationFormat>Widescreen</PresentationFormat>
  <Paragraphs>262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JansonText-Bold</vt:lpstr>
      <vt:lpstr>JansonText-Italic</vt:lpstr>
      <vt:lpstr>JansonText-Roman</vt:lpstr>
      <vt:lpstr>Trebuchet MS</vt:lpstr>
      <vt:lpstr>Wingdings 3</vt:lpstr>
      <vt:lpstr>Facet</vt:lpstr>
      <vt:lpstr>Unit 2 - Networking</vt:lpstr>
      <vt:lpstr>Networking devices: Servers</vt:lpstr>
      <vt:lpstr>Networking devices: Servers</vt:lpstr>
      <vt:lpstr>Networking devices: Hub</vt:lpstr>
      <vt:lpstr>Networking devices: Switches; Multilayer switch</vt:lpstr>
      <vt:lpstr>Networking devices: Routers </vt:lpstr>
      <vt:lpstr>Networking devices: Firewall &amp; HIDS</vt:lpstr>
      <vt:lpstr>Networking devices: Repeaters; bridges </vt:lpstr>
      <vt:lpstr>Networking devices: wireless devices; access point  </vt:lpstr>
      <vt:lpstr>Networking devices: Content filter, Load balancer. </vt:lpstr>
      <vt:lpstr>Networking devices: repeaters; bridges; VPN concentrator  </vt:lpstr>
      <vt:lpstr>Networking software: Client operating system, Client software</vt:lpstr>
      <vt:lpstr>Networking software: Server operating system, Server software</vt:lpstr>
      <vt:lpstr>Server type: Web, file, database, combination, virtualisation, terminal services server. </vt:lpstr>
      <vt:lpstr>Server selection: Cost, purpose, operating system requirement. </vt:lpstr>
      <vt:lpstr>Workstation: Hardware - Network Card</vt:lpstr>
      <vt:lpstr>Workstation: Hardware - Cabling</vt:lpstr>
      <vt:lpstr>Workstation: Hardware - Cabling</vt:lpstr>
      <vt:lpstr>Workstation: Hardware - Permissions </vt:lpstr>
      <vt:lpstr>Workstation: Hardware - System bus</vt:lpstr>
      <vt:lpstr>Workstation: Local-system architecture</vt:lpstr>
      <vt:lpstr>Workstation: Local-system architecture</vt:lpstr>
      <vt:lpstr>PowerPoint Presentation</vt:lpstr>
      <vt:lpstr>Workstation: Local-system architecture e.g. memory, processor, I/O devices.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Networking</dc:title>
  <dc:creator>James Tedder</dc:creator>
  <cp:lastModifiedBy>James Tedder</cp:lastModifiedBy>
  <cp:revision>50</cp:revision>
  <dcterms:created xsi:type="dcterms:W3CDTF">2019-02-13T09:07:05Z</dcterms:created>
  <dcterms:modified xsi:type="dcterms:W3CDTF">2019-02-14T17:27:24Z</dcterms:modified>
</cp:coreProperties>
</file>