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60" r:id="rId3"/>
    <p:sldId id="262" r:id="rId4"/>
    <p:sldId id="261" r:id="rId5"/>
    <p:sldId id="263" r:id="rId6"/>
    <p:sldId id="264" r:id="rId7"/>
    <p:sldId id="265" r:id="rId8"/>
    <p:sldId id="266" r:id="rId9"/>
    <p:sldId id="267" r:id="rId10"/>
    <p:sldId id="268" r:id="rId11"/>
    <p:sldId id="269" r:id="rId12"/>
    <p:sldId id="270" r:id="rId13"/>
    <p:sldId id="271" r:id="rId14"/>
    <p:sldId id="272" r:id="rId15"/>
    <p:sldId id="273" r:id="rId16"/>
    <p:sldId id="274" r:id="rId17"/>
    <p:sldId id="257" r:id="rId18"/>
    <p:sldId id="258" r:id="rId19"/>
    <p:sldId id="25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535" autoAdjust="0"/>
  </p:normalViewPr>
  <p:slideViewPr>
    <p:cSldViewPr snapToGrid="0">
      <p:cViewPr varScale="1">
        <p:scale>
          <a:sx n="97" d="100"/>
          <a:sy n="97" d="100"/>
        </p:scale>
        <p:origin x="10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1"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4" y="0"/>
            <a:ext cx="2971801" cy="458788"/>
          </a:xfrm>
          <a:prstGeom prst="rect">
            <a:avLst/>
          </a:prstGeom>
        </p:spPr>
        <p:txBody>
          <a:bodyPr vert="horz" lIns="91440" tIns="45720" rIns="91440" bIns="45720" rtlCol="0"/>
          <a:lstStyle>
            <a:lvl1pPr algn="r">
              <a:defRPr sz="1200"/>
            </a:lvl1pPr>
          </a:lstStyle>
          <a:p>
            <a:fld id="{2A3E5607-6B7D-4782-828E-0FB663A1531E}" type="datetimeFigureOut">
              <a:rPr lang="en-GB" smtClean="0"/>
              <a:t>11/03/2019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685215"/>
            <a:ext cx="2971801"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8685215"/>
            <a:ext cx="2971801" cy="458787"/>
          </a:xfrm>
          <a:prstGeom prst="rect">
            <a:avLst/>
          </a:prstGeom>
        </p:spPr>
        <p:txBody>
          <a:bodyPr vert="horz" lIns="91440" tIns="45720" rIns="91440" bIns="45720" rtlCol="0" anchor="b"/>
          <a:lstStyle>
            <a:lvl1pPr algn="r">
              <a:defRPr sz="1200"/>
            </a:lvl1pPr>
          </a:lstStyle>
          <a:p>
            <a:fld id="{1CA779EF-7614-40D8-BCC2-1BBA45E7BA78}" type="slidenum">
              <a:rPr lang="en-GB" smtClean="0"/>
              <a:t>‹#›</a:t>
            </a:fld>
            <a:endParaRPr lang="en-GB"/>
          </a:p>
        </p:txBody>
      </p:sp>
    </p:spTree>
    <p:extLst>
      <p:ext uri="{BB962C8B-B14F-4D97-AF65-F5344CB8AC3E}">
        <p14:creationId xmlns:p14="http://schemas.microsoft.com/office/powerpoint/2010/main" val="1322075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Alternating current</a:t>
            </a:r>
            <a:r>
              <a:rPr lang="en-GB" sz="1200" b="0" i="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AC</a:t>
            </a:r>
            <a:r>
              <a:rPr lang="en-GB" sz="1200" b="0" i="0" kern="1200" dirty="0">
                <a:solidFill>
                  <a:schemeClr val="tx1"/>
                </a:solidFill>
                <a:effectLst/>
                <a:latin typeface="+mn-lt"/>
                <a:ea typeface="+mn-ea"/>
                <a:cs typeface="+mn-cs"/>
              </a:rPr>
              <a:t>) is an electric </a:t>
            </a:r>
            <a:r>
              <a:rPr lang="en-GB" sz="1200" b="1" i="0" kern="1200" dirty="0">
                <a:solidFill>
                  <a:schemeClr val="tx1"/>
                </a:solidFill>
                <a:effectLst/>
                <a:latin typeface="+mn-lt"/>
                <a:ea typeface="+mn-ea"/>
                <a:cs typeface="+mn-cs"/>
              </a:rPr>
              <a:t>current </a:t>
            </a:r>
            <a:r>
              <a:rPr lang="en-GB" sz="1200" b="0" i="0" kern="1200" dirty="0">
                <a:solidFill>
                  <a:schemeClr val="tx1"/>
                </a:solidFill>
                <a:effectLst/>
                <a:latin typeface="+mn-lt"/>
                <a:ea typeface="+mn-ea"/>
                <a:cs typeface="+mn-cs"/>
              </a:rPr>
              <a:t>which periodically reverses direction, in contrast to direct </a:t>
            </a:r>
            <a:r>
              <a:rPr lang="en-GB" sz="1200" b="1" i="0" kern="1200" dirty="0">
                <a:solidFill>
                  <a:schemeClr val="tx1"/>
                </a:solidFill>
                <a:effectLst/>
                <a:latin typeface="+mn-lt"/>
                <a:ea typeface="+mn-ea"/>
                <a:cs typeface="+mn-cs"/>
              </a:rPr>
              <a:t>current</a:t>
            </a:r>
            <a:r>
              <a:rPr lang="en-GB" sz="1200" b="0" i="0" kern="1200" dirty="0">
                <a:solidFill>
                  <a:schemeClr val="tx1"/>
                </a:solidFill>
                <a:effectLst/>
                <a:latin typeface="+mn-lt"/>
                <a:ea typeface="+mn-ea"/>
                <a:cs typeface="+mn-cs"/>
              </a:rPr>
              <a:t> (DC) which flows only in one direction.</a:t>
            </a:r>
          </a:p>
          <a:p>
            <a:r>
              <a:rPr lang="en-GB" sz="1200" b="0" i="0" kern="1200" dirty="0">
                <a:solidFill>
                  <a:schemeClr val="tx1"/>
                </a:solidFill>
                <a:effectLst/>
                <a:latin typeface="+mn-lt"/>
                <a:ea typeface="+mn-ea"/>
                <a:cs typeface="+mn-cs"/>
              </a:rPr>
              <a:t>In </a:t>
            </a:r>
            <a:r>
              <a:rPr lang="en-GB" sz="1200" b="1" i="0" kern="1200" dirty="0">
                <a:solidFill>
                  <a:schemeClr val="tx1"/>
                </a:solidFill>
                <a:effectLst/>
                <a:latin typeface="+mn-lt"/>
                <a:ea typeface="+mn-ea"/>
                <a:cs typeface="+mn-cs"/>
              </a:rPr>
              <a:t>direct current</a:t>
            </a:r>
            <a:r>
              <a:rPr lang="en-GB" sz="1200" b="0" i="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DC</a:t>
            </a:r>
            <a:r>
              <a:rPr lang="en-GB" sz="1200" b="0" i="0" kern="1200" dirty="0">
                <a:solidFill>
                  <a:schemeClr val="tx1"/>
                </a:solidFill>
                <a:effectLst/>
                <a:latin typeface="+mn-lt"/>
                <a:ea typeface="+mn-ea"/>
                <a:cs typeface="+mn-cs"/>
              </a:rPr>
              <a:t>), the electric charge (</a:t>
            </a:r>
            <a:r>
              <a:rPr lang="en-GB" sz="1200" b="1" i="0" kern="1200" dirty="0">
                <a:solidFill>
                  <a:schemeClr val="tx1"/>
                </a:solidFill>
                <a:effectLst/>
                <a:latin typeface="+mn-lt"/>
                <a:ea typeface="+mn-ea"/>
                <a:cs typeface="+mn-cs"/>
              </a:rPr>
              <a:t>current</a:t>
            </a:r>
            <a:r>
              <a:rPr lang="en-GB" sz="1200" b="0" i="0" kern="1200" dirty="0">
                <a:solidFill>
                  <a:schemeClr val="tx1"/>
                </a:solidFill>
                <a:effectLst/>
                <a:latin typeface="+mn-lt"/>
                <a:ea typeface="+mn-ea"/>
                <a:cs typeface="+mn-cs"/>
              </a:rPr>
              <a:t>) only flows in one direction</a:t>
            </a:r>
            <a:endParaRPr lang="en-GB" dirty="0"/>
          </a:p>
        </p:txBody>
      </p:sp>
      <p:sp>
        <p:nvSpPr>
          <p:cNvPr id="4" name="Slide Number Placeholder 3"/>
          <p:cNvSpPr>
            <a:spLocks noGrp="1"/>
          </p:cNvSpPr>
          <p:nvPr>
            <p:ph type="sldNum" sz="quarter" idx="5"/>
          </p:nvPr>
        </p:nvSpPr>
        <p:spPr/>
        <p:txBody>
          <a:bodyPr/>
          <a:lstStyle/>
          <a:p>
            <a:fld id="{1CA779EF-7614-40D8-BCC2-1BBA45E7BA78}" type="slidenum">
              <a:rPr lang="en-GB" smtClean="0"/>
              <a:t>4</a:t>
            </a:fld>
            <a:endParaRPr lang="en-GB"/>
          </a:p>
        </p:txBody>
      </p:sp>
    </p:spTree>
    <p:extLst>
      <p:ext uri="{BB962C8B-B14F-4D97-AF65-F5344CB8AC3E}">
        <p14:creationId xmlns:p14="http://schemas.microsoft.com/office/powerpoint/2010/main" val="3204155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Digital/PWM/Analog in/Power/Reset connectors are collectively known as the pin</a:t>
            </a:r>
            <a:r>
              <a:rPr lang="en-US" baseline="0" dirty="0"/>
              <a:t> </a:t>
            </a:r>
            <a:r>
              <a:rPr lang="en-US" dirty="0"/>
              <a:t>headers. The pins in these headers allow the Arduino to communicate with external sensors</a:t>
            </a:r>
            <a:r>
              <a:rPr lang="en-US" baseline="0" dirty="0"/>
              <a:t> </a:t>
            </a:r>
            <a:r>
              <a:rPr lang="en-US" dirty="0"/>
              <a:t>and other devices.</a:t>
            </a:r>
            <a:endParaRPr lang="en-GB" dirty="0"/>
          </a:p>
          <a:p>
            <a:endParaRPr lang="en-GB" dirty="0"/>
          </a:p>
        </p:txBody>
      </p:sp>
      <p:sp>
        <p:nvSpPr>
          <p:cNvPr id="4" name="Slide Number Placeholder 3"/>
          <p:cNvSpPr>
            <a:spLocks noGrp="1"/>
          </p:cNvSpPr>
          <p:nvPr>
            <p:ph type="sldNum" sz="quarter" idx="10"/>
          </p:nvPr>
        </p:nvSpPr>
        <p:spPr/>
        <p:txBody>
          <a:bodyPr/>
          <a:lstStyle/>
          <a:p>
            <a:fld id="{1CA779EF-7614-40D8-BCC2-1BBA45E7BA78}" type="slidenum">
              <a:rPr lang="en-GB" smtClean="0"/>
              <a:t>6</a:t>
            </a:fld>
            <a:endParaRPr lang="en-GB"/>
          </a:p>
        </p:txBody>
      </p:sp>
    </p:spTree>
    <p:extLst>
      <p:ext uri="{BB962C8B-B14F-4D97-AF65-F5344CB8AC3E}">
        <p14:creationId xmlns:p14="http://schemas.microsoft.com/office/powerpoint/2010/main" val="3005284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list of some compatible 3.3V sensors can be found here: https://www.</a:t>
            </a:r>
            <a:r>
              <a:rPr lang="en-GB" dirty="0"/>
              <a:t>dfrobot.com/wiki/index. </a:t>
            </a:r>
            <a:r>
              <a:rPr lang="en-GB" dirty="0" err="1"/>
              <a:t>php</a:t>
            </a:r>
            <a:r>
              <a:rPr lang="en-GB" dirty="0"/>
              <a:t>/3. 3V_ Compatible_ Device_ List</a:t>
            </a:r>
          </a:p>
        </p:txBody>
      </p:sp>
      <p:sp>
        <p:nvSpPr>
          <p:cNvPr id="4" name="Slide Number Placeholder 3"/>
          <p:cNvSpPr>
            <a:spLocks noGrp="1"/>
          </p:cNvSpPr>
          <p:nvPr>
            <p:ph type="sldNum" sz="quarter" idx="10"/>
          </p:nvPr>
        </p:nvSpPr>
        <p:spPr/>
        <p:txBody>
          <a:bodyPr/>
          <a:lstStyle/>
          <a:p>
            <a:fld id="{1CA779EF-7614-40D8-BCC2-1BBA45E7BA78}" type="slidenum">
              <a:rPr lang="en-GB" smtClean="0"/>
              <a:t>14</a:t>
            </a:fld>
            <a:endParaRPr lang="en-GB"/>
          </a:p>
        </p:txBody>
      </p:sp>
    </p:spTree>
    <p:extLst>
      <p:ext uri="{BB962C8B-B14F-4D97-AF65-F5344CB8AC3E}">
        <p14:creationId xmlns:p14="http://schemas.microsoft.com/office/powerpoint/2010/main" val="3566995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CA779EF-7614-40D8-BCC2-1BBA45E7BA78}" type="slidenum">
              <a:rPr lang="en-GB" smtClean="0"/>
              <a:t>15</a:t>
            </a:fld>
            <a:endParaRPr lang="en-GB"/>
          </a:p>
        </p:txBody>
      </p:sp>
    </p:spTree>
    <p:extLst>
      <p:ext uri="{BB962C8B-B14F-4D97-AF65-F5344CB8AC3E}">
        <p14:creationId xmlns:p14="http://schemas.microsoft.com/office/powerpoint/2010/main" val="1887452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Master is almost always your microcontroller</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Used </a:t>
            </a:r>
            <a:r>
              <a:rPr lang="en-US" dirty="0"/>
              <a:t>for small peripherals such as shift registers, sensors, and SD cards</a:t>
            </a:r>
            <a:endParaRPr lang="en-GB" dirty="0"/>
          </a:p>
        </p:txBody>
      </p:sp>
      <p:sp>
        <p:nvSpPr>
          <p:cNvPr id="4" name="Slide Number Placeholder 3"/>
          <p:cNvSpPr>
            <a:spLocks noGrp="1"/>
          </p:cNvSpPr>
          <p:nvPr>
            <p:ph type="sldNum" sz="quarter" idx="10"/>
          </p:nvPr>
        </p:nvSpPr>
        <p:spPr/>
        <p:txBody>
          <a:bodyPr/>
          <a:lstStyle/>
          <a:p>
            <a:fld id="{1CA779EF-7614-40D8-BCC2-1BBA45E7BA78}" type="slidenum">
              <a:rPr lang="en-GB" smtClean="0"/>
              <a:t>16</a:t>
            </a:fld>
            <a:endParaRPr lang="en-GB"/>
          </a:p>
        </p:txBody>
      </p:sp>
    </p:spTree>
    <p:extLst>
      <p:ext uri="{BB962C8B-B14F-4D97-AF65-F5344CB8AC3E}">
        <p14:creationId xmlns:p14="http://schemas.microsoft.com/office/powerpoint/2010/main" val="2152937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3/11/2019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arduino.cc/en/Main/Softwar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github.com/arduin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Introduction to Arduino</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310465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687" y="445728"/>
            <a:ext cx="8596668" cy="1320800"/>
          </a:xfrm>
        </p:spPr>
        <p:txBody>
          <a:bodyPr/>
          <a:lstStyle/>
          <a:p>
            <a:r>
              <a:rPr lang="en-GB" dirty="0"/>
              <a:t>Digital pins</a:t>
            </a:r>
          </a:p>
        </p:txBody>
      </p:sp>
      <p:sp>
        <p:nvSpPr>
          <p:cNvPr id="3" name="Content Placeholder 2"/>
          <p:cNvSpPr>
            <a:spLocks noGrp="1"/>
          </p:cNvSpPr>
          <p:nvPr>
            <p:ph idx="1"/>
          </p:nvPr>
        </p:nvSpPr>
        <p:spPr>
          <a:xfrm>
            <a:off x="309687" y="1374009"/>
            <a:ext cx="3564223" cy="5176685"/>
          </a:xfrm>
        </p:spPr>
        <p:txBody>
          <a:bodyPr>
            <a:normAutofit/>
          </a:bodyPr>
          <a:lstStyle/>
          <a:p>
            <a:r>
              <a:rPr lang="en-US" dirty="0"/>
              <a:t>Used the most when connecting external sensors. </a:t>
            </a:r>
          </a:p>
          <a:p>
            <a:r>
              <a:rPr lang="en-US" dirty="0"/>
              <a:t>These pins can be configured for either input or output. </a:t>
            </a:r>
          </a:p>
          <a:p>
            <a:r>
              <a:rPr lang="en-US" dirty="0"/>
              <a:t>These pins default to an input state</a:t>
            </a:r>
          </a:p>
          <a:p>
            <a:r>
              <a:rPr lang="en-US" dirty="0"/>
              <a:t>The digital pins will have one of two values: HIGH (1), which is 5V, or LOW (0), which is 0V. </a:t>
            </a:r>
            <a:endParaRPr lang="en-GB" dirty="0"/>
          </a:p>
        </p:txBody>
      </p:sp>
      <p:pic>
        <p:nvPicPr>
          <p:cNvPr id="4" name="Picture 3"/>
          <p:cNvPicPr>
            <a:picLocks noChangeAspect="1"/>
          </p:cNvPicPr>
          <p:nvPr/>
        </p:nvPicPr>
        <p:blipFill>
          <a:blip r:embed="rId2"/>
          <a:stretch>
            <a:fillRect/>
          </a:stretch>
        </p:blipFill>
        <p:spPr>
          <a:xfrm>
            <a:off x="4047038" y="838247"/>
            <a:ext cx="8144962" cy="5712447"/>
          </a:xfrm>
          <a:prstGeom prst="rect">
            <a:avLst/>
          </a:prstGeom>
        </p:spPr>
      </p:pic>
      <p:sp>
        <p:nvSpPr>
          <p:cNvPr id="5" name="Rectangle 4"/>
          <p:cNvSpPr/>
          <p:nvPr/>
        </p:nvSpPr>
        <p:spPr>
          <a:xfrm>
            <a:off x="4159046" y="4444181"/>
            <a:ext cx="993058" cy="1101213"/>
          </a:xfrm>
          <a:prstGeom prst="rect">
            <a:avLst/>
          </a:prstGeom>
          <a:noFill/>
          <a:ln>
            <a:solidFill>
              <a:schemeClr val="tx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9212827" y="3215148"/>
            <a:ext cx="953728" cy="2231923"/>
          </a:xfrm>
          <a:prstGeom prst="rect">
            <a:avLst/>
          </a:prstGeom>
          <a:noFill/>
          <a:ln>
            <a:solidFill>
              <a:schemeClr val="tx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5202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687" y="445728"/>
            <a:ext cx="8596668" cy="1320800"/>
          </a:xfrm>
        </p:spPr>
        <p:txBody>
          <a:bodyPr/>
          <a:lstStyle/>
          <a:p>
            <a:r>
              <a:rPr lang="en-GB" dirty="0"/>
              <a:t>Analog input pins</a:t>
            </a:r>
          </a:p>
        </p:txBody>
      </p:sp>
      <p:sp>
        <p:nvSpPr>
          <p:cNvPr id="3" name="Content Placeholder 2"/>
          <p:cNvSpPr>
            <a:spLocks noGrp="1"/>
          </p:cNvSpPr>
          <p:nvPr>
            <p:ph idx="1"/>
          </p:nvPr>
        </p:nvSpPr>
        <p:spPr>
          <a:xfrm>
            <a:off x="309687" y="1374009"/>
            <a:ext cx="3564223" cy="5176685"/>
          </a:xfrm>
        </p:spPr>
        <p:txBody>
          <a:bodyPr>
            <a:normAutofit fontScale="92500" lnSpcReduction="20000"/>
          </a:bodyPr>
          <a:lstStyle/>
          <a:p>
            <a:r>
              <a:rPr lang="en-US" dirty="0"/>
              <a:t>The Arduino Uno contains a built-in </a:t>
            </a:r>
            <a:r>
              <a:rPr lang="en-US" b="1" dirty="0"/>
              <a:t>Analog-To-Digital </a:t>
            </a:r>
            <a:r>
              <a:rPr lang="en-US" dirty="0"/>
              <a:t>(</a:t>
            </a:r>
            <a:r>
              <a:rPr lang="en-US" b="1" dirty="0"/>
              <a:t>ADC</a:t>
            </a:r>
            <a:r>
              <a:rPr lang="en-US" dirty="0"/>
              <a:t>) converter with six channels, which gives us six analog input pins. The ADC converts an analog signal into a digital value. </a:t>
            </a:r>
          </a:p>
          <a:p>
            <a:r>
              <a:rPr lang="en-US" dirty="0"/>
              <a:t>While the digital pins have two values, either high or low, the analog input pins have values from </a:t>
            </a:r>
            <a:r>
              <a:rPr lang="en-US" b="1" dirty="0"/>
              <a:t>0 to 1023</a:t>
            </a:r>
            <a:r>
              <a:rPr lang="en-US" dirty="0"/>
              <a:t> relative to the reference value of the Arduino. </a:t>
            </a:r>
          </a:p>
          <a:p>
            <a:r>
              <a:rPr lang="en-US" dirty="0"/>
              <a:t>The Arduino Uno has a reference value of 5V.</a:t>
            </a:r>
          </a:p>
          <a:p>
            <a:r>
              <a:rPr lang="en-US" dirty="0"/>
              <a:t>Used to read analog sensors such as rangefinders and temperature sensors. </a:t>
            </a:r>
          </a:p>
          <a:p>
            <a:r>
              <a:rPr lang="en-US" dirty="0"/>
              <a:t>The six analog pins can also be configured as digital pins if we run out of digital pins in our project.</a:t>
            </a:r>
            <a:endParaRPr lang="en-GB" dirty="0"/>
          </a:p>
        </p:txBody>
      </p:sp>
      <p:pic>
        <p:nvPicPr>
          <p:cNvPr id="4" name="Picture 3"/>
          <p:cNvPicPr>
            <a:picLocks noChangeAspect="1"/>
          </p:cNvPicPr>
          <p:nvPr/>
        </p:nvPicPr>
        <p:blipFill>
          <a:blip r:embed="rId2"/>
          <a:stretch>
            <a:fillRect/>
          </a:stretch>
        </p:blipFill>
        <p:spPr>
          <a:xfrm>
            <a:off x="4047038" y="838247"/>
            <a:ext cx="8144962" cy="5712447"/>
          </a:xfrm>
          <a:prstGeom prst="rect">
            <a:avLst/>
          </a:prstGeom>
        </p:spPr>
      </p:pic>
      <p:sp>
        <p:nvSpPr>
          <p:cNvPr id="5" name="Rectangle 4"/>
          <p:cNvSpPr/>
          <p:nvPr/>
        </p:nvSpPr>
        <p:spPr>
          <a:xfrm>
            <a:off x="5142271" y="4444181"/>
            <a:ext cx="1042219" cy="1101213"/>
          </a:xfrm>
          <a:prstGeom prst="rect">
            <a:avLst/>
          </a:prstGeom>
          <a:noFill/>
          <a:ln>
            <a:solidFill>
              <a:schemeClr val="tx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8793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687" y="445728"/>
            <a:ext cx="8596668" cy="1320800"/>
          </a:xfrm>
        </p:spPr>
        <p:txBody>
          <a:bodyPr/>
          <a:lstStyle/>
          <a:p>
            <a:r>
              <a:rPr lang="en-GB" b="1" dirty="0"/>
              <a:t>PWM pins</a:t>
            </a:r>
          </a:p>
        </p:txBody>
      </p:sp>
      <p:sp>
        <p:nvSpPr>
          <p:cNvPr id="3" name="Content Placeholder 2"/>
          <p:cNvSpPr>
            <a:spLocks noGrp="1"/>
          </p:cNvSpPr>
          <p:nvPr>
            <p:ph idx="1"/>
          </p:nvPr>
        </p:nvSpPr>
        <p:spPr>
          <a:xfrm>
            <a:off x="309687" y="1374009"/>
            <a:ext cx="3564223" cy="5176685"/>
          </a:xfrm>
        </p:spPr>
        <p:txBody>
          <a:bodyPr>
            <a:normAutofit/>
          </a:bodyPr>
          <a:lstStyle/>
          <a:p>
            <a:r>
              <a:rPr lang="en-US" dirty="0"/>
              <a:t>Where the analog input pins are designed to read analog sensors (input), the PWM pins are </a:t>
            </a:r>
            <a:r>
              <a:rPr lang="en-US" b="1" dirty="0"/>
              <a:t>designed for output</a:t>
            </a:r>
            <a:r>
              <a:rPr lang="en-US" dirty="0"/>
              <a:t>. PWM is a technique for obtaining </a:t>
            </a:r>
            <a:r>
              <a:rPr lang="en-US" b="1" dirty="0"/>
              <a:t>analog results with digital output</a:t>
            </a:r>
            <a:r>
              <a:rPr lang="en-US" dirty="0"/>
              <a:t>.</a:t>
            </a:r>
          </a:p>
          <a:p>
            <a:r>
              <a:rPr lang="en-US" dirty="0"/>
              <a:t>Since a digital output can be either on or off, to obtain the analog output the digital output is switch between HIGH and LOW rapidly. </a:t>
            </a:r>
          </a:p>
          <a:p>
            <a:r>
              <a:rPr lang="en-US" dirty="0"/>
              <a:t>The percentage of the time that the signal is high is called the </a:t>
            </a:r>
            <a:r>
              <a:rPr lang="en-US" b="1" dirty="0"/>
              <a:t>duty cycle</a:t>
            </a:r>
            <a:r>
              <a:rPr lang="en-US" dirty="0"/>
              <a:t>. </a:t>
            </a:r>
            <a:endParaRPr lang="en-GB" dirty="0"/>
          </a:p>
        </p:txBody>
      </p:sp>
      <p:pic>
        <p:nvPicPr>
          <p:cNvPr id="4" name="Picture 3"/>
          <p:cNvPicPr>
            <a:picLocks noChangeAspect="1"/>
          </p:cNvPicPr>
          <p:nvPr/>
        </p:nvPicPr>
        <p:blipFill>
          <a:blip r:embed="rId2"/>
          <a:stretch>
            <a:fillRect/>
          </a:stretch>
        </p:blipFill>
        <p:spPr>
          <a:xfrm>
            <a:off x="4047038" y="838247"/>
            <a:ext cx="8144962" cy="5712447"/>
          </a:xfrm>
          <a:prstGeom prst="rect">
            <a:avLst/>
          </a:prstGeom>
        </p:spPr>
      </p:pic>
      <p:sp>
        <p:nvSpPr>
          <p:cNvPr id="5" name="Rectangle 4"/>
          <p:cNvSpPr/>
          <p:nvPr/>
        </p:nvSpPr>
        <p:spPr>
          <a:xfrm>
            <a:off x="10785988" y="3490452"/>
            <a:ext cx="757084" cy="1474838"/>
          </a:xfrm>
          <a:prstGeom prst="rect">
            <a:avLst/>
          </a:prstGeom>
          <a:noFill/>
          <a:ln>
            <a:solidFill>
              <a:schemeClr val="tx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6869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Duty cycle</a:t>
            </a:r>
            <a:endParaRPr lang="en-GB" dirty="0"/>
          </a:p>
        </p:txBody>
      </p:sp>
      <p:sp>
        <p:nvSpPr>
          <p:cNvPr id="3" name="Content Placeholder 2"/>
          <p:cNvSpPr>
            <a:spLocks noGrp="1"/>
          </p:cNvSpPr>
          <p:nvPr>
            <p:ph idx="1"/>
          </p:nvPr>
        </p:nvSpPr>
        <p:spPr>
          <a:xfrm>
            <a:off x="677334" y="2160590"/>
            <a:ext cx="3707853" cy="3443798"/>
          </a:xfrm>
        </p:spPr>
        <p:txBody>
          <a:bodyPr>
            <a:normAutofit fontScale="85000" lnSpcReduction="10000"/>
          </a:bodyPr>
          <a:lstStyle/>
          <a:p>
            <a:r>
              <a:rPr lang="en-US" dirty="0"/>
              <a:t>We have the ability to set the frequency of how fast the signal can switch between HIGH and LOW. </a:t>
            </a:r>
          </a:p>
          <a:p>
            <a:r>
              <a:rPr lang="en-US" dirty="0"/>
              <a:t>This frequency is measured in </a:t>
            </a:r>
            <a:r>
              <a:rPr lang="en-US" b="1" dirty="0"/>
              <a:t>Hertz</a:t>
            </a:r>
            <a:r>
              <a:rPr lang="en-US" dirty="0"/>
              <a:t> and sets how many times the signal can switch per second. </a:t>
            </a:r>
          </a:p>
          <a:p>
            <a:r>
              <a:rPr lang="en-US" dirty="0"/>
              <a:t>For example, if we set the frequency to </a:t>
            </a:r>
            <a:r>
              <a:rPr lang="en-US" b="1" dirty="0"/>
              <a:t>500 Hz</a:t>
            </a:r>
            <a:r>
              <a:rPr lang="en-US" dirty="0"/>
              <a:t>, that would mean that the signal could switch </a:t>
            </a:r>
            <a:r>
              <a:rPr lang="en-US" b="1" dirty="0"/>
              <a:t>500 times a second</a:t>
            </a:r>
            <a:r>
              <a:rPr lang="en-US" dirty="0"/>
              <a:t>.</a:t>
            </a:r>
          </a:p>
          <a:p>
            <a:endParaRPr lang="en-US" dirty="0"/>
          </a:p>
          <a:p>
            <a:r>
              <a:rPr lang="en-US" dirty="0"/>
              <a:t>This will be come clearer as we use the pins.</a:t>
            </a:r>
            <a:endParaRPr lang="en-GB" dirty="0"/>
          </a:p>
        </p:txBody>
      </p:sp>
      <p:pic>
        <p:nvPicPr>
          <p:cNvPr id="4" name="Picture 3"/>
          <p:cNvPicPr>
            <a:picLocks noChangeAspect="1"/>
          </p:cNvPicPr>
          <p:nvPr/>
        </p:nvPicPr>
        <p:blipFill>
          <a:blip r:embed="rId2"/>
          <a:stretch>
            <a:fillRect/>
          </a:stretch>
        </p:blipFill>
        <p:spPr>
          <a:xfrm>
            <a:off x="5029835" y="2160590"/>
            <a:ext cx="6215350" cy="4084688"/>
          </a:xfrm>
          <a:prstGeom prst="rect">
            <a:avLst/>
          </a:prstGeom>
        </p:spPr>
      </p:pic>
    </p:spTree>
    <p:extLst>
      <p:ext uri="{BB962C8B-B14F-4D97-AF65-F5344CB8AC3E}">
        <p14:creationId xmlns:p14="http://schemas.microsoft.com/office/powerpoint/2010/main" val="2086076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687" y="445728"/>
            <a:ext cx="8596668" cy="1320800"/>
          </a:xfrm>
        </p:spPr>
        <p:txBody>
          <a:bodyPr/>
          <a:lstStyle/>
          <a:p>
            <a:r>
              <a:rPr lang="en-GB" b="1" dirty="0"/>
              <a:t>Power pins</a:t>
            </a:r>
          </a:p>
        </p:txBody>
      </p:sp>
      <p:sp>
        <p:nvSpPr>
          <p:cNvPr id="3" name="Content Placeholder 2"/>
          <p:cNvSpPr>
            <a:spLocks noGrp="1"/>
          </p:cNvSpPr>
          <p:nvPr>
            <p:ph idx="1"/>
          </p:nvPr>
        </p:nvSpPr>
        <p:spPr>
          <a:xfrm>
            <a:off x="309687" y="1374009"/>
            <a:ext cx="3564223" cy="5176685"/>
          </a:xfrm>
        </p:spPr>
        <p:txBody>
          <a:bodyPr>
            <a:normAutofit lnSpcReduction="10000"/>
          </a:bodyPr>
          <a:lstStyle/>
          <a:p>
            <a:r>
              <a:rPr lang="en-US" b="1" dirty="0"/>
              <a:t>VIN</a:t>
            </a:r>
            <a:r>
              <a:rPr lang="en-US" dirty="0"/>
              <a:t>: This pin is used when we power the Arduino board using an external power supply. </a:t>
            </a:r>
          </a:p>
          <a:p>
            <a:r>
              <a:rPr lang="en-US" b="1" dirty="0"/>
              <a:t>GND</a:t>
            </a:r>
            <a:r>
              <a:rPr lang="en-US" dirty="0"/>
              <a:t>: These are the ground pins.</a:t>
            </a:r>
          </a:p>
          <a:p>
            <a:r>
              <a:rPr lang="en-US" b="1" dirty="0"/>
              <a:t>5V</a:t>
            </a:r>
            <a:r>
              <a:rPr lang="en-US" dirty="0"/>
              <a:t>: This is 5V out and is used to power most sensors.</a:t>
            </a:r>
          </a:p>
          <a:p>
            <a:r>
              <a:rPr lang="en-US" b="1" dirty="0"/>
              <a:t>3.3V</a:t>
            </a:r>
            <a:r>
              <a:rPr lang="en-US" dirty="0"/>
              <a:t>: This is 3.3V out and can be used to power sensors that are compatible with 3.3V. </a:t>
            </a:r>
          </a:p>
          <a:p>
            <a:r>
              <a:rPr lang="en-US" b="1" dirty="0"/>
              <a:t>Reset</a:t>
            </a:r>
            <a:r>
              <a:rPr lang="en-US" dirty="0"/>
              <a:t>: This pin can be used to reset the Arduino board by an external source.</a:t>
            </a:r>
          </a:p>
          <a:p>
            <a:r>
              <a:rPr lang="en-US" b="1" dirty="0" err="1"/>
              <a:t>ioref</a:t>
            </a:r>
            <a:r>
              <a:rPr lang="en-US" dirty="0"/>
              <a:t>: This is the reference voltage for the board. For the Arduino, this will be 5V.</a:t>
            </a:r>
            <a:endParaRPr lang="en-GB" dirty="0"/>
          </a:p>
        </p:txBody>
      </p:sp>
      <p:pic>
        <p:nvPicPr>
          <p:cNvPr id="4" name="Picture 3"/>
          <p:cNvPicPr>
            <a:picLocks noChangeAspect="1"/>
          </p:cNvPicPr>
          <p:nvPr/>
        </p:nvPicPr>
        <p:blipFill>
          <a:blip r:embed="rId3"/>
          <a:stretch>
            <a:fillRect/>
          </a:stretch>
        </p:blipFill>
        <p:spPr>
          <a:xfrm>
            <a:off x="4047038" y="838247"/>
            <a:ext cx="8144962" cy="5712447"/>
          </a:xfrm>
          <a:prstGeom prst="rect">
            <a:avLst/>
          </a:prstGeom>
        </p:spPr>
      </p:pic>
      <p:sp>
        <p:nvSpPr>
          <p:cNvPr id="5" name="Rectangle 4"/>
          <p:cNvSpPr/>
          <p:nvPr/>
        </p:nvSpPr>
        <p:spPr>
          <a:xfrm>
            <a:off x="4591665" y="3283973"/>
            <a:ext cx="1563330" cy="1147915"/>
          </a:xfrm>
          <a:prstGeom prst="rect">
            <a:avLst/>
          </a:prstGeom>
          <a:noFill/>
          <a:ln>
            <a:solidFill>
              <a:schemeClr val="tx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6764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687" y="445728"/>
            <a:ext cx="8596668" cy="1320800"/>
          </a:xfrm>
        </p:spPr>
        <p:txBody>
          <a:bodyPr/>
          <a:lstStyle/>
          <a:p>
            <a:r>
              <a:rPr lang="en-GB" b="1" dirty="0"/>
              <a:t>Serial pins</a:t>
            </a:r>
          </a:p>
        </p:txBody>
      </p:sp>
      <p:sp>
        <p:nvSpPr>
          <p:cNvPr id="3" name="Content Placeholder 2"/>
          <p:cNvSpPr>
            <a:spLocks noGrp="1"/>
          </p:cNvSpPr>
          <p:nvPr>
            <p:ph idx="1"/>
          </p:nvPr>
        </p:nvSpPr>
        <p:spPr>
          <a:xfrm>
            <a:off x="309687" y="1374009"/>
            <a:ext cx="3564223" cy="5176685"/>
          </a:xfrm>
        </p:spPr>
        <p:txBody>
          <a:bodyPr>
            <a:normAutofit/>
          </a:bodyPr>
          <a:lstStyle/>
          <a:p>
            <a:r>
              <a:rPr lang="en-US" dirty="0"/>
              <a:t>Used for serial communication. </a:t>
            </a:r>
          </a:p>
          <a:p>
            <a:r>
              <a:rPr lang="en-US" dirty="0"/>
              <a:t>The </a:t>
            </a:r>
            <a:r>
              <a:rPr lang="en-US" b="1" dirty="0"/>
              <a:t>RX (digital pin 0)</a:t>
            </a:r>
            <a:r>
              <a:rPr lang="en-US" dirty="0"/>
              <a:t> is used to </a:t>
            </a:r>
            <a:r>
              <a:rPr lang="en-US" dirty="0" smtClean="0"/>
              <a:t>receive.</a:t>
            </a:r>
            <a:endParaRPr lang="en-US" dirty="0"/>
          </a:p>
          <a:p>
            <a:r>
              <a:rPr lang="en-US" b="1" dirty="0"/>
              <a:t>TX (digital pin 1)</a:t>
            </a:r>
            <a:r>
              <a:rPr lang="en-US" dirty="0"/>
              <a:t> is used to transmit</a:t>
            </a:r>
            <a:r>
              <a:rPr lang="en-US" dirty="0" smtClean="0"/>
              <a:t>.</a:t>
            </a:r>
          </a:p>
          <a:p>
            <a:r>
              <a:rPr lang="en-US" dirty="0" smtClean="0"/>
              <a:t>Serial communications work on binary (1’s and 0’s).</a:t>
            </a:r>
          </a:p>
          <a:p>
            <a:r>
              <a:rPr lang="en-US" dirty="0" smtClean="0"/>
              <a:t>Provided for legacy reasons primarily.</a:t>
            </a:r>
            <a:endParaRPr lang="en-US" dirty="0"/>
          </a:p>
        </p:txBody>
      </p:sp>
      <p:pic>
        <p:nvPicPr>
          <p:cNvPr id="4" name="Picture 3"/>
          <p:cNvPicPr>
            <a:picLocks noChangeAspect="1"/>
          </p:cNvPicPr>
          <p:nvPr/>
        </p:nvPicPr>
        <p:blipFill>
          <a:blip r:embed="rId3"/>
          <a:stretch>
            <a:fillRect/>
          </a:stretch>
        </p:blipFill>
        <p:spPr>
          <a:xfrm>
            <a:off x="4047038" y="838247"/>
            <a:ext cx="8144962" cy="5712447"/>
          </a:xfrm>
          <a:prstGeom prst="rect">
            <a:avLst/>
          </a:prstGeom>
        </p:spPr>
      </p:pic>
      <p:sp>
        <p:nvSpPr>
          <p:cNvPr id="5" name="Rectangle 4"/>
          <p:cNvSpPr/>
          <p:nvPr/>
        </p:nvSpPr>
        <p:spPr>
          <a:xfrm>
            <a:off x="10068232" y="5053780"/>
            <a:ext cx="727587" cy="393291"/>
          </a:xfrm>
          <a:prstGeom prst="rect">
            <a:avLst/>
          </a:prstGeom>
          <a:noFill/>
          <a:ln>
            <a:solidFill>
              <a:schemeClr val="tx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4717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687" y="445728"/>
            <a:ext cx="8596668" cy="1320800"/>
          </a:xfrm>
        </p:spPr>
        <p:txBody>
          <a:bodyPr/>
          <a:lstStyle/>
          <a:p>
            <a:r>
              <a:rPr lang="en-GB" b="1" dirty="0"/>
              <a:t>SPI pins</a:t>
            </a:r>
          </a:p>
        </p:txBody>
      </p:sp>
      <p:sp>
        <p:nvSpPr>
          <p:cNvPr id="3" name="Content Placeholder 2"/>
          <p:cNvSpPr>
            <a:spLocks noGrp="1"/>
          </p:cNvSpPr>
          <p:nvPr>
            <p:ph idx="1"/>
          </p:nvPr>
        </p:nvSpPr>
        <p:spPr>
          <a:xfrm>
            <a:off x="309687" y="1374009"/>
            <a:ext cx="3564223" cy="5176685"/>
          </a:xfrm>
        </p:spPr>
        <p:txBody>
          <a:bodyPr>
            <a:normAutofit fontScale="85000" lnSpcReduction="20000"/>
          </a:bodyPr>
          <a:lstStyle/>
          <a:p>
            <a:r>
              <a:rPr lang="en-US" dirty="0"/>
              <a:t>The </a:t>
            </a:r>
            <a:r>
              <a:rPr lang="en-US" b="1" dirty="0"/>
              <a:t>Serial Peripheral Interface </a:t>
            </a:r>
            <a:r>
              <a:rPr lang="en-US" dirty="0"/>
              <a:t>(</a:t>
            </a:r>
            <a:r>
              <a:rPr lang="en-US" b="1" dirty="0"/>
              <a:t>SPI</a:t>
            </a:r>
            <a:r>
              <a:rPr lang="en-US" dirty="0"/>
              <a:t>) pins are used for a synchronous serial data protocol that is used by microcontrollers for communicating with peripheral devices. </a:t>
            </a:r>
          </a:p>
          <a:p>
            <a:r>
              <a:rPr lang="en-US" dirty="0"/>
              <a:t>This protocol always has one master with one or more slave devices. </a:t>
            </a:r>
          </a:p>
          <a:p>
            <a:r>
              <a:rPr lang="en-US" b="1" dirty="0"/>
              <a:t>MISO</a:t>
            </a:r>
            <a:r>
              <a:rPr lang="en-US" dirty="0"/>
              <a:t>: The </a:t>
            </a:r>
            <a:r>
              <a:rPr lang="en-US" b="1" dirty="0"/>
              <a:t>Master in Slave out </a:t>
            </a:r>
            <a:r>
              <a:rPr lang="en-US" dirty="0"/>
              <a:t>pin is used to send data from the slave to the </a:t>
            </a:r>
            <a:r>
              <a:rPr lang="en-GB" dirty="0"/>
              <a:t>master device.</a:t>
            </a:r>
          </a:p>
          <a:p>
            <a:r>
              <a:rPr lang="en-US" b="1" dirty="0"/>
              <a:t>MOSI</a:t>
            </a:r>
            <a:r>
              <a:rPr lang="en-US" dirty="0"/>
              <a:t>: The </a:t>
            </a:r>
            <a:r>
              <a:rPr lang="en-US" b="1" dirty="0"/>
              <a:t>Master out Slave in </a:t>
            </a:r>
            <a:r>
              <a:rPr lang="en-US" dirty="0"/>
              <a:t>the pin is used to send data from the master to </a:t>
            </a:r>
            <a:r>
              <a:rPr lang="en-GB" dirty="0"/>
              <a:t>the slave device.</a:t>
            </a:r>
          </a:p>
          <a:p>
            <a:r>
              <a:rPr lang="en-US" b="1" dirty="0"/>
              <a:t>SCK</a:t>
            </a:r>
            <a:r>
              <a:rPr lang="en-US" dirty="0"/>
              <a:t>: The </a:t>
            </a:r>
            <a:r>
              <a:rPr lang="en-US" b="1" dirty="0"/>
              <a:t>serial clock </a:t>
            </a:r>
            <a:r>
              <a:rPr lang="en-US" dirty="0"/>
              <a:t>synchronizes the data transmission and is generated by the </a:t>
            </a:r>
            <a:r>
              <a:rPr lang="en-GB" dirty="0"/>
              <a:t>master.</a:t>
            </a:r>
          </a:p>
          <a:p>
            <a:r>
              <a:rPr lang="en-US" b="1" dirty="0"/>
              <a:t>SS</a:t>
            </a:r>
            <a:r>
              <a:rPr lang="en-US" dirty="0"/>
              <a:t>: The </a:t>
            </a:r>
            <a:r>
              <a:rPr lang="en-US" b="1" dirty="0"/>
              <a:t>slave select </a:t>
            </a:r>
            <a:r>
              <a:rPr lang="en-US" dirty="0"/>
              <a:t>pin tells the slave to go active or to go to sleep. This is used to select which slave device should receive the transmission from the master.</a:t>
            </a:r>
          </a:p>
        </p:txBody>
      </p:sp>
      <p:pic>
        <p:nvPicPr>
          <p:cNvPr id="4" name="Picture 3"/>
          <p:cNvPicPr>
            <a:picLocks noChangeAspect="1"/>
          </p:cNvPicPr>
          <p:nvPr/>
        </p:nvPicPr>
        <p:blipFill>
          <a:blip r:embed="rId3"/>
          <a:stretch>
            <a:fillRect/>
          </a:stretch>
        </p:blipFill>
        <p:spPr>
          <a:xfrm>
            <a:off x="4047038" y="838247"/>
            <a:ext cx="8144962" cy="5712447"/>
          </a:xfrm>
          <a:prstGeom prst="rect">
            <a:avLst/>
          </a:prstGeom>
        </p:spPr>
      </p:pic>
      <p:sp>
        <p:nvSpPr>
          <p:cNvPr id="5" name="Rectangle 4"/>
          <p:cNvSpPr/>
          <p:nvPr/>
        </p:nvSpPr>
        <p:spPr>
          <a:xfrm>
            <a:off x="10087897" y="3175819"/>
            <a:ext cx="727587" cy="707923"/>
          </a:xfrm>
          <a:prstGeom prst="rect">
            <a:avLst/>
          </a:prstGeom>
          <a:noFill/>
          <a:ln>
            <a:solidFill>
              <a:schemeClr val="tx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0136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Installing the IDE</a:t>
            </a:r>
          </a:p>
        </p:txBody>
      </p:sp>
      <p:sp>
        <p:nvSpPr>
          <p:cNvPr id="3" name="Content Placeholder 2"/>
          <p:cNvSpPr>
            <a:spLocks noGrp="1"/>
          </p:cNvSpPr>
          <p:nvPr>
            <p:ph idx="1"/>
          </p:nvPr>
        </p:nvSpPr>
        <p:spPr>
          <a:xfrm>
            <a:off x="677334" y="1845425"/>
            <a:ext cx="8596668" cy="4195938"/>
          </a:xfrm>
        </p:spPr>
        <p:txBody>
          <a:bodyPr>
            <a:noAutofit/>
          </a:bodyPr>
          <a:lstStyle/>
          <a:p>
            <a:r>
              <a:rPr lang="en-GB" sz="2400" dirty="0"/>
              <a:t>The first step in programming an Arduino board install the Arduino IDE (integrated development environment). </a:t>
            </a:r>
          </a:p>
          <a:p>
            <a:r>
              <a:rPr lang="en-GB" sz="2400" b="1" u="sng" dirty="0"/>
              <a:t>Linux/Raspberry PI</a:t>
            </a:r>
          </a:p>
          <a:p>
            <a:r>
              <a:rPr lang="en-GB" sz="2400" dirty="0"/>
              <a:t>This program checks code and loads it onto the Arduino. Install the latest version of Arduino IDE using apt:</a:t>
            </a:r>
          </a:p>
          <a:p>
            <a:pPr lvl="1"/>
            <a:r>
              <a:rPr lang="en-GB" sz="2000" dirty="0" err="1"/>
              <a:t>sudo</a:t>
            </a:r>
            <a:r>
              <a:rPr lang="en-GB" sz="2000" dirty="0"/>
              <a:t> apt-get update &amp;&amp; </a:t>
            </a:r>
            <a:r>
              <a:rPr lang="en-GB" sz="2000" dirty="0" err="1"/>
              <a:t>sudo</a:t>
            </a:r>
            <a:r>
              <a:rPr lang="en-GB" sz="2000" dirty="0"/>
              <a:t> apt-get upgrade</a:t>
            </a:r>
          </a:p>
          <a:p>
            <a:pPr lvl="1"/>
            <a:r>
              <a:rPr lang="en-GB" sz="2000" dirty="0" err="1"/>
              <a:t>sudo</a:t>
            </a:r>
            <a:r>
              <a:rPr lang="en-GB" sz="2000" dirty="0"/>
              <a:t> apt-get install Arduino</a:t>
            </a:r>
          </a:p>
          <a:p>
            <a:r>
              <a:rPr lang="en-GB" sz="2400" b="1" u="sng" dirty="0"/>
              <a:t>Windows</a:t>
            </a:r>
          </a:p>
          <a:p>
            <a:r>
              <a:rPr lang="en-GB" sz="2400" dirty="0"/>
              <a:t>Download from: </a:t>
            </a:r>
            <a:r>
              <a:rPr lang="en-GB" sz="2400" b="1" dirty="0">
                <a:hlinkClick r:id="rId2"/>
              </a:rPr>
              <a:t>https://www.arduino.cc/en/Main/Software</a:t>
            </a:r>
            <a:endParaRPr lang="en-GB" sz="2400" b="1" dirty="0"/>
          </a:p>
        </p:txBody>
      </p:sp>
      <p:pic>
        <p:nvPicPr>
          <p:cNvPr id="5" name="Picture 4"/>
          <p:cNvPicPr>
            <a:picLocks noChangeAspect="1"/>
          </p:cNvPicPr>
          <p:nvPr/>
        </p:nvPicPr>
        <p:blipFill>
          <a:blip r:embed="rId3"/>
          <a:stretch>
            <a:fillRect/>
          </a:stretch>
        </p:blipFill>
        <p:spPr>
          <a:xfrm>
            <a:off x="8063808" y="3665913"/>
            <a:ext cx="3967738" cy="3123680"/>
          </a:xfrm>
          <a:prstGeom prst="rect">
            <a:avLst/>
          </a:prstGeom>
        </p:spPr>
      </p:pic>
    </p:spTree>
    <p:extLst>
      <p:ext uri="{BB962C8B-B14F-4D97-AF65-F5344CB8AC3E}">
        <p14:creationId xmlns:p14="http://schemas.microsoft.com/office/powerpoint/2010/main" val="3852246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Programming in for Arduino</a:t>
            </a:r>
          </a:p>
        </p:txBody>
      </p:sp>
      <p:sp>
        <p:nvSpPr>
          <p:cNvPr id="3" name="Content Placeholder 2"/>
          <p:cNvSpPr>
            <a:spLocks noGrp="1"/>
          </p:cNvSpPr>
          <p:nvPr>
            <p:ph idx="1"/>
          </p:nvPr>
        </p:nvSpPr>
        <p:spPr>
          <a:xfrm>
            <a:off x="677334" y="2160589"/>
            <a:ext cx="4883881" cy="3880773"/>
          </a:xfrm>
        </p:spPr>
        <p:txBody>
          <a:bodyPr>
            <a:normAutofit/>
          </a:bodyPr>
          <a:lstStyle/>
          <a:p>
            <a:r>
              <a:rPr lang="en-US" dirty="0"/>
              <a:t>The Arduino programming language is based on a very simple hardware programming language called </a:t>
            </a:r>
            <a:r>
              <a:rPr lang="en-US" u="sng" dirty="0"/>
              <a:t>processing</a:t>
            </a:r>
            <a:r>
              <a:rPr lang="en-US" dirty="0"/>
              <a:t>, which is </a:t>
            </a:r>
            <a:r>
              <a:rPr lang="en-US" b="1" dirty="0"/>
              <a:t>similar to the C language</a:t>
            </a:r>
            <a:r>
              <a:rPr lang="en-US" dirty="0"/>
              <a:t>. </a:t>
            </a:r>
          </a:p>
          <a:p>
            <a:r>
              <a:rPr lang="en-US" dirty="0"/>
              <a:t>You create sketches which contain your code</a:t>
            </a:r>
          </a:p>
          <a:p>
            <a:r>
              <a:rPr lang="en-US" dirty="0"/>
              <a:t>After the sketch is written in the Arduino IDE, it should be uploaded on the Arduino board for execution.</a:t>
            </a:r>
            <a:br>
              <a:rPr lang="en-US" dirty="0"/>
            </a:br>
            <a:endParaRPr lang="en-US" dirty="0"/>
          </a:p>
          <a:p>
            <a:endParaRPr lang="en-GB" dirty="0"/>
          </a:p>
        </p:txBody>
      </p:sp>
      <p:sp>
        <p:nvSpPr>
          <p:cNvPr id="4" name="Rectangle 3"/>
          <p:cNvSpPr/>
          <p:nvPr/>
        </p:nvSpPr>
        <p:spPr>
          <a:xfrm>
            <a:off x="5590368" y="2949323"/>
            <a:ext cx="1573876" cy="2585323"/>
          </a:xfrm>
          <a:prstGeom prst="rect">
            <a:avLst/>
          </a:prstGeom>
          <a:solidFill>
            <a:srgbClr val="FFFF00"/>
          </a:solidFill>
          <a:ln>
            <a:solidFill>
              <a:schemeClr val="tx1"/>
            </a:solidFill>
          </a:ln>
        </p:spPr>
        <p:txBody>
          <a:bodyPr wrap="square">
            <a:spAutoFit/>
          </a:bodyPr>
          <a:lstStyle/>
          <a:p>
            <a:r>
              <a:rPr lang="en-GB" b="1" dirty="0"/>
              <a:t>void setup</a:t>
            </a:r>
            <a:r>
              <a:rPr lang="en-GB" dirty="0"/>
              <a:t>( )</a:t>
            </a:r>
          </a:p>
          <a:p>
            <a:r>
              <a:rPr lang="en-GB" dirty="0"/>
              <a:t>{</a:t>
            </a:r>
          </a:p>
          <a:p>
            <a:r>
              <a:rPr lang="en-GB" dirty="0"/>
              <a:t>statements;</a:t>
            </a:r>
          </a:p>
          <a:p>
            <a:r>
              <a:rPr lang="en-GB" dirty="0"/>
              <a:t>}</a:t>
            </a:r>
          </a:p>
          <a:p>
            <a:endParaRPr lang="en-GB" dirty="0"/>
          </a:p>
          <a:p>
            <a:r>
              <a:rPr lang="en-GB" b="1" dirty="0"/>
              <a:t>void loop</a:t>
            </a:r>
            <a:r>
              <a:rPr lang="en-GB" dirty="0"/>
              <a:t>( )</a:t>
            </a:r>
          </a:p>
          <a:p>
            <a:r>
              <a:rPr lang="en-GB" dirty="0"/>
              <a:t>{</a:t>
            </a:r>
          </a:p>
          <a:p>
            <a:r>
              <a:rPr lang="en-GB" dirty="0"/>
              <a:t>statement;</a:t>
            </a:r>
          </a:p>
          <a:p>
            <a:r>
              <a:rPr lang="en-GB" dirty="0"/>
              <a:t>}</a:t>
            </a:r>
          </a:p>
        </p:txBody>
      </p:sp>
      <p:cxnSp>
        <p:nvCxnSpPr>
          <p:cNvPr id="6" name="Straight Arrow Connector 5"/>
          <p:cNvCxnSpPr/>
          <p:nvPr/>
        </p:nvCxnSpPr>
        <p:spPr>
          <a:xfrm flipH="1">
            <a:off x="7082444" y="2118366"/>
            <a:ext cx="1095779" cy="1040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941127" y="4106488"/>
            <a:ext cx="939339" cy="448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96844" y="827958"/>
            <a:ext cx="3699164" cy="2862322"/>
          </a:xfrm>
          <a:prstGeom prst="rect">
            <a:avLst/>
          </a:prstGeom>
          <a:solidFill>
            <a:srgbClr val="FFFF00"/>
          </a:solidFill>
          <a:ln>
            <a:solidFill>
              <a:schemeClr val="tx1"/>
            </a:solidFill>
          </a:ln>
        </p:spPr>
        <p:txBody>
          <a:bodyPr wrap="square" rtlCol="0">
            <a:spAutoFit/>
          </a:bodyPr>
          <a:lstStyle/>
          <a:p>
            <a:r>
              <a:rPr lang="en-US" dirty="0"/>
              <a:t>The setup function is the first to execute when the program is executed, and this function is called only once. </a:t>
            </a:r>
          </a:p>
          <a:p>
            <a:endParaRPr lang="en-US" dirty="0"/>
          </a:p>
          <a:p>
            <a:r>
              <a:rPr lang="en-US" dirty="0"/>
              <a:t>Used to initialize the pin modes and start serial communication. </a:t>
            </a:r>
            <a:r>
              <a:rPr lang="en-US" b="1" dirty="0"/>
              <a:t>This function has to be included even if there are no statements to execute.</a:t>
            </a:r>
            <a:endParaRPr lang="en-GB" b="1" dirty="0"/>
          </a:p>
        </p:txBody>
      </p:sp>
      <p:sp>
        <p:nvSpPr>
          <p:cNvPr id="11" name="TextBox 10"/>
          <p:cNvSpPr txBox="1"/>
          <p:nvPr/>
        </p:nvSpPr>
        <p:spPr>
          <a:xfrm>
            <a:off x="7762586" y="4106488"/>
            <a:ext cx="3800417" cy="2585323"/>
          </a:xfrm>
          <a:prstGeom prst="rect">
            <a:avLst/>
          </a:prstGeom>
          <a:solidFill>
            <a:srgbClr val="FFFF00"/>
          </a:solidFill>
          <a:ln>
            <a:solidFill>
              <a:schemeClr val="tx1"/>
            </a:solidFill>
          </a:ln>
        </p:spPr>
        <p:txBody>
          <a:bodyPr wrap="square" rtlCol="0">
            <a:spAutoFit/>
          </a:bodyPr>
          <a:lstStyle/>
          <a:p>
            <a:r>
              <a:rPr lang="en-US" dirty="0"/>
              <a:t>The execution block runs after setup and hosts statements like reading inputs, triggering outputs, checking conditions etc..</a:t>
            </a:r>
          </a:p>
          <a:p>
            <a:endParaRPr lang="en-US" dirty="0"/>
          </a:p>
          <a:p>
            <a:r>
              <a:rPr lang="en-US" b="1" dirty="0"/>
              <a:t>As the name suggests, the loop( ) function executes the set of statements (enclosed in curly braces) repeatedly.</a:t>
            </a:r>
          </a:p>
        </p:txBody>
      </p:sp>
      <p:sp>
        <p:nvSpPr>
          <p:cNvPr id="12" name="TextBox 11"/>
          <p:cNvSpPr txBox="1"/>
          <p:nvPr/>
        </p:nvSpPr>
        <p:spPr>
          <a:xfrm>
            <a:off x="5580669" y="2160589"/>
            <a:ext cx="1583575" cy="646331"/>
          </a:xfrm>
          <a:prstGeom prst="rect">
            <a:avLst/>
          </a:prstGeom>
          <a:solidFill>
            <a:srgbClr val="FFFF00"/>
          </a:solidFill>
          <a:ln>
            <a:solidFill>
              <a:schemeClr val="tx1"/>
            </a:solidFill>
          </a:ln>
        </p:spPr>
        <p:txBody>
          <a:bodyPr wrap="square" rtlCol="0">
            <a:spAutoFit/>
          </a:bodyPr>
          <a:lstStyle/>
          <a:p>
            <a:pPr algn="ctr"/>
            <a:r>
              <a:rPr lang="en-GB" b="1" u="sng" dirty="0"/>
              <a:t>Basic code structure</a:t>
            </a:r>
          </a:p>
        </p:txBody>
      </p:sp>
    </p:spTree>
    <p:extLst>
      <p:ext uri="{BB962C8B-B14F-4D97-AF65-F5344CB8AC3E}">
        <p14:creationId xmlns:p14="http://schemas.microsoft.com/office/powerpoint/2010/main" val="1939760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196" y="216131"/>
            <a:ext cx="1949181" cy="1320800"/>
          </a:xfrm>
        </p:spPr>
        <p:txBody>
          <a:bodyPr/>
          <a:lstStyle/>
          <a:p>
            <a:r>
              <a:rPr lang="en-GB" dirty="0"/>
              <a:t>Example program</a:t>
            </a:r>
          </a:p>
        </p:txBody>
      </p:sp>
      <p:sp>
        <p:nvSpPr>
          <p:cNvPr id="4" name="Rectangle 3"/>
          <p:cNvSpPr/>
          <p:nvPr/>
        </p:nvSpPr>
        <p:spPr>
          <a:xfrm>
            <a:off x="2497822" y="342137"/>
            <a:ext cx="9530695" cy="6247864"/>
          </a:xfrm>
          <a:prstGeom prst="rect">
            <a:avLst/>
          </a:prstGeom>
          <a:solidFill>
            <a:srgbClr val="FFFF00"/>
          </a:solidFill>
          <a:ln>
            <a:solidFill>
              <a:schemeClr val="tx1"/>
            </a:solidFill>
          </a:ln>
        </p:spPr>
        <p:txBody>
          <a:bodyPr wrap="square">
            <a:spAutoFit/>
          </a:bodyPr>
          <a:lstStyle/>
          <a:p>
            <a:r>
              <a:rPr lang="en-US" sz="1600" b="1" dirty="0" err="1"/>
              <a:t>int</a:t>
            </a:r>
            <a:r>
              <a:rPr lang="en-US" sz="1600" b="1" dirty="0"/>
              <a:t> led = 9; </a:t>
            </a:r>
            <a:r>
              <a:rPr lang="en-US" sz="1600" dirty="0"/>
              <a:t>// The digital pin to which the LED is connected</a:t>
            </a:r>
          </a:p>
          <a:p>
            <a:r>
              <a:rPr lang="en-US" sz="1600" b="1" dirty="0" err="1"/>
              <a:t>int</a:t>
            </a:r>
            <a:r>
              <a:rPr lang="en-US" sz="1600" b="1" dirty="0"/>
              <a:t> brightness = 0; </a:t>
            </a:r>
            <a:r>
              <a:rPr lang="en-US" sz="1600" dirty="0"/>
              <a:t>// Brightness of LED is initially set to 0</a:t>
            </a:r>
          </a:p>
          <a:p>
            <a:r>
              <a:rPr lang="en-US" sz="1600" b="1" dirty="0" err="1"/>
              <a:t>int</a:t>
            </a:r>
            <a:r>
              <a:rPr lang="en-US" sz="1600" b="1" dirty="0"/>
              <a:t> fade = 5; </a:t>
            </a:r>
            <a:r>
              <a:rPr lang="en-US" sz="1600" dirty="0"/>
              <a:t>// By how many points the LED should fade</a:t>
            </a:r>
          </a:p>
          <a:p>
            <a:endParaRPr lang="en-US" sz="1600" dirty="0"/>
          </a:p>
          <a:p>
            <a:r>
              <a:rPr lang="en-US" sz="1600" b="1" dirty="0"/>
              <a:t>void setup()</a:t>
            </a:r>
          </a:p>
          <a:p>
            <a:r>
              <a:rPr lang="en-US" sz="1600" b="1" dirty="0"/>
              <a:t>{</a:t>
            </a:r>
          </a:p>
          <a:p>
            <a:r>
              <a:rPr lang="en-US" sz="1600" b="1" dirty="0" err="1"/>
              <a:t>pinMode</a:t>
            </a:r>
            <a:r>
              <a:rPr lang="en-US" sz="1600" b="1" dirty="0"/>
              <a:t>(led, OUTPUT); </a:t>
            </a:r>
            <a:r>
              <a:rPr lang="en-US" sz="1600" dirty="0"/>
              <a:t>//pin 10 is set as output pin</a:t>
            </a:r>
          </a:p>
          <a:p>
            <a:r>
              <a:rPr lang="en-US" sz="1600" b="1" dirty="0"/>
              <a:t>}</a:t>
            </a:r>
          </a:p>
          <a:p>
            <a:endParaRPr lang="en-US" sz="1600" b="1" dirty="0"/>
          </a:p>
          <a:p>
            <a:r>
              <a:rPr lang="en-US" sz="1600" b="1" dirty="0"/>
              <a:t>void loop() </a:t>
            </a:r>
            <a:r>
              <a:rPr lang="en-US" sz="1600" dirty="0"/>
              <a:t>// The loop function runs again and again</a:t>
            </a:r>
          </a:p>
          <a:p>
            <a:r>
              <a:rPr lang="en-US" sz="1600" b="1" dirty="0"/>
              <a:t>{</a:t>
            </a:r>
          </a:p>
          <a:p>
            <a:r>
              <a:rPr lang="en-US" sz="1600" b="1" dirty="0" err="1"/>
              <a:t>analogWrite</a:t>
            </a:r>
            <a:r>
              <a:rPr lang="en-US" sz="1600" b="1" dirty="0"/>
              <a:t>(led, brightness); </a:t>
            </a:r>
            <a:r>
              <a:rPr lang="en-US" sz="1600" dirty="0"/>
              <a:t>// set the brightness of LED</a:t>
            </a:r>
          </a:p>
          <a:p>
            <a:endParaRPr lang="en-US" sz="1600" b="1" dirty="0"/>
          </a:p>
          <a:p>
            <a:endParaRPr lang="en-US" sz="1600" b="1" dirty="0"/>
          </a:p>
          <a:p>
            <a:r>
              <a:rPr lang="en-US" sz="1600" b="1" dirty="0"/>
              <a:t>brightness = brightness + fade; </a:t>
            </a:r>
            <a:r>
              <a:rPr lang="en-US" sz="1600" dirty="0"/>
              <a:t>//Increase the brightness of LED by 5 points</a:t>
            </a:r>
          </a:p>
          <a:p>
            <a:endParaRPr lang="en-US" sz="1600" b="1" dirty="0"/>
          </a:p>
          <a:p>
            <a:r>
              <a:rPr lang="en-US" sz="1600" b="1" dirty="0"/>
              <a:t>if (brightness &lt;= 0 || brightness &gt;= 255) </a:t>
            </a:r>
            <a:r>
              <a:rPr lang="en-US" sz="1600" dirty="0"/>
              <a:t>// check the level of brightness</a:t>
            </a:r>
          </a:p>
          <a:p>
            <a:endParaRPr lang="en-US" sz="1600" b="1" dirty="0"/>
          </a:p>
          <a:p>
            <a:r>
              <a:rPr lang="en-US" sz="1600" b="1" dirty="0"/>
              <a:t>{</a:t>
            </a:r>
          </a:p>
          <a:p>
            <a:endParaRPr lang="en-US" sz="1600" b="1" dirty="0"/>
          </a:p>
          <a:p>
            <a:r>
              <a:rPr lang="en-US" sz="1600" b="1" dirty="0"/>
              <a:t>fade = -fade;</a:t>
            </a:r>
          </a:p>
          <a:p>
            <a:endParaRPr lang="en-US" sz="1600" b="1" dirty="0"/>
          </a:p>
          <a:p>
            <a:r>
              <a:rPr lang="en-US" sz="1600" b="1" dirty="0"/>
              <a:t>}</a:t>
            </a:r>
          </a:p>
          <a:p>
            <a:r>
              <a:rPr lang="en-US" sz="1600" b="1" dirty="0"/>
              <a:t>delay(30); </a:t>
            </a:r>
            <a:r>
              <a:rPr lang="en-US" sz="1600" dirty="0"/>
              <a:t>// Wait for 30 milliseconds</a:t>
            </a:r>
          </a:p>
          <a:p>
            <a:r>
              <a:rPr lang="en-US" sz="1600" b="1" dirty="0"/>
              <a:t>}</a:t>
            </a:r>
            <a:endParaRPr lang="en-GB" sz="1600" b="1" dirty="0"/>
          </a:p>
        </p:txBody>
      </p:sp>
      <p:sp>
        <p:nvSpPr>
          <p:cNvPr id="5" name="Rectangle 4"/>
          <p:cNvSpPr/>
          <p:nvPr/>
        </p:nvSpPr>
        <p:spPr>
          <a:xfrm>
            <a:off x="324196" y="1698166"/>
            <a:ext cx="1949181" cy="646331"/>
          </a:xfrm>
          <a:prstGeom prst="rect">
            <a:avLst/>
          </a:prstGeom>
        </p:spPr>
        <p:txBody>
          <a:bodyPr wrap="square">
            <a:spAutoFit/>
          </a:bodyPr>
          <a:lstStyle/>
          <a:p>
            <a:r>
              <a:rPr lang="en-GB" dirty="0"/>
              <a:t>LED fade-in and fade-out</a:t>
            </a:r>
          </a:p>
        </p:txBody>
      </p:sp>
    </p:spTree>
    <p:extLst>
      <p:ext uri="{BB962C8B-B14F-4D97-AF65-F5344CB8AC3E}">
        <p14:creationId xmlns:p14="http://schemas.microsoft.com/office/powerpoint/2010/main" val="1040959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Arduino?</a:t>
            </a:r>
          </a:p>
        </p:txBody>
      </p:sp>
      <p:sp>
        <p:nvSpPr>
          <p:cNvPr id="3" name="Content Placeholder 2"/>
          <p:cNvSpPr>
            <a:spLocks noGrp="1"/>
          </p:cNvSpPr>
          <p:nvPr>
            <p:ph idx="1"/>
          </p:nvPr>
        </p:nvSpPr>
        <p:spPr>
          <a:xfrm>
            <a:off x="677333" y="1704108"/>
            <a:ext cx="7926339" cy="5153891"/>
          </a:xfrm>
        </p:spPr>
        <p:txBody>
          <a:bodyPr>
            <a:normAutofit lnSpcReduction="10000"/>
          </a:bodyPr>
          <a:lstStyle/>
          <a:p>
            <a:r>
              <a:rPr lang="en-US" dirty="0"/>
              <a:t>At the heart of the Arduino is the microcontroller. A microcontroller is a standalone, </a:t>
            </a:r>
            <a:r>
              <a:rPr lang="en-US" dirty="0" err="1"/>
              <a:t>singlechip</a:t>
            </a:r>
            <a:r>
              <a:rPr lang="en-US" dirty="0"/>
              <a:t> integrated circuit that contains a CPU, read-only memory, random access memory and various I/O busses. The Arduino UNO R3 which we will be using uses the ATmega328 chip. </a:t>
            </a:r>
          </a:p>
          <a:p>
            <a:r>
              <a:rPr lang="en-US" u="sng" dirty="0"/>
              <a:t>Specs are:</a:t>
            </a:r>
          </a:p>
          <a:p>
            <a:endParaRPr lang="en-US" dirty="0"/>
          </a:p>
          <a:p>
            <a:endParaRPr lang="en-US" dirty="0"/>
          </a:p>
          <a:p>
            <a:endParaRPr lang="en-US" dirty="0"/>
          </a:p>
          <a:p>
            <a:endParaRPr lang="en-US" dirty="0"/>
          </a:p>
          <a:p>
            <a:endParaRPr lang="en-US" dirty="0"/>
          </a:p>
          <a:p>
            <a:r>
              <a:rPr lang="en-US" dirty="0"/>
              <a:t>However do not be too concerned if you do not understand all those specifications because we will be interacting with the microcontroller using the interface that the Arduino board provides us. </a:t>
            </a:r>
          </a:p>
          <a:p>
            <a:r>
              <a:rPr lang="en-US" dirty="0"/>
              <a:t>It is good to know these specifications as you begin to develop more complex applications because they do put limits on what we can do.</a:t>
            </a:r>
          </a:p>
        </p:txBody>
      </p:sp>
      <p:graphicFrame>
        <p:nvGraphicFramePr>
          <p:cNvPr id="6" name="Table 5">
            <a:extLst>
              <a:ext uri="{FF2B5EF4-FFF2-40B4-BE49-F238E27FC236}">
                <a16:creationId xmlns:a16="http://schemas.microsoft.com/office/drawing/2014/main" id="{5ABCE42F-DF73-498D-9876-1F67AD881D2E}"/>
              </a:ext>
            </a:extLst>
          </p:cNvPr>
          <p:cNvGraphicFramePr>
            <a:graphicFrameLocks noGrp="1"/>
          </p:cNvGraphicFramePr>
          <p:nvPr>
            <p:extLst>
              <p:ext uri="{D42A27DB-BD31-4B8C-83A1-F6EECF244321}">
                <p14:modId xmlns:p14="http://schemas.microsoft.com/office/powerpoint/2010/main" val="3028868683"/>
              </p:ext>
            </p:extLst>
          </p:nvPr>
        </p:nvGraphicFramePr>
        <p:xfrm>
          <a:off x="1513014" y="3205397"/>
          <a:ext cx="5586056" cy="1818801"/>
        </p:xfrm>
        <a:graphic>
          <a:graphicData uri="http://schemas.openxmlformats.org/drawingml/2006/table">
            <a:tbl>
              <a:tblPr>
                <a:tableStyleId>{284E427A-3D55-4303-BF80-6455036E1DE7}</a:tableStyleId>
              </a:tblPr>
              <a:tblGrid>
                <a:gridCol w="2793028">
                  <a:extLst>
                    <a:ext uri="{9D8B030D-6E8A-4147-A177-3AD203B41FA5}">
                      <a16:colId xmlns:a16="http://schemas.microsoft.com/office/drawing/2014/main" val="2327907429"/>
                    </a:ext>
                  </a:extLst>
                </a:gridCol>
                <a:gridCol w="2793028">
                  <a:extLst>
                    <a:ext uri="{9D8B030D-6E8A-4147-A177-3AD203B41FA5}">
                      <a16:colId xmlns:a16="http://schemas.microsoft.com/office/drawing/2014/main" val="2461423331"/>
                    </a:ext>
                  </a:extLst>
                </a:gridCol>
              </a:tblGrid>
              <a:tr h="826728">
                <a:tc>
                  <a:txBody>
                    <a:bodyPr/>
                    <a:lstStyle/>
                    <a:p>
                      <a:r>
                        <a:rPr lang="en-GB" sz="1500" b="1">
                          <a:effectLst/>
                        </a:rPr>
                        <a:t>Flash Memory</a:t>
                      </a:r>
                    </a:p>
                  </a:txBody>
                  <a:tcPr marL="75878" marR="75878" marT="37939" marB="37939" anchor="ctr"/>
                </a:tc>
                <a:tc>
                  <a:txBody>
                    <a:bodyPr/>
                    <a:lstStyle/>
                    <a:p>
                      <a:r>
                        <a:rPr lang="en-GB" sz="1500" dirty="0">
                          <a:effectLst/>
                        </a:rPr>
                        <a:t>32 KB (ATmega328P) of which 0.5 KB used by bootloader</a:t>
                      </a:r>
                    </a:p>
                  </a:txBody>
                  <a:tcPr marL="75878" marR="75878" marT="37939" marB="37939" anchor="ctr"/>
                </a:tc>
                <a:extLst>
                  <a:ext uri="{0D108BD9-81ED-4DB2-BD59-A6C34878D82A}">
                    <a16:rowId xmlns:a16="http://schemas.microsoft.com/office/drawing/2014/main" val="817769802"/>
                  </a:ext>
                </a:extLst>
              </a:tr>
              <a:tr h="330691">
                <a:tc>
                  <a:txBody>
                    <a:bodyPr/>
                    <a:lstStyle/>
                    <a:p>
                      <a:r>
                        <a:rPr lang="en-GB" sz="1500" b="1" dirty="0">
                          <a:effectLst/>
                        </a:rPr>
                        <a:t>SRAM</a:t>
                      </a:r>
                    </a:p>
                  </a:txBody>
                  <a:tcPr marL="75878" marR="75878" marT="37939" marB="37939" anchor="ctr"/>
                </a:tc>
                <a:tc>
                  <a:txBody>
                    <a:bodyPr/>
                    <a:lstStyle/>
                    <a:p>
                      <a:r>
                        <a:rPr lang="en-GB" sz="1500">
                          <a:effectLst/>
                        </a:rPr>
                        <a:t>2 KB (ATmega328P)</a:t>
                      </a:r>
                    </a:p>
                  </a:txBody>
                  <a:tcPr marL="75878" marR="75878" marT="37939" marB="37939" anchor="ctr"/>
                </a:tc>
                <a:extLst>
                  <a:ext uri="{0D108BD9-81ED-4DB2-BD59-A6C34878D82A}">
                    <a16:rowId xmlns:a16="http://schemas.microsoft.com/office/drawing/2014/main" val="2977245140"/>
                  </a:ext>
                </a:extLst>
              </a:tr>
              <a:tr h="330691">
                <a:tc>
                  <a:txBody>
                    <a:bodyPr/>
                    <a:lstStyle/>
                    <a:p>
                      <a:r>
                        <a:rPr lang="en-GB" sz="1500" b="1" dirty="0">
                          <a:effectLst/>
                        </a:rPr>
                        <a:t>EEPROM</a:t>
                      </a:r>
                    </a:p>
                  </a:txBody>
                  <a:tcPr marL="75878" marR="75878" marT="37939" marB="37939" anchor="ctr"/>
                </a:tc>
                <a:tc>
                  <a:txBody>
                    <a:bodyPr/>
                    <a:lstStyle/>
                    <a:p>
                      <a:r>
                        <a:rPr lang="en-GB" sz="1500">
                          <a:effectLst/>
                        </a:rPr>
                        <a:t>1 KB (ATmega328P)</a:t>
                      </a:r>
                    </a:p>
                  </a:txBody>
                  <a:tcPr marL="75878" marR="75878" marT="37939" marB="37939" anchor="ctr"/>
                </a:tc>
                <a:extLst>
                  <a:ext uri="{0D108BD9-81ED-4DB2-BD59-A6C34878D82A}">
                    <a16:rowId xmlns:a16="http://schemas.microsoft.com/office/drawing/2014/main" val="3264703018"/>
                  </a:ext>
                </a:extLst>
              </a:tr>
              <a:tr h="330691">
                <a:tc>
                  <a:txBody>
                    <a:bodyPr/>
                    <a:lstStyle/>
                    <a:p>
                      <a:r>
                        <a:rPr lang="en-GB" sz="1500" b="1" dirty="0">
                          <a:effectLst/>
                        </a:rPr>
                        <a:t>Clock Speed</a:t>
                      </a:r>
                    </a:p>
                  </a:txBody>
                  <a:tcPr marL="75878" marR="75878" marT="37939" marB="37939" anchor="ctr"/>
                </a:tc>
                <a:tc>
                  <a:txBody>
                    <a:bodyPr/>
                    <a:lstStyle/>
                    <a:p>
                      <a:r>
                        <a:rPr lang="en-GB" sz="1500" dirty="0">
                          <a:effectLst/>
                        </a:rPr>
                        <a:t>16 MHz</a:t>
                      </a:r>
                    </a:p>
                  </a:txBody>
                  <a:tcPr marL="75878" marR="75878" marT="37939" marB="37939" anchor="ctr"/>
                </a:tc>
                <a:extLst>
                  <a:ext uri="{0D108BD9-81ED-4DB2-BD59-A6C34878D82A}">
                    <a16:rowId xmlns:a16="http://schemas.microsoft.com/office/drawing/2014/main" val="4063216359"/>
                  </a:ext>
                </a:extLst>
              </a:tr>
            </a:tbl>
          </a:graphicData>
        </a:graphic>
      </p:graphicFrame>
      <p:sp>
        <p:nvSpPr>
          <p:cNvPr id="7" name="TextBox 6">
            <a:extLst>
              <a:ext uri="{FF2B5EF4-FFF2-40B4-BE49-F238E27FC236}">
                <a16:creationId xmlns:a16="http://schemas.microsoft.com/office/drawing/2014/main" id="{AEF607E5-A2F5-40FC-A0C5-7903F6E89F0D}"/>
              </a:ext>
            </a:extLst>
          </p:cNvPr>
          <p:cNvSpPr txBox="1"/>
          <p:nvPr/>
        </p:nvSpPr>
        <p:spPr>
          <a:xfrm>
            <a:off x="8854991" y="4517113"/>
            <a:ext cx="2893807" cy="2031325"/>
          </a:xfrm>
          <a:prstGeom prst="rect">
            <a:avLst/>
          </a:prstGeom>
          <a:solidFill>
            <a:schemeClr val="accent2">
              <a:lumMod val="40000"/>
              <a:lumOff val="60000"/>
            </a:schemeClr>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rebuchet MS" panose="020B0603020202020204"/>
                <a:ea typeface="+mn-ea"/>
                <a:cs typeface="+mn-cs"/>
              </a:rPr>
              <a:t>EEPROM</a:t>
            </a:r>
            <a:r>
              <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rPr>
              <a:t>: Electrically Erasable Programmable Read-Only Memory. Non-volatile memory.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rPr>
              <a:t>Can be erased and reprogrammed using a pulsed voltage</a:t>
            </a:r>
          </a:p>
        </p:txBody>
      </p:sp>
      <p:sp>
        <p:nvSpPr>
          <p:cNvPr id="8" name="Rectangle 7"/>
          <p:cNvSpPr/>
          <p:nvPr/>
        </p:nvSpPr>
        <p:spPr>
          <a:xfrm>
            <a:off x="8854991" y="226860"/>
            <a:ext cx="2893807" cy="1200329"/>
          </a:xfrm>
          <a:prstGeom prst="rect">
            <a:avLst/>
          </a:prstGeom>
          <a:solidFill>
            <a:schemeClr val="accent1">
              <a:lumMod val="20000"/>
              <a:lumOff val="80000"/>
            </a:schemeClr>
          </a:solidFill>
          <a:ln>
            <a:solidFill>
              <a:schemeClr val="tx1"/>
            </a:solidFill>
          </a:ln>
        </p:spPr>
        <p:txBody>
          <a:bodyPr wrap="square">
            <a:spAutoFit/>
          </a:bodyPr>
          <a:lstStyle/>
          <a:p>
            <a:r>
              <a:rPr lang="en-US" b="1" dirty="0"/>
              <a:t>Note:</a:t>
            </a:r>
          </a:p>
          <a:p>
            <a:r>
              <a:rPr lang="en-US" dirty="0"/>
              <a:t>Most Arduino boards use the Atmel 8-bit AVR microcontroller.</a:t>
            </a:r>
          </a:p>
        </p:txBody>
      </p:sp>
    </p:spTree>
    <p:extLst>
      <p:ext uri="{BB962C8B-B14F-4D97-AF65-F5344CB8AC3E}">
        <p14:creationId xmlns:p14="http://schemas.microsoft.com/office/powerpoint/2010/main" val="2895518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Arduino?</a:t>
            </a:r>
          </a:p>
        </p:txBody>
      </p:sp>
      <p:sp>
        <p:nvSpPr>
          <p:cNvPr id="3" name="Content Placeholder 2"/>
          <p:cNvSpPr>
            <a:spLocks noGrp="1"/>
          </p:cNvSpPr>
          <p:nvPr>
            <p:ph idx="1"/>
          </p:nvPr>
        </p:nvSpPr>
        <p:spPr>
          <a:xfrm>
            <a:off x="677334" y="1681316"/>
            <a:ext cx="8596668" cy="4860801"/>
          </a:xfrm>
        </p:spPr>
        <p:txBody>
          <a:bodyPr>
            <a:normAutofit/>
          </a:bodyPr>
          <a:lstStyle/>
          <a:p>
            <a:r>
              <a:rPr lang="en-US" sz="2000" dirty="0"/>
              <a:t>The Arduino is an open source hardware and software platform that is incredibly powerful yet easy to use. </a:t>
            </a:r>
          </a:p>
          <a:p>
            <a:r>
              <a:rPr lang="en-US" sz="2000" dirty="0"/>
              <a:t>You can look at and download the code from any of the Arduino repositories on GitHub here:</a:t>
            </a:r>
          </a:p>
          <a:p>
            <a:pPr lvl="1"/>
            <a:r>
              <a:rPr lang="en-US" sz="1800" dirty="0"/>
              <a:t> </a:t>
            </a:r>
            <a:r>
              <a:rPr lang="en-US" sz="1800" dirty="0">
                <a:hlinkClick r:id="rId2"/>
              </a:rPr>
              <a:t>https://github.com/arduino</a:t>
            </a:r>
            <a:endParaRPr lang="en-US" sz="1800" dirty="0"/>
          </a:p>
          <a:p>
            <a:r>
              <a:rPr lang="en-US" sz="2000" dirty="0"/>
              <a:t>This platform has captured the imagination of electronic enthusiasts and the maker community everywhere. It enables people to inexpensively experiment with electronic prototypes and see their projects come to life. </a:t>
            </a:r>
          </a:p>
          <a:p>
            <a:r>
              <a:rPr lang="en-US" sz="2000" dirty="0"/>
              <a:t>Projects can range from simply making an LED blink or recording the temperature to controlling 3D printers or making robots.</a:t>
            </a:r>
          </a:p>
          <a:p>
            <a:r>
              <a:rPr lang="en-US" sz="2000" dirty="0"/>
              <a:t>While there are numerous models of the Arduino, in this course we will primarily be using the very popular Arduino UNO R3 board. </a:t>
            </a:r>
            <a:endParaRPr lang="en-GB" sz="2000" dirty="0"/>
          </a:p>
        </p:txBody>
      </p:sp>
    </p:spTree>
    <p:extLst>
      <p:ext uri="{BB962C8B-B14F-4D97-AF65-F5344CB8AC3E}">
        <p14:creationId xmlns:p14="http://schemas.microsoft.com/office/powerpoint/2010/main" val="3265193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088" y="260465"/>
            <a:ext cx="10270528" cy="1320800"/>
          </a:xfrm>
        </p:spPr>
        <p:txBody>
          <a:bodyPr>
            <a:normAutofit/>
          </a:bodyPr>
          <a:lstStyle/>
          <a:p>
            <a:r>
              <a:rPr lang="en-US" dirty="0"/>
              <a:t>Arduino Uno's R3 board layout</a:t>
            </a:r>
            <a:endParaRPr lang="en-GB" dirty="0"/>
          </a:p>
        </p:txBody>
      </p:sp>
      <p:pic>
        <p:nvPicPr>
          <p:cNvPr id="4" name="Content Placeholder 3"/>
          <p:cNvPicPr>
            <a:picLocks noGrp="1" noChangeAspect="1"/>
          </p:cNvPicPr>
          <p:nvPr>
            <p:ph idx="1"/>
          </p:nvPr>
        </p:nvPicPr>
        <p:blipFill>
          <a:blip r:embed="rId3"/>
          <a:stretch>
            <a:fillRect/>
          </a:stretch>
        </p:blipFill>
        <p:spPr>
          <a:xfrm>
            <a:off x="5022813" y="1360683"/>
            <a:ext cx="7044496" cy="4374856"/>
          </a:xfrm>
          <a:prstGeom prst="rect">
            <a:avLst/>
          </a:prstGeom>
        </p:spPr>
      </p:pic>
      <p:sp>
        <p:nvSpPr>
          <p:cNvPr id="5" name="Rectangle 4"/>
          <p:cNvSpPr/>
          <p:nvPr/>
        </p:nvSpPr>
        <p:spPr>
          <a:xfrm>
            <a:off x="387927" y="1360683"/>
            <a:ext cx="4524894" cy="5078313"/>
          </a:xfrm>
          <a:prstGeom prst="rect">
            <a:avLst/>
          </a:prstGeom>
        </p:spPr>
        <p:txBody>
          <a:bodyPr wrap="square">
            <a:spAutoFit/>
          </a:bodyPr>
          <a:lstStyle/>
          <a:p>
            <a:r>
              <a:rPr lang="en-US" b="1" dirty="0"/>
              <a:t>DC supply Input</a:t>
            </a:r>
            <a:r>
              <a:rPr lang="en-US" dirty="0"/>
              <a:t>: The DC supply input can be used with an AC-to-DC power</a:t>
            </a:r>
          </a:p>
          <a:p>
            <a:r>
              <a:rPr lang="en-US" dirty="0"/>
              <a:t>adapter or a battery. The power source can be connected using a 2.1 mm </a:t>
            </a:r>
            <a:r>
              <a:rPr lang="en-US" dirty="0" err="1"/>
              <a:t>centerpositive</a:t>
            </a:r>
            <a:r>
              <a:rPr lang="en-US" dirty="0"/>
              <a:t> plug. The Arduino Uno operates at 5 volts but can have a maximum input of 20 volts; however, it is recommended to not use more than 12V.</a:t>
            </a:r>
          </a:p>
          <a:p>
            <a:endParaRPr lang="en-US" b="1" dirty="0"/>
          </a:p>
          <a:p>
            <a:r>
              <a:rPr lang="en-US" b="1" dirty="0"/>
              <a:t>Voltage Regulator: </a:t>
            </a:r>
            <a:r>
              <a:rPr lang="en-US" dirty="0"/>
              <a:t>The Arduino uses a linear regulator to control the voltage</a:t>
            </a:r>
          </a:p>
          <a:p>
            <a:r>
              <a:rPr lang="en-GB" dirty="0"/>
              <a:t>going into the board.</a:t>
            </a:r>
          </a:p>
          <a:p>
            <a:endParaRPr lang="en-US" b="1" dirty="0"/>
          </a:p>
          <a:p>
            <a:r>
              <a:rPr lang="en-US" b="1" dirty="0"/>
              <a:t>USB Port: </a:t>
            </a:r>
            <a:r>
              <a:rPr lang="en-US" dirty="0"/>
              <a:t>The USB port can be used to power and program the board.</a:t>
            </a:r>
          </a:p>
          <a:p>
            <a:endParaRPr lang="en-US" b="1" dirty="0"/>
          </a:p>
          <a:p>
            <a:r>
              <a:rPr lang="en-US" b="1" dirty="0"/>
              <a:t>RESET button: </a:t>
            </a:r>
            <a:r>
              <a:rPr lang="en-US" dirty="0"/>
              <a:t>This button, when pressed, will reset the board.</a:t>
            </a:r>
          </a:p>
        </p:txBody>
      </p:sp>
    </p:spTree>
    <p:extLst>
      <p:ext uri="{BB962C8B-B14F-4D97-AF65-F5344CB8AC3E}">
        <p14:creationId xmlns:p14="http://schemas.microsoft.com/office/powerpoint/2010/main" val="2268183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163782"/>
            <a:ext cx="4725939" cy="5286894"/>
          </a:xfrm>
        </p:spPr>
        <p:txBody>
          <a:bodyPr>
            <a:noAutofit/>
          </a:bodyPr>
          <a:lstStyle/>
          <a:p>
            <a:pPr marL="0" indent="0">
              <a:buNone/>
            </a:pPr>
            <a:r>
              <a:rPr lang="en-US" b="1" dirty="0">
                <a:solidFill>
                  <a:schemeClr val="tx1"/>
                </a:solidFill>
              </a:rPr>
              <a:t>ICSP for USB: </a:t>
            </a:r>
            <a:r>
              <a:rPr lang="en-US" dirty="0">
                <a:solidFill>
                  <a:schemeClr val="tx1"/>
                </a:solidFill>
              </a:rPr>
              <a:t>The in-circuit serial programming pins are used to </a:t>
            </a:r>
            <a:r>
              <a:rPr lang="en-US" u="sng" dirty="0">
                <a:solidFill>
                  <a:schemeClr val="tx1"/>
                </a:solidFill>
              </a:rPr>
              <a:t>flash the firmware on the USB interface chip</a:t>
            </a:r>
            <a:r>
              <a:rPr lang="en-US" dirty="0">
                <a:solidFill>
                  <a:schemeClr val="tx1"/>
                </a:solidFill>
              </a:rPr>
              <a:t>.</a:t>
            </a:r>
          </a:p>
          <a:p>
            <a:pPr marL="0"/>
            <a:endParaRPr lang="en-US" dirty="0">
              <a:solidFill>
                <a:schemeClr val="tx1"/>
              </a:solidFill>
            </a:endParaRPr>
          </a:p>
          <a:p>
            <a:pPr marL="0" indent="0">
              <a:buNone/>
            </a:pPr>
            <a:r>
              <a:rPr lang="en-US" b="1" dirty="0">
                <a:solidFill>
                  <a:schemeClr val="tx1"/>
                </a:solidFill>
              </a:rPr>
              <a:t>ICSP for ATmega328: </a:t>
            </a:r>
            <a:r>
              <a:rPr lang="en-US" dirty="0">
                <a:solidFill>
                  <a:schemeClr val="tx1"/>
                </a:solidFill>
              </a:rPr>
              <a:t>The in-circuit serial programming pins are used to </a:t>
            </a:r>
            <a:r>
              <a:rPr lang="en-US" u="sng" dirty="0">
                <a:solidFill>
                  <a:schemeClr val="tx1"/>
                </a:solidFill>
              </a:rPr>
              <a:t>flash the firmware on the </a:t>
            </a:r>
            <a:r>
              <a:rPr lang="en-US" u="sng" dirty="0" err="1">
                <a:solidFill>
                  <a:schemeClr val="tx1"/>
                </a:solidFill>
              </a:rPr>
              <a:t>ATmega</a:t>
            </a:r>
            <a:r>
              <a:rPr lang="en-US" u="sng" dirty="0">
                <a:solidFill>
                  <a:schemeClr val="tx1"/>
                </a:solidFill>
              </a:rPr>
              <a:t> microcontroller</a:t>
            </a:r>
            <a:r>
              <a:rPr lang="en-US" dirty="0">
                <a:solidFill>
                  <a:schemeClr val="tx1"/>
                </a:solidFill>
              </a:rPr>
              <a:t>.</a:t>
            </a:r>
          </a:p>
          <a:p>
            <a:pPr marL="0" indent="0">
              <a:buNone/>
            </a:pPr>
            <a:endParaRPr lang="en-US" dirty="0">
              <a:solidFill>
                <a:schemeClr val="tx1"/>
              </a:solidFill>
            </a:endParaRPr>
          </a:p>
          <a:p>
            <a:pPr marL="0" indent="0">
              <a:buNone/>
            </a:pPr>
            <a:r>
              <a:rPr lang="en-US" b="1" dirty="0">
                <a:solidFill>
                  <a:schemeClr val="tx1"/>
                </a:solidFill>
              </a:rPr>
              <a:t>ATmega328: </a:t>
            </a:r>
            <a:r>
              <a:rPr lang="en-US" dirty="0">
                <a:solidFill>
                  <a:schemeClr val="tx1"/>
                </a:solidFill>
              </a:rPr>
              <a:t>The microcontroller for the Arduino Uno board.</a:t>
            </a:r>
            <a:endParaRPr lang="en-GB" dirty="0">
              <a:solidFill>
                <a:schemeClr val="tx1"/>
              </a:solidFill>
            </a:endParaRPr>
          </a:p>
        </p:txBody>
      </p:sp>
      <p:pic>
        <p:nvPicPr>
          <p:cNvPr id="5" name="Picture 4"/>
          <p:cNvPicPr>
            <a:picLocks noChangeAspect="1"/>
          </p:cNvPicPr>
          <p:nvPr/>
        </p:nvPicPr>
        <p:blipFill>
          <a:blip r:embed="rId2"/>
          <a:stretch>
            <a:fillRect/>
          </a:stretch>
        </p:blipFill>
        <p:spPr>
          <a:xfrm>
            <a:off x="5144413" y="1163782"/>
            <a:ext cx="7047587" cy="4377307"/>
          </a:xfrm>
          <a:prstGeom prst="rect">
            <a:avLst/>
          </a:prstGeom>
        </p:spPr>
      </p:pic>
    </p:spTree>
    <p:extLst>
      <p:ext uri="{BB962C8B-B14F-4D97-AF65-F5344CB8AC3E}">
        <p14:creationId xmlns:p14="http://schemas.microsoft.com/office/powerpoint/2010/main" val="311210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1983" y="0"/>
            <a:ext cx="8134156" cy="1022465"/>
          </a:xfrm>
        </p:spPr>
        <p:txBody>
          <a:bodyPr>
            <a:noAutofit/>
          </a:bodyPr>
          <a:lstStyle/>
          <a:p>
            <a:pPr marL="0" indent="0">
              <a:buNone/>
            </a:pPr>
            <a:r>
              <a:rPr lang="en-US" b="1" dirty="0">
                <a:solidFill>
                  <a:schemeClr val="tx1"/>
                </a:solidFill>
              </a:rPr>
              <a:t>Digital and PWM connectors: </a:t>
            </a:r>
            <a:r>
              <a:rPr lang="en-US" dirty="0">
                <a:solidFill>
                  <a:schemeClr val="tx1"/>
                </a:solidFill>
              </a:rPr>
              <a:t>These pins, labeled 0 to 13, can be used as either a digital input or output pins. The pins labeled with the tilde (~) can also be used for Pulse-Width Modulation (PWM) output.</a:t>
            </a:r>
          </a:p>
        </p:txBody>
      </p:sp>
      <p:pic>
        <p:nvPicPr>
          <p:cNvPr id="5" name="Picture 4"/>
          <p:cNvPicPr>
            <a:picLocks noChangeAspect="1"/>
          </p:cNvPicPr>
          <p:nvPr/>
        </p:nvPicPr>
        <p:blipFill>
          <a:blip r:embed="rId3"/>
          <a:stretch>
            <a:fillRect/>
          </a:stretch>
        </p:blipFill>
        <p:spPr>
          <a:xfrm>
            <a:off x="2227046" y="862476"/>
            <a:ext cx="7047587" cy="4377307"/>
          </a:xfrm>
          <a:prstGeom prst="rect">
            <a:avLst/>
          </a:prstGeom>
        </p:spPr>
      </p:pic>
      <p:sp>
        <p:nvSpPr>
          <p:cNvPr id="2" name="Rectangle 1"/>
          <p:cNvSpPr/>
          <p:nvPr/>
        </p:nvSpPr>
        <p:spPr>
          <a:xfrm>
            <a:off x="6096000" y="5239783"/>
            <a:ext cx="6096000" cy="923330"/>
          </a:xfrm>
          <a:prstGeom prst="rect">
            <a:avLst/>
          </a:prstGeom>
        </p:spPr>
        <p:txBody>
          <a:bodyPr>
            <a:spAutoFit/>
          </a:bodyPr>
          <a:lstStyle/>
          <a:p>
            <a:r>
              <a:rPr lang="en-US" b="1" dirty="0"/>
              <a:t>Analog In Connectors: </a:t>
            </a:r>
            <a:r>
              <a:rPr lang="en-US" dirty="0"/>
              <a:t>The pins, labeled A0 to A5, can be used for analog input. These pins can be used to </a:t>
            </a:r>
            <a:r>
              <a:rPr lang="en-US" u="sng" dirty="0"/>
              <a:t>read the output from analog sensors</a:t>
            </a:r>
            <a:r>
              <a:rPr lang="en-US" dirty="0"/>
              <a:t>.</a:t>
            </a:r>
          </a:p>
        </p:txBody>
      </p:sp>
      <p:sp>
        <p:nvSpPr>
          <p:cNvPr id="4" name="Rectangle 3"/>
          <p:cNvSpPr/>
          <p:nvPr/>
        </p:nvSpPr>
        <p:spPr>
          <a:xfrm>
            <a:off x="306004" y="5239783"/>
            <a:ext cx="6096000" cy="1477328"/>
          </a:xfrm>
          <a:prstGeom prst="rect">
            <a:avLst/>
          </a:prstGeom>
        </p:spPr>
        <p:txBody>
          <a:bodyPr>
            <a:spAutoFit/>
          </a:bodyPr>
          <a:lstStyle/>
          <a:p>
            <a:r>
              <a:rPr lang="en-US" b="1" dirty="0"/>
              <a:t>Power and External Reset</a:t>
            </a:r>
            <a:r>
              <a:rPr lang="en-US" dirty="0"/>
              <a:t>: These pins in this header, provide ground and power for external devices and sensors from the Arduino. The Arduino can also be powered through these pins. There is also a reset pin that can be used to reset the </a:t>
            </a:r>
            <a:r>
              <a:rPr lang="en-GB" dirty="0"/>
              <a:t>Arduino.</a:t>
            </a:r>
          </a:p>
        </p:txBody>
      </p:sp>
    </p:spTree>
    <p:extLst>
      <p:ext uri="{BB962C8B-B14F-4D97-AF65-F5344CB8AC3E}">
        <p14:creationId xmlns:p14="http://schemas.microsoft.com/office/powerpoint/2010/main" val="3277152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Arduino shields</a:t>
            </a:r>
            <a:endParaRPr lang="en-GB" dirty="0"/>
          </a:p>
        </p:txBody>
      </p:sp>
      <p:sp>
        <p:nvSpPr>
          <p:cNvPr id="3" name="Content Placeholder 2"/>
          <p:cNvSpPr>
            <a:spLocks noGrp="1"/>
          </p:cNvSpPr>
          <p:nvPr>
            <p:ph idx="1"/>
          </p:nvPr>
        </p:nvSpPr>
        <p:spPr>
          <a:xfrm>
            <a:off x="677334" y="1270000"/>
            <a:ext cx="5861118" cy="3880773"/>
          </a:xfrm>
        </p:spPr>
        <p:txBody>
          <a:bodyPr>
            <a:noAutofit/>
          </a:bodyPr>
          <a:lstStyle/>
          <a:p>
            <a:r>
              <a:rPr lang="en-US" sz="2400" dirty="0"/>
              <a:t>An Arduino shield is a modular circuit board that plugs directly into the pin headers of the Arduino board. </a:t>
            </a:r>
          </a:p>
          <a:p>
            <a:r>
              <a:rPr lang="en-US" sz="2400" dirty="0"/>
              <a:t>These shields will add extra functionality to the Arduino board. </a:t>
            </a:r>
          </a:p>
          <a:p>
            <a:r>
              <a:rPr lang="en-US" sz="2400" dirty="0"/>
              <a:t>If we are looking to connect to the internet, do speech recognition, control DC motors or add other functionality to the Arduino, there is probably a shield that can help us. </a:t>
            </a:r>
          </a:p>
          <a:p>
            <a:r>
              <a:rPr lang="en-US" sz="2400" dirty="0"/>
              <a:t>While you don’t have to use shields, they do make adding extra functionality to our Arduino boards </a:t>
            </a:r>
            <a:r>
              <a:rPr lang="en-GB" sz="2400" dirty="0"/>
              <a:t>very easy.</a:t>
            </a:r>
          </a:p>
        </p:txBody>
      </p:sp>
      <p:pic>
        <p:nvPicPr>
          <p:cNvPr id="4" name="Picture 3"/>
          <p:cNvPicPr>
            <a:picLocks noChangeAspect="1"/>
          </p:cNvPicPr>
          <p:nvPr/>
        </p:nvPicPr>
        <p:blipFill rotWithShape="1">
          <a:blip r:embed="rId2"/>
          <a:srcRect b="654"/>
          <a:stretch/>
        </p:blipFill>
        <p:spPr>
          <a:xfrm>
            <a:off x="6549852" y="1776566"/>
            <a:ext cx="5448300" cy="4201447"/>
          </a:xfrm>
          <a:prstGeom prst="rect">
            <a:avLst/>
          </a:prstGeom>
        </p:spPr>
      </p:pic>
    </p:spTree>
    <p:extLst>
      <p:ext uri="{BB962C8B-B14F-4D97-AF65-F5344CB8AC3E}">
        <p14:creationId xmlns:p14="http://schemas.microsoft.com/office/powerpoint/2010/main" val="2053014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Arduino looks with two shields attached:</a:t>
            </a:r>
            <a:endParaRPr lang="en-GB" dirty="0"/>
          </a:p>
        </p:txBody>
      </p:sp>
      <p:sp>
        <p:nvSpPr>
          <p:cNvPr id="3" name="Content Placeholder 2"/>
          <p:cNvSpPr>
            <a:spLocks noGrp="1"/>
          </p:cNvSpPr>
          <p:nvPr>
            <p:ph idx="1"/>
          </p:nvPr>
        </p:nvSpPr>
        <p:spPr>
          <a:xfrm>
            <a:off x="6547192" y="1667388"/>
            <a:ext cx="3688189" cy="3880773"/>
          </a:xfrm>
        </p:spPr>
        <p:txBody>
          <a:bodyPr/>
          <a:lstStyle/>
          <a:p>
            <a:r>
              <a:rPr lang="en-US" dirty="0"/>
              <a:t>A shield fits on top of the Arduino by plugging directly into the pin headers. </a:t>
            </a:r>
          </a:p>
          <a:p>
            <a:r>
              <a:rPr lang="en-US" dirty="0"/>
              <a:t>We can also stack one shield on top of another if they do not use the same resources. Here is how an</a:t>
            </a:r>
          </a:p>
        </p:txBody>
      </p:sp>
      <p:pic>
        <p:nvPicPr>
          <p:cNvPr id="4" name="Picture 3"/>
          <p:cNvPicPr>
            <a:picLocks noChangeAspect="1"/>
          </p:cNvPicPr>
          <p:nvPr/>
        </p:nvPicPr>
        <p:blipFill>
          <a:blip r:embed="rId2"/>
          <a:stretch>
            <a:fillRect/>
          </a:stretch>
        </p:blipFill>
        <p:spPr>
          <a:xfrm>
            <a:off x="677334" y="1667388"/>
            <a:ext cx="5657850" cy="4400550"/>
          </a:xfrm>
          <a:prstGeom prst="rect">
            <a:avLst/>
          </a:prstGeom>
        </p:spPr>
      </p:pic>
    </p:spTree>
    <p:extLst>
      <p:ext uri="{BB962C8B-B14F-4D97-AF65-F5344CB8AC3E}">
        <p14:creationId xmlns:p14="http://schemas.microsoft.com/office/powerpoint/2010/main" val="3791116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Arduino pin</a:t>
            </a:r>
          </a:p>
        </p:txBody>
      </p:sp>
      <p:sp>
        <p:nvSpPr>
          <p:cNvPr id="3" name="Content Placeholder 2"/>
          <p:cNvSpPr>
            <a:spLocks noGrp="1"/>
          </p:cNvSpPr>
          <p:nvPr>
            <p:ph idx="1"/>
          </p:nvPr>
        </p:nvSpPr>
        <p:spPr>
          <a:xfrm>
            <a:off x="677334" y="2160589"/>
            <a:ext cx="2655801" cy="3880773"/>
          </a:xfrm>
        </p:spPr>
        <p:txBody>
          <a:bodyPr/>
          <a:lstStyle/>
          <a:p>
            <a:r>
              <a:rPr lang="en-US" dirty="0"/>
              <a:t>There is a total of 31 pins in the Arduino Uno pin headers. </a:t>
            </a:r>
          </a:p>
          <a:p>
            <a:r>
              <a:rPr lang="en-US" dirty="0"/>
              <a:t>Most of these pins can be configured to perform different functions.</a:t>
            </a:r>
            <a:endParaRPr lang="en-GB" dirty="0"/>
          </a:p>
        </p:txBody>
      </p:sp>
      <p:pic>
        <p:nvPicPr>
          <p:cNvPr id="4" name="Picture 3"/>
          <p:cNvPicPr>
            <a:picLocks noChangeAspect="1"/>
          </p:cNvPicPr>
          <p:nvPr/>
        </p:nvPicPr>
        <p:blipFill>
          <a:blip r:embed="rId2"/>
          <a:stretch>
            <a:fillRect/>
          </a:stretch>
        </p:blipFill>
        <p:spPr>
          <a:xfrm>
            <a:off x="3931521" y="827139"/>
            <a:ext cx="8143875" cy="5715000"/>
          </a:xfrm>
          <a:prstGeom prst="rect">
            <a:avLst/>
          </a:prstGeom>
        </p:spPr>
      </p:pic>
    </p:spTree>
    <p:extLst>
      <p:ext uri="{BB962C8B-B14F-4D97-AF65-F5344CB8AC3E}">
        <p14:creationId xmlns:p14="http://schemas.microsoft.com/office/powerpoint/2010/main" val="289020370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131</TotalTime>
  <Words>1801</Words>
  <Application>Microsoft Office PowerPoint</Application>
  <PresentationFormat>Widescreen</PresentationFormat>
  <Paragraphs>166</Paragraphs>
  <Slides>19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Trebuchet MS</vt:lpstr>
      <vt:lpstr>Wingdings 3</vt:lpstr>
      <vt:lpstr>Facet</vt:lpstr>
      <vt:lpstr>Introduction to Arduino</vt:lpstr>
      <vt:lpstr>What is Arduino?</vt:lpstr>
      <vt:lpstr>What is Arduino?</vt:lpstr>
      <vt:lpstr>Arduino Uno's R3 board layout</vt:lpstr>
      <vt:lpstr>PowerPoint Presentation</vt:lpstr>
      <vt:lpstr>PowerPoint Presentation</vt:lpstr>
      <vt:lpstr>Arduino shields</vt:lpstr>
      <vt:lpstr>Arduino looks with two shields attached:</vt:lpstr>
      <vt:lpstr>Arduino pin</vt:lpstr>
      <vt:lpstr>Digital pins</vt:lpstr>
      <vt:lpstr>Analog input pins</vt:lpstr>
      <vt:lpstr>PWM pins</vt:lpstr>
      <vt:lpstr>Duty cycle</vt:lpstr>
      <vt:lpstr>Power pins</vt:lpstr>
      <vt:lpstr>Serial pins</vt:lpstr>
      <vt:lpstr>SPI pins</vt:lpstr>
      <vt:lpstr>Installing the IDE</vt:lpstr>
      <vt:lpstr>Programming in for Arduino</vt:lpstr>
      <vt:lpstr>Example program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Arduino</dc:title>
  <dc:creator>James Tedder</dc:creator>
  <cp:lastModifiedBy>James Tedder</cp:lastModifiedBy>
  <cp:revision>13</cp:revision>
  <cp:lastPrinted>2019-03-08T14:48:25Z</cp:lastPrinted>
  <dcterms:created xsi:type="dcterms:W3CDTF">2019-03-08T12:57:30Z</dcterms:created>
  <dcterms:modified xsi:type="dcterms:W3CDTF">2019-03-11T09:33:42Z</dcterms:modified>
</cp:coreProperties>
</file>