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1" r:id="rId3"/>
    <p:sldId id="257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6DBC3A3-7D27-4AD3-88B7-C1DECA211EE6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937AC1-8B58-4D42-B6BF-B3D3F2EF6985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18434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C3A3-7D27-4AD3-88B7-C1DECA211EE6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7AC1-8B58-4D42-B6BF-B3D3F2EF6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21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C3A3-7D27-4AD3-88B7-C1DECA211EE6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7AC1-8B58-4D42-B6BF-B3D3F2EF6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11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C3A3-7D27-4AD3-88B7-C1DECA211EE6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7AC1-8B58-4D42-B6BF-B3D3F2EF6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13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DBC3A3-7D27-4AD3-88B7-C1DECA211EE6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937AC1-8B58-4D42-B6BF-B3D3F2EF698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68291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C3A3-7D27-4AD3-88B7-C1DECA211EE6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7AC1-8B58-4D42-B6BF-B3D3F2EF6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23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C3A3-7D27-4AD3-88B7-C1DECA211EE6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7AC1-8B58-4D42-B6BF-B3D3F2EF6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04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C3A3-7D27-4AD3-88B7-C1DECA211EE6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7AC1-8B58-4D42-B6BF-B3D3F2EF6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09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C3A3-7D27-4AD3-88B7-C1DECA211EE6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7AC1-8B58-4D42-B6BF-B3D3F2EF6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75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DBC3A3-7D27-4AD3-88B7-C1DECA211EE6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937AC1-8B58-4D42-B6BF-B3D3F2EF698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807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DBC3A3-7D27-4AD3-88B7-C1DECA211EE6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937AC1-8B58-4D42-B6BF-B3D3F2EF698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600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6DBC3A3-7D27-4AD3-88B7-C1DECA211EE6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7937AC1-8B58-4D42-B6BF-B3D3F2EF698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609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5 </a:t>
            </a:r>
            <a:br>
              <a:rPr lang="en-GB" dirty="0" smtClean="0"/>
            </a:br>
            <a:r>
              <a:rPr lang="en-GB" dirty="0" smtClean="0"/>
              <a:t>Assignment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Help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1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114" y="1758463"/>
            <a:ext cx="9172172" cy="359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61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LO1 Covering P1 + P2</a:t>
            </a:r>
            <a:br>
              <a:rPr lang="en-GB" dirty="0" smtClean="0"/>
            </a:br>
            <a:r>
              <a:rPr lang="en-GB" dirty="0" smtClean="0"/>
              <a:t>Cover as much as possible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LO1 </a:t>
            </a:r>
            <a:r>
              <a:rPr lang="en-US" b="1" dirty="0"/>
              <a:t>Assess risks to IT </a:t>
            </a:r>
            <a:r>
              <a:rPr lang="en-US" b="1" dirty="0" smtClean="0"/>
              <a:t>security. </a:t>
            </a:r>
            <a:r>
              <a:rPr lang="en-GB" i="1" dirty="0" smtClean="0"/>
              <a:t>IT </a:t>
            </a:r>
            <a:r>
              <a:rPr lang="en-GB" i="1" dirty="0"/>
              <a:t>security risks:</a:t>
            </a:r>
          </a:p>
          <a:p>
            <a:r>
              <a:rPr lang="en-US" dirty="0"/>
              <a:t>Risks: </a:t>
            </a:r>
            <a:endParaRPr lang="en-US" dirty="0" smtClean="0"/>
          </a:p>
          <a:p>
            <a:pPr lvl="1"/>
            <a:r>
              <a:rPr lang="en-US" dirty="0" err="1" smtClean="0"/>
              <a:t>Unauthorised</a:t>
            </a:r>
            <a:r>
              <a:rPr lang="en-US" dirty="0" smtClean="0"/>
              <a:t> </a:t>
            </a:r>
            <a:r>
              <a:rPr lang="en-US" dirty="0"/>
              <a:t>use of a system; </a:t>
            </a:r>
            <a:r>
              <a:rPr lang="en-US" dirty="0" err="1"/>
              <a:t>unauthorised</a:t>
            </a:r>
            <a:r>
              <a:rPr lang="en-US" dirty="0"/>
              <a:t> removal or copying of </a:t>
            </a:r>
            <a:r>
              <a:rPr lang="en-US" dirty="0" smtClean="0"/>
              <a:t>data or </a:t>
            </a:r>
            <a:r>
              <a:rPr lang="en-US" dirty="0"/>
              <a:t>code from a system; damage to or destruction of physical system </a:t>
            </a:r>
            <a:r>
              <a:rPr lang="en-US" dirty="0" smtClean="0"/>
              <a:t>assets and </a:t>
            </a:r>
            <a:r>
              <a:rPr lang="en-US" dirty="0"/>
              <a:t>environment; damage to or destruction of data or code inside or </a:t>
            </a:r>
            <a:r>
              <a:rPr lang="en-US" dirty="0" smtClean="0"/>
              <a:t>outside the </a:t>
            </a:r>
            <a:r>
              <a:rPr lang="en-US" dirty="0"/>
              <a:t>system; naturally occurring </a:t>
            </a:r>
            <a:r>
              <a:rPr lang="en-US" dirty="0" smtClean="0"/>
              <a:t>risks. </a:t>
            </a:r>
          </a:p>
          <a:p>
            <a:r>
              <a:rPr lang="en-US" dirty="0" err="1" smtClean="0"/>
              <a:t>Organisational</a:t>
            </a:r>
            <a:r>
              <a:rPr lang="en-US" dirty="0" smtClean="0"/>
              <a:t> </a:t>
            </a:r>
            <a:r>
              <a:rPr lang="en-US" dirty="0"/>
              <a:t>security: </a:t>
            </a:r>
            <a:endParaRPr lang="en-US" dirty="0" smtClean="0"/>
          </a:p>
          <a:p>
            <a:pPr lvl="1"/>
            <a:r>
              <a:rPr lang="en-US" dirty="0" smtClean="0"/>
              <a:t>Business </a:t>
            </a:r>
            <a:r>
              <a:rPr lang="en-US" dirty="0"/>
              <a:t>continuance; backup/restoration of </a:t>
            </a:r>
            <a:r>
              <a:rPr lang="en-US" dirty="0" smtClean="0"/>
              <a:t>data; audits</a:t>
            </a:r>
            <a:r>
              <a:rPr lang="en-US" dirty="0"/>
              <a:t>; testing procedures e.g. data, network, systems, operational impact </a:t>
            </a:r>
            <a:r>
              <a:rPr lang="en-US" dirty="0" smtClean="0"/>
              <a:t>of security </a:t>
            </a:r>
            <a:r>
              <a:rPr lang="en-US" dirty="0"/>
              <a:t>breaches, WANs, intranets, wireless access systems.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64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31552-F457-4376-9A29-0C0ADE692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Proposing a method to assess and treat IT security risks. (M1)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CB181-7D5A-4F52-875A-3A17FD94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6497053" cy="4398135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u="sng" dirty="0"/>
              <a:t>Establish a risk management framework</a:t>
            </a:r>
          </a:p>
          <a:p>
            <a:pPr lvl="1"/>
            <a:r>
              <a:rPr lang="en-GB" dirty="0"/>
              <a:t>Outline how you would identify risks, who’s responsible, the impact to the business and how likely it is to occur. Baseline criteria, Scale of risk, Acceptable risk(Risk appetite)</a:t>
            </a:r>
          </a:p>
          <a:p>
            <a:pPr marL="457200" indent="-457200">
              <a:buFont typeface="+mj-lt"/>
              <a:buAutoNum type="arabicPeriod"/>
            </a:pPr>
            <a:r>
              <a:rPr lang="en-GB" u="sng" dirty="0"/>
              <a:t>Identify risks</a:t>
            </a:r>
          </a:p>
          <a:p>
            <a:pPr lvl="1"/>
            <a:r>
              <a:rPr lang="en-GB" dirty="0"/>
              <a:t>Create a list of business assets such as files, media, portable devices as well as content such as Intellectual Property.</a:t>
            </a:r>
          </a:p>
          <a:p>
            <a:pPr marL="457200" indent="-457200">
              <a:buFont typeface="+mj-lt"/>
              <a:buAutoNum type="arabicPeriod"/>
            </a:pPr>
            <a:r>
              <a:rPr lang="en-GB" u="sng" dirty="0"/>
              <a:t>Analyse risks</a:t>
            </a:r>
          </a:p>
          <a:p>
            <a:pPr lvl="1"/>
            <a:r>
              <a:rPr lang="en-GB" dirty="0"/>
              <a:t>Identify threats and vulnerabilities to each asset</a:t>
            </a:r>
          </a:p>
          <a:p>
            <a:pPr marL="457200" indent="-457200">
              <a:buFont typeface="+mj-lt"/>
              <a:buAutoNum type="arabicPeriod"/>
            </a:pPr>
            <a:r>
              <a:rPr lang="en-GB" u="sng" dirty="0"/>
              <a:t>Evaluate risks</a:t>
            </a:r>
          </a:p>
          <a:p>
            <a:pPr lvl="1"/>
            <a:r>
              <a:rPr lang="en-GB" dirty="0"/>
              <a:t>Order security risks from high to low</a:t>
            </a:r>
          </a:p>
          <a:p>
            <a:pPr marL="457200" indent="-457200">
              <a:buFont typeface="+mj-lt"/>
              <a:buAutoNum type="arabicPeriod"/>
            </a:pPr>
            <a:r>
              <a:rPr lang="en-GB" u="sng" dirty="0"/>
              <a:t>Select risk treatment options</a:t>
            </a:r>
          </a:p>
          <a:p>
            <a:pPr lvl="1"/>
            <a:r>
              <a:rPr lang="en-GB" dirty="0"/>
              <a:t>Define exactly who is going to implement each control, in which timeframe, with which budget, etc.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440C2F-5A3C-4D81-8C97-E239713CE143}"/>
              </a:ext>
            </a:extLst>
          </p:cNvPr>
          <p:cNvSpPr/>
          <p:nvPr/>
        </p:nvSpPr>
        <p:spPr>
          <a:xfrm>
            <a:off x="8210281" y="2516677"/>
            <a:ext cx="3487487" cy="27392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SegoeRegular"/>
              </a:rPr>
              <a:t>Research:</a:t>
            </a:r>
          </a:p>
          <a:p>
            <a:pPr algn="ctr"/>
            <a:endParaRPr lang="en-GB" b="1" dirty="0">
              <a:latin typeface="SegoeRegular"/>
            </a:endParaRPr>
          </a:p>
          <a:p>
            <a:pPr algn="ctr"/>
            <a:r>
              <a:rPr lang="en-GB" sz="3200" b="1" u="sng" dirty="0">
                <a:latin typeface="SegoeRegular"/>
              </a:rPr>
              <a:t>ISO 27001 risk assessments</a:t>
            </a:r>
          </a:p>
          <a:p>
            <a:pPr algn="ctr"/>
            <a:endParaRPr lang="en-GB" b="1" i="0" dirty="0">
              <a:effectLst/>
              <a:latin typeface="SegoeRegular"/>
            </a:endParaRPr>
          </a:p>
          <a:p>
            <a:pPr algn="ctr"/>
            <a:r>
              <a:rPr lang="en-GB" b="1" dirty="0">
                <a:latin typeface="SegoeRegular"/>
              </a:rPr>
              <a:t>(ISO = International Organization for Standardization)</a:t>
            </a:r>
            <a:endParaRPr lang="en-GB" b="1" i="0" dirty="0">
              <a:effectLst/>
              <a:latin typeface="SegoeRegular"/>
            </a:endParaRPr>
          </a:p>
        </p:txBody>
      </p:sp>
    </p:spTree>
    <p:extLst>
      <p:ext uri="{BB962C8B-B14F-4D97-AF65-F5344CB8AC3E}">
        <p14:creationId xmlns:p14="http://schemas.microsoft.com/office/powerpoint/2010/main" val="2309901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034" y="1252904"/>
            <a:ext cx="781050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775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LO2 </a:t>
            </a:r>
            <a:r>
              <a:rPr lang="en-GB" dirty="0"/>
              <a:t>Covering </a:t>
            </a:r>
            <a:r>
              <a:rPr lang="en-GB" dirty="0" smtClean="0"/>
              <a:t>P3 </a:t>
            </a:r>
            <a:r>
              <a:rPr lang="en-GB" dirty="0"/>
              <a:t>+ </a:t>
            </a:r>
            <a:r>
              <a:rPr lang="en-GB" dirty="0" smtClean="0"/>
              <a:t>4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Cover as much as possible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LO2 </a:t>
            </a:r>
            <a:r>
              <a:rPr lang="en-US" b="1" dirty="0"/>
              <a:t>Describe IT security </a:t>
            </a:r>
            <a:r>
              <a:rPr lang="en-US" b="1" dirty="0" smtClean="0"/>
              <a:t>solutions. </a:t>
            </a:r>
            <a:r>
              <a:rPr lang="en-GB" i="1" dirty="0" smtClean="0"/>
              <a:t>IT </a:t>
            </a:r>
            <a:r>
              <a:rPr lang="en-GB" i="1" dirty="0"/>
              <a:t>security solution evaluation:</a:t>
            </a:r>
          </a:p>
          <a:p>
            <a:r>
              <a:rPr lang="en-US" dirty="0"/>
              <a:t>Network Security infrastructure: </a:t>
            </a:r>
            <a:r>
              <a:rPr lang="en-US" dirty="0" smtClean="0"/>
              <a:t>evaluation </a:t>
            </a:r>
            <a:r>
              <a:rPr lang="en-US" dirty="0"/>
              <a:t>of NAT, DMZ, </a:t>
            </a:r>
            <a:r>
              <a:rPr lang="en-US" dirty="0" smtClean="0"/>
              <a:t>FWs.</a:t>
            </a:r>
          </a:p>
          <a:p>
            <a:r>
              <a:rPr lang="en-US" dirty="0" smtClean="0"/>
              <a:t>Network </a:t>
            </a:r>
            <a:r>
              <a:rPr lang="en-US" dirty="0"/>
              <a:t>performance: RAID, Main/Standby, Dual LAN, web server balancing.</a:t>
            </a:r>
          </a:p>
          <a:p>
            <a:r>
              <a:rPr lang="en-US" dirty="0"/>
              <a:t>Data security: explain asset management, image </a:t>
            </a:r>
            <a:r>
              <a:rPr lang="en-US" dirty="0" smtClean="0"/>
              <a:t>differential/incremental </a:t>
            </a:r>
            <a:r>
              <a:rPr lang="en-GB" dirty="0" smtClean="0"/>
              <a:t>backups</a:t>
            </a:r>
            <a:r>
              <a:rPr lang="en-GB" dirty="0"/>
              <a:t>, SAN servers.</a:t>
            </a:r>
          </a:p>
          <a:p>
            <a:r>
              <a:rPr lang="en-GB" dirty="0"/>
              <a:t>Data centre: replica data centres, virtualisation, secure transport </a:t>
            </a:r>
            <a:r>
              <a:rPr lang="en-GB" dirty="0" smtClean="0"/>
              <a:t>protocol, </a:t>
            </a:r>
            <a:r>
              <a:rPr lang="en-US" dirty="0" smtClean="0"/>
              <a:t>secure </a:t>
            </a:r>
            <a:r>
              <a:rPr lang="en-US" dirty="0"/>
              <a:t>MPLS routing and remote access methods/procedures for </a:t>
            </a:r>
            <a:r>
              <a:rPr lang="en-US" dirty="0" smtClean="0"/>
              <a:t>third-party </a:t>
            </a:r>
            <a:r>
              <a:rPr lang="en-GB" dirty="0" smtClean="0"/>
              <a:t>access</a:t>
            </a:r>
            <a:r>
              <a:rPr lang="en-GB" dirty="0"/>
              <a:t>.</a:t>
            </a:r>
          </a:p>
          <a:p>
            <a:r>
              <a:rPr lang="en-US" dirty="0"/>
              <a:t>Security vulnerability: logs, traces, honeypots, data mining </a:t>
            </a:r>
            <a:r>
              <a:rPr lang="en-US" dirty="0" smtClean="0"/>
              <a:t>algorithms, </a:t>
            </a:r>
            <a:r>
              <a:rPr lang="en-GB" dirty="0" smtClean="0"/>
              <a:t>vulnerability </a:t>
            </a:r>
            <a:r>
              <a:rPr lang="en-GB" dirty="0"/>
              <a:t>testing</a:t>
            </a:r>
            <a:r>
              <a:rPr lang="en-GB" i="1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53021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</TotalTime>
  <Words>334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Franklin Gothic Book</vt:lpstr>
      <vt:lpstr>SegoeRegular</vt:lpstr>
      <vt:lpstr>Crop</vt:lpstr>
      <vt:lpstr>Unit 5  Assignment 1</vt:lpstr>
      <vt:lpstr>PowerPoint Presentation</vt:lpstr>
      <vt:lpstr>LO1 Covering P1 + P2 Cover as much as possible</vt:lpstr>
      <vt:lpstr>Proposing a method to assess and treat IT security risks. (M1)</vt:lpstr>
      <vt:lpstr>PowerPoint Presentation</vt:lpstr>
      <vt:lpstr>LO2 Covering P3 + 4 Cover as much as possible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 Assignment 1</dc:title>
  <dc:creator>James Tedder</dc:creator>
  <cp:lastModifiedBy>James Tedder</cp:lastModifiedBy>
  <cp:revision>2</cp:revision>
  <dcterms:created xsi:type="dcterms:W3CDTF">2019-04-11T15:24:30Z</dcterms:created>
  <dcterms:modified xsi:type="dcterms:W3CDTF">2019-04-11T15:40:53Z</dcterms:modified>
</cp:coreProperties>
</file>