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1" r:id="rId3"/>
    <p:sldId id="262" r:id="rId4"/>
    <p:sldId id="260" r:id="rId5"/>
    <p:sldId id="259" r:id="rId6"/>
    <p:sldId id="263" r:id="rId7"/>
    <p:sldId id="264" r:id="rId8"/>
    <p:sldId id="265" r:id="rId9"/>
    <p:sldId id="267" r:id="rId10"/>
    <p:sldId id="269" r:id="rId11"/>
    <p:sldId id="270" r:id="rId12"/>
    <p:sldId id="271" r:id="rId13"/>
    <p:sldId id="272" r:id="rId14"/>
    <p:sldId id="266" r:id="rId15"/>
    <p:sldId id="273" r:id="rId16"/>
    <p:sldId id="274" r:id="rId17"/>
    <p:sldId id="268" r:id="rId18"/>
    <p:sldId id="258"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09" autoAdjust="0"/>
  </p:normalViewPr>
  <p:slideViewPr>
    <p:cSldViewPr snapToGrid="0">
      <p:cViewPr varScale="1">
        <p:scale>
          <a:sx n="83" d="100"/>
          <a:sy n="83" d="100"/>
        </p:scale>
        <p:origin x="16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05729-ED29-4D46-84CB-13D0C1024B2B}" type="datetimeFigureOut">
              <a:rPr lang="en-GB" smtClean="0"/>
              <a:t>23/09/2019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E9FE3-A87E-4706-8661-D501B9944FD6}" type="slidenum">
              <a:rPr lang="en-GB" smtClean="0"/>
              <a:t>‹#›</a:t>
            </a:fld>
            <a:endParaRPr lang="en-GB"/>
          </a:p>
        </p:txBody>
      </p:sp>
    </p:spTree>
    <p:extLst>
      <p:ext uri="{BB962C8B-B14F-4D97-AF65-F5344CB8AC3E}">
        <p14:creationId xmlns:p14="http://schemas.microsoft.com/office/powerpoint/2010/main" val="5617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E9FE3-A87E-4706-8661-D501B9944FD6}" type="slidenum">
              <a:rPr lang="en-GB" smtClean="0"/>
              <a:t>8</a:t>
            </a:fld>
            <a:endParaRPr lang="en-GB"/>
          </a:p>
        </p:txBody>
      </p:sp>
    </p:spTree>
    <p:extLst>
      <p:ext uri="{BB962C8B-B14F-4D97-AF65-F5344CB8AC3E}">
        <p14:creationId xmlns:p14="http://schemas.microsoft.com/office/powerpoint/2010/main" val="424758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app looks great(UI) but the User Experience is terrible! “</a:t>
            </a:r>
          </a:p>
        </p:txBody>
      </p:sp>
      <p:sp>
        <p:nvSpPr>
          <p:cNvPr id="4" name="Slide Number Placeholder 3"/>
          <p:cNvSpPr>
            <a:spLocks noGrp="1"/>
          </p:cNvSpPr>
          <p:nvPr>
            <p:ph type="sldNum" sz="quarter" idx="5"/>
          </p:nvPr>
        </p:nvSpPr>
        <p:spPr/>
        <p:txBody>
          <a:bodyPr/>
          <a:lstStyle/>
          <a:p>
            <a:fld id="{4ECE9FE3-A87E-4706-8661-D501B9944FD6}" type="slidenum">
              <a:rPr lang="en-GB" smtClean="0"/>
              <a:t>13</a:t>
            </a:fld>
            <a:endParaRPr lang="en-GB"/>
          </a:p>
        </p:txBody>
      </p:sp>
    </p:spTree>
    <p:extLst>
      <p:ext uri="{BB962C8B-B14F-4D97-AF65-F5344CB8AC3E}">
        <p14:creationId xmlns:p14="http://schemas.microsoft.com/office/powerpoint/2010/main" val="23794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CE9FE3-A87E-4706-8661-D501B9944FD6}" type="slidenum">
              <a:rPr lang="en-GB" smtClean="0"/>
              <a:t>14</a:t>
            </a:fld>
            <a:endParaRPr lang="en-GB"/>
          </a:p>
        </p:txBody>
      </p:sp>
    </p:spTree>
    <p:extLst>
      <p:ext uri="{BB962C8B-B14F-4D97-AF65-F5344CB8AC3E}">
        <p14:creationId xmlns:p14="http://schemas.microsoft.com/office/powerpoint/2010/main" val="235470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CE9FE3-A87E-4706-8661-D501B9944FD6}" type="slidenum">
              <a:rPr lang="en-GB" smtClean="0"/>
              <a:t>17</a:t>
            </a:fld>
            <a:endParaRPr lang="en-GB"/>
          </a:p>
        </p:txBody>
      </p:sp>
    </p:spTree>
    <p:extLst>
      <p:ext uri="{BB962C8B-B14F-4D97-AF65-F5344CB8AC3E}">
        <p14:creationId xmlns:p14="http://schemas.microsoft.com/office/powerpoint/2010/main" val="307655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Teamwork: Student teams choose a favourite software application, service or product (e.g. email, Facebook, Dropbox) and create a drawn wireframe version of its user interface evaluating the user experience in simple terms, i.e. is it effective? Could it be improved? What are its shortcomings?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Tutor-led/facilitated group discussion with the class about the wireframes created by students. Each should answer the question: How would you test it with users to elicit feedback?</a:t>
            </a:r>
          </a:p>
          <a:p>
            <a:endParaRPr lang="en-GB" dirty="0"/>
          </a:p>
        </p:txBody>
      </p:sp>
      <p:sp>
        <p:nvSpPr>
          <p:cNvPr id="4" name="Slide Number Placeholder 3"/>
          <p:cNvSpPr>
            <a:spLocks noGrp="1"/>
          </p:cNvSpPr>
          <p:nvPr>
            <p:ph type="sldNum" sz="quarter" idx="10"/>
          </p:nvPr>
        </p:nvSpPr>
        <p:spPr/>
        <p:txBody>
          <a:bodyPr/>
          <a:lstStyle/>
          <a:p>
            <a:fld id="{4ECE9FE3-A87E-4706-8661-D501B9944FD6}" type="slidenum">
              <a:rPr lang="en-GB" smtClean="0"/>
              <a:t>18</a:t>
            </a:fld>
            <a:endParaRPr lang="en-GB"/>
          </a:p>
        </p:txBody>
      </p:sp>
    </p:spTree>
    <p:extLst>
      <p:ext uri="{BB962C8B-B14F-4D97-AF65-F5344CB8AC3E}">
        <p14:creationId xmlns:p14="http://schemas.microsoft.com/office/powerpoint/2010/main" val="94580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7C06CFB-7512-43C4-873D-A66AB257727B}" type="datetimeFigureOut">
              <a:rPr lang="en-GB" smtClean="0"/>
              <a:t>23/09/2019</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21A2CCF-3D03-4670-99DA-44F1D839433C}"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58608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06CFB-7512-43C4-873D-A66AB257727B}"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1A2CCF-3D03-4670-99DA-44F1D839433C}" type="slidenum">
              <a:rPr lang="en-GB" smtClean="0"/>
              <a:t>‹#›</a:t>
            </a:fld>
            <a:endParaRPr lang="en-GB"/>
          </a:p>
        </p:txBody>
      </p:sp>
    </p:spTree>
    <p:extLst>
      <p:ext uri="{BB962C8B-B14F-4D97-AF65-F5344CB8AC3E}">
        <p14:creationId xmlns:p14="http://schemas.microsoft.com/office/powerpoint/2010/main" val="253833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06CFB-7512-43C4-873D-A66AB257727B}"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1A2CCF-3D03-4670-99DA-44F1D839433C}" type="slidenum">
              <a:rPr lang="en-GB" smtClean="0"/>
              <a:t>‹#›</a:t>
            </a:fld>
            <a:endParaRPr lang="en-GB"/>
          </a:p>
        </p:txBody>
      </p:sp>
    </p:spTree>
    <p:extLst>
      <p:ext uri="{BB962C8B-B14F-4D97-AF65-F5344CB8AC3E}">
        <p14:creationId xmlns:p14="http://schemas.microsoft.com/office/powerpoint/2010/main" val="417105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06CFB-7512-43C4-873D-A66AB257727B}"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1A2CCF-3D03-4670-99DA-44F1D839433C}" type="slidenum">
              <a:rPr lang="en-GB" smtClean="0"/>
              <a:t>‹#›</a:t>
            </a:fld>
            <a:endParaRPr lang="en-GB"/>
          </a:p>
        </p:txBody>
      </p:sp>
    </p:spTree>
    <p:extLst>
      <p:ext uri="{BB962C8B-B14F-4D97-AF65-F5344CB8AC3E}">
        <p14:creationId xmlns:p14="http://schemas.microsoft.com/office/powerpoint/2010/main" val="316075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7C06CFB-7512-43C4-873D-A66AB257727B}" type="datetimeFigureOut">
              <a:rPr lang="en-GB" smtClean="0"/>
              <a:t>23/09/2019</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21A2CCF-3D03-4670-99DA-44F1D839433C}"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113330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C06CFB-7512-43C4-873D-A66AB257727B}"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1A2CCF-3D03-4670-99DA-44F1D839433C}" type="slidenum">
              <a:rPr lang="en-GB" smtClean="0"/>
              <a:t>‹#›</a:t>
            </a:fld>
            <a:endParaRPr lang="en-GB"/>
          </a:p>
        </p:txBody>
      </p:sp>
    </p:spTree>
    <p:extLst>
      <p:ext uri="{BB962C8B-B14F-4D97-AF65-F5344CB8AC3E}">
        <p14:creationId xmlns:p14="http://schemas.microsoft.com/office/powerpoint/2010/main" val="289741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C06CFB-7512-43C4-873D-A66AB257727B}" type="datetimeFigureOut">
              <a:rPr lang="en-GB" smtClean="0"/>
              <a:t>23/09/2019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1A2CCF-3D03-4670-99DA-44F1D839433C}" type="slidenum">
              <a:rPr lang="en-GB" smtClean="0"/>
              <a:t>‹#›</a:t>
            </a:fld>
            <a:endParaRPr lang="en-GB"/>
          </a:p>
        </p:txBody>
      </p:sp>
    </p:spTree>
    <p:extLst>
      <p:ext uri="{BB962C8B-B14F-4D97-AF65-F5344CB8AC3E}">
        <p14:creationId xmlns:p14="http://schemas.microsoft.com/office/powerpoint/2010/main" val="312370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C06CFB-7512-43C4-873D-A66AB257727B}" type="datetimeFigureOut">
              <a:rPr lang="en-GB" smtClean="0"/>
              <a:t>23/09/2019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1A2CCF-3D03-4670-99DA-44F1D839433C}" type="slidenum">
              <a:rPr lang="en-GB" smtClean="0"/>
              <a:t>‹#›</a:t>
            </a:fld>
            <a:endParaRPr lang="en-GB"/>
          </a:p>
        </p:txBody>
      </p:sp>
    </p:spTree>
    <p:extLst>
      <p:ext uri="{BB962C8B-B14F-4D97-AF65-F5344CB8AC3E}">
        <p14:creationId xmlns:p14="http://schemas.microsoft.com/office/powerpoint/2010/main" val="227413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06CFB-7512-43C4-873D-A66AB257727B}" type="datetimeFigureOut">
              <a:rPr lang="en-GB" smtClean="0"/>
              <a:t>23/09/2019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1A2CCF-3D03-4670-99DA-44F1D839433C}" type="slidenum">
              <a:rPr lang="en-GB" smtClean="0"/>
              <a:t>‹#›</a:t>
            </a:fld>
            <a:endParaRPr lang="en-GB"/>
          </a:p>
        </p:txBody>
      </p:sp>
    </p:spTree>
    <p:extLst>
      <p:ext uri="{BB962C8B-B14F-4D97-AF65-F5344CB8AC3E}">
        <p14:creationId xmlns:p14="http://schemas.microsoft.com/office/powerpoint/2010/main" val="27663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7C06CFB-7512-43C4-873D-A66AB257727B}" type="datetimeFigureOut">
              <a:rPr lang="en-GB" smtClean="0"/>
              <a:t>23/09/2019</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21A2CCF-3D03-4670-99DA-44F1D839433C}"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95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7C06CFB-7512-43C4-873D-A66AB257727B}" type="datetimeFigureOut">
              <a:rPr lang="en-GB" smtClean="0"/>
              <a:t>23/09/2019</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21A2CCF-3D03-4670-99DA-44F1D839433C}"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606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7C06CFB-7512-43C4-873D-A66AB257727B}" type="datetimeFigureOut">
              <a:rPr lang="en-GB" smtClean="0"/>
              <a:t>23/09/2019</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21A2CCF-3D03-4670-99DA-44F1D839433C}"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1600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5675" y="2424558"/>
            <a:ext cx="8361229" cy="2098226"/>
          </a:xfrm>
        </p:spPr>
        <p:txBody>
          <a:bodyPr/>
          <a:lstStyle/>
          <a:p>
            <a:r>
              <a:rPr lang="en-GB" sz="6600" dirty="0"/>
              <a:t>Unit 40 - User Experience &amp; Interface Design </a:t>
            </a:r>
          </a:p>
        </p:txBody>
      </p:sp>
      <p:sp>
        <p:nvSpPr>
          <p:cNvPr id="3" name="Subtitle 2"/>
          <p:cNvSpPr>
            <a:spLocks noGrp="1"/>
          </p:cNvSpPr>
          <p:nvPr>
            <p:ph type="subTitle" idx="1"/>
          </p:nvPr>
        </p:nvSpPr>
        <p:spPr>
          <a:xfrm>
            <a:off x="2590453" y="4592383"/>
            <a:ext cx="6831673" cy="1086237"/>
          </a:xfrm>
        </p:spPr>
        <p:txBody>
          <a:bodyPr/>
          <a:lstStyle/>
          <a:p>
            <a:r>
              <a:rPr lang="en-GB" dirty="0"/>
              <a:t>Session 1 - Introduction</a:t>
            </a:r>
          </a:p>
        </p:txBody>
      </p:sp>
    </p:spTree>
    <p:extLst>
      <p:ext uri="{BB962C8B-B14F-4D97-AF65-F5344CB8AC3E}">
        <p14:creationId xmlns:p14="http://schemas.microsoft.com/office/powerpoint/2010/main" val="3256597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designs are confusing…</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48280" y="2049140"/>
            <a:ext cx="6419850" cy="4333875"/>
          </a:xfrm>
          <a:prstGeom prst="rect">
            <a:avLst/>
          </a:prstGeom>
        </p:spPr>
      </p:pic>
      <p:pic>
        <p:nvPicPr>
          <p:cNvPr id="5" name="Picture 4"/>
          <p:cNvPicPr>
            <a:picLocks noChangeAspect="1"/>
          </p:cNvPicPr>
          <p:nvPr/>
        </p:nvPicPr>
        <p:blipFill>
          <a:blip r:embed="rId3"/>
          <a:stretch>
            <a:fillRect/>
          </a:stretch>
        </p:blipFill>
        <p:spPr>
          <a:xfrm>
            <a:off x="7629525" y="1806252"/>
            <a:ext cx="4248150" cy="4819650"/>
          </a:xfrm>
          <a:prstGeom prst="rect">
            <a:avLst/>
          </a:prstGeom>
        </p:spPr>
      </p:pic>
    </p:spTree>
    <p:extLst>
      <p:ext uri="{BB962C8B-B14F-4D97-AF65-F5344CB8AC3E}">
        <p14:creationId xmlns:p14="http://schemas.microsoft.com/office/powerpoint/2010/main" val="380563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93" y="0"/>
            <a:ext cx="9601200" cy="1485900"/>
          </a:xfrm>
        </p:spPr>
        <p:txBody>
          <a:bodyPr>
            <a:normAutofit/>
          </a:bodyPr>
          <a:lstStyle/>
          <a:p>
            <a:r>
              <a:rPr lang="en-GB" sz="3600" dirty="0"/>
              <a:t>Compare:</a:t>
            </a:r>
          </a:p>
        </p:txBody>
      </p:sp>
      <p:sp>
        <p:nvSpPr>
          <p:cNvPr id="3" name="Content Placeholder 2"/>
          <p:cNvSpPr>
            <a:spLocks noGrp="1"/>
          </p:cNvSpPr>
          <p:nvPr>
            <p:ph idx="1"/>
          </p:nvPr>
        </p:nvSpPr>
        <p:spPr/>
        <p:txBody>
          <a:bodyPr/>
          <a:lstStyle/>
          <a:p>
            <a:endParaRPr lang="en-GB"/>
          </a:p>
        </p:txBody>
      </p:sp>
      <p:pic>
        <p:nvPicPr>
          <p:cNvPr id="1026" name="Picture 2" descr="https://public-media.interaction-design.org/images/uploads/4538d61f0be0d5492d642fd3989d494a.png"/>
          <p:cNvPicPr>
            <a:picLocks noChangeAspect="1" noChangeArrowheads="1"/>
          </p:cNvPicPr>
          <p:nvPr/>
        </p:nvPicPr>
        <p:blipFill rotWithShape="1">
          <a:blip r:embed="rId2">
            <a:extLst>
              <a:ext uri="{28A0092B-C50C-407E-A947-70E740481C1C}">
                <a14:useLocalDpi xmlns:a14="http://schemas.microsoft.com/office/drawing/2010/main" val="0"/>
              </a:ext>
            </a:extLst>
          </a:blip>
          <a:srcRect l="29518"/>
          <a:stretch/>
        </p:blipFill>
        <p:spPr bwMode="auto">
          <a:xfrm>
            <a:off x="1581348" y="472680"/>
            <a:ext cx="7500827" cy="6385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ublic-media.interaction-design.org/images/uploads/57d3a1bae5ed4ae1c53f6638f289e81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04" y="472680"/>
            <a:ext cx="10277742" cy="638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0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is User Experience (UX)</a:t>
            </a:r>
          </a:p>
        </p:txBody>
      </p:sp>
      <p:sp>
        <p:nvSpPr>
          <p:cNvPr id="3" name="Content Placeholder 2"/>
          <p:cNvSpPr>
            <a:spLocks noGrp="1"/>
          </p:cNvSpPr>
          <p:nvPr>
            <p:ph idx="1"/>
          </p:nvPr>
        </p:nvSpPr>
        <p:spPr>
          <a:xfrm>
            <a:off x="1371600" y="1925053"/>
            <a:ext cx="9601200" cy="4539915"/>
          </a:xfrm>
        </p:spPr>
        <p:txBody>
          <a:bodyPr>
            <a:normAutofit/>
          </a:bodyPr>
          <a:lstStyle/>
          <a:p>
            <a:r>
              <a:rPr lang="en-GB" sz="2400" dirty="0"/>
              <a:t>Puts the end user at the centre of universe and defines the system from that perspective.</a:t>
            </a:r>
          </a:p>
          <a:p>
            <a:r>
              <a:rPr lang="en-GB" sz="2400" dirty="0"/>
              <a:t>Usability is finding the best match between a user’s needs and a product’s use</a:t>
            </a:r>
          </a:p>
          <a:p>
            <a:r>
              <a:rPr lang="en-GB" sz="2400" dirty="0"/>
              <a:t>While this is a specialty by itself, a computer scientist/developer can grow an appreciation for UX, which affect:</a:t>
            </a:r>
          </a:p>
          <a:p>
            <a:pPr lvl="1"/>
            <a:r>
              <a:rPr lang="en-GB" sz="2400" dirty="0"/>
              <a:t>Functionality</a:t>
            </a:r>
          </a:p>
          <a:p>
            <a:pPr lvl="1"/>
            <a:r>
              <a:rPr lang="en-GB" sz="2400" dirty="0"/>
              <a:t>System Organisation and Structure</a:t>
            </a:r>
          </a:p>
          <a:p>
            <a:pPr lvl="1"/>
            <a:r>
              <a:rPr lang="en-GB" sz="2400" dirty="0"/>
              <a:t>Interactions and Look and Feel</a:t>
            </a:r>
          </a:p>
          <a:p>
            <a:pPr lvl="1"/>
            <a:r>
              <a:rPr lang="en-GB" sz="2400" dirty="0"/>
              <a:t>Access</a:t>
            </a:r>
          </a:p>
        </p:txBody>
      </p:sp>
    </p:spTree>
    <p:extLst>
      <p:ext uri="{BB962C8B-B14F-4D97-AF65-F5344CB8AC3E}">
        <p14:creationId xmlns:p14="http://schemas.microsoft.com/office/powerpoint/2010/main" val="80208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6DD8-E157-4570-BBED-7BF6EAA962C6}"/>
              </a:ext>
            </a:extLst>
          </p:cNvPr>
          <p:cNvSpPr>
            <a:spLocks noGrp="1"/>
          </p:cNvSpPr>
          <p:nvPr>
            <p:ph type="title"/>
          </p:nvPr>
        </p:nvSpPr>
        <p:spPr/>
        <p:txBody>
          <a:bodyPr/>
          <a:lstStyle/>
          <a:p>
            <a:r>
              <a:rPr lang="en-GB" dirty="0"/>
              <a:t>So what is User interface (UI)</a:t>
            </a:r>
          </a:p>
        </p:txBody>
      </p:sp>
      <p:sp>
        <p:nvSpPr>
          <p:cNvPr id="3" name="Content Placeholder 2">
            <a:extLst>
              <a:ext uri="{FF2B5EF4-FFF2-40B4-BE49-F238E27FC236}">
                <a16:creationId xmlns:a16="http://schemas.microsoft.com/office/drawing/2014/main" id="{3B705465-1F36-43DC-87F1-296F1A5EE483}"/>
              </a:ext>
            </a:extLst>
          </p:cNvPr>
          <p:cNvSpPr>
            <a:spLocks noGrp="1"/>
          </p:cNvSpPr>
          <p:nvPr>
            <p:ph idx="1"/>
          </p:nvPr>
        </p:nvSpPr>
        <p:spPr>
          <a:xfrm>
            <a:off x="1371600" y="2286000"/>
            <a:ext cx="9601200" cy="3886200"/>
          </a:xfrm>
        </p:spPr>
        <p:txBody>
          <a:bodyPr>
            <a:normAutofit fontScale="92500" lnSpcReduction="10000"/>
          </a:bodyPr>
          <a:lstStyle/>
          <a:p>
            <a:r>
              <a:rPr lang="en-GB" sz="2800" dirty="0"/>
              <a:t>In order for computers to be at all usable, they must be controlled through a UI. </a:t>
            </a:r>
          </a:p>
          <a:p>
            <a:r>
              <a:rPr lang="en-GB" sz="2800" dirty="0"/>
              <a:t>UIs act as bridges between human logic and computer logic. </a:t>
            </a:r>
          </a:p>
          <a:p>
            <a:r>
              <a:rPr lang="en-GB" sz="2800" dirty="0"/>
              <a:t>While User Experience is a conglomeration of tasks focused on the optimization of a product for effective and enjoyable use, User Interface Design is its complement visual/graphic presentation</a:t>
            </a:r>
          </a:p>
          <a:p>
            <a:r>
              <a:rPr lang="en-GB" sz="2800" dirty="0"/>
              <a:t>A digital field, which includes responsibility for cooperation and work with developers or code.</a:t>
            </a:r>
          </a:p>
        </p:txBody>
      </p:sp>
    </p:spTree>
    <p:extLst>
      <p:ext uri="{BB962C8B-B14F-4D97-AF65-F5344CB8AC3E}">
        <p14:creationId xmlns:p14="http://schemas.microsoft.com/office/powerpoint/2010/main" val="158576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look at the Windows UI</a:t>
            </a:r>
          </a:p>
        </p:txBody>
      </p:sp>
      <p:sp>
        <p:nvSpPr>
          <p:cNvPr id="3" name="Content Placeholder 2"/>
          <p:cNvSpPr>
            <a:spLocks noGrp="1"/>
          </p:cNvSpPr>
          <p:nvPr>
            <p:ph idx="1"/>
          </p:nvPr>
        </p:nvSpPr>
        <p:spPr>
          <a:xfrm>
            <a:off x="1371600" y="1596818"/>
            <a:ext cx="9601200" cy="1485899"/>
          </a:xfrm>
        </p:spPr>
        <p:txBody>
          <a:bodyPr>
            <a:normAutofit fontScale="92500" lnSpcReduction="10000"/>
          </a:bodyPr>
          <a:lstStyle/>
          <a:p>
            <a:endParaRPr lang="en-GB" dirty="0"/>
          </a:p>
          <a:p>
            <a:r>
              <a:rPr lang="en-GB" sz="2400" dirty="0"/>
              <a:t>Important information is displayed at all times through the status bar.</a:t>
            </a:r>
          </a:p>
          <a:p>
            <a:pPr lvl="1"/>
            <a:r>
              <a:rPr lang="en-GB" sz="2400" dirty="0"/>
              <a:t>Including time, volume, battery status, background apps, and notifications (whether messages, or system errors).</a:t>
            </a:r>
          </a:p>
        </p:txBody>
      </p:sp>
      <p:pic>
        <p:nvPicPr>
          <p:cNvPr id="5" name="Picture 4">
            <a:extLst>
              <a:ext uri="{FF2B5EF4-FFF2-40B4-BE49-F238E27FC236}">
                <a16:creationId xmlns:a16="http://schemas.microsoft.com/office/drawing/2014/main" id="{ACED87C9-BDC2-4DB5-B1EC-6F9880BA7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404" y="3565218"/>
            <a:ext cx="8719191" cy="2778516"/>
          </a:xfrm>
          <a:prstGeom prst="rect">
            <a:avLst/>
          </a:prstGeom>
        </p:spPr>
      </p:pic>
    </p:spTree>
    <p:extLst>
      <p:ext uri="{BB962C8B-B14F-4D97-AF65-F5344CB8AC3E}">
        <p14:creationId xmlns:p14="http://schemas.microsoft.com/office/powerpoint/2010/main" val="22251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61745-AE34-4CA4-9F80-C41487C7419A}"/>
              </a:ext>
            </a:extLst>
          </p:cNvPr>
          <p:cNvSpPr>
            <a:spLocks noGrp="1"/>
          </p:cNvSpPr>
          <p:nvPr>
            <p:ph type="title"/>
          </p:nvPr>
        </p:nvSpPr>
        <p:spPr>
          <a:xfrm>
            <a:off x="8471424" y="1110882"/>
            <a:ext cx="3053039" cy="1060817"/>
          </a:xfrm>
        </p:spPr>
        <p:txBody>
          <a:bodyPr vert="horz" lIns="91440" tIns="45720" rIns="91440" bIns="45720" rtlCol="0" anchor="b">
            <a:normAutofit/>
          </a:bodyPr>
          <a:lstStyle/>
          <a:p>
            <a:r>
              <a:rPr lang="en-US" sz="2800" dirty="0"/>
              <a:t>Windows App Launcher</a:t>
            </a:r>
          </a:p>
        </p:txBody>
      </p:sp>
      <p:pic>
        <p:nvPicPr>
          <p:cNvPr id="5" name="Content Placeholder 4">
            <a:extLst>
              <a:ext uri="{FF2B5EF4-FFF2-40B4-BE49-F238E27FC236}">
                <a16:creationId xmlns:a16="http://schemas.microsoft.com/office/drawing/2014/main" id="{65B0608C-B274-4142-B939-3EED2DA27A2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896" r="44587"/>
          <a:stretch/>
        </p:blipFill>
        <p:spPr>
          <a:xfrm>
            <a:off x="893654" y="640080"/>
            <a:ext cx="6381622" cy="5577840"/>
          </a:xfrm>
          <a:prstGeom prst="rect">
            <a:avLst/>
          </a:prstGeom>
        </p:spPr>
      </p:pic>
      <p:sp>
        <p:nvSpPr>
          <p:cNvPr id="6" name="Content Placeholder 2">
            <a:extLst>
              <a:ext uri="{FF2B5EF4-FFF2-40B4-BE49-F238E27FC236}">
                <a16:creationId xmlns:a16="http://schemas.microsoft.com/office/drawing/2014/main" id="{66AD1537-B941-46AF-A3F5-B6CB692A5216}"/>
              </a:ext>
            </a:extLst>
          </p:cNvPr>
          <p:cNvSpPr txBox="1">
            <a:spLocks/>
          </p:cNvSpPr>
          <p:nvPr/>
        </p:nvSpPr>
        <p:spPr>
          <a:xfrm>
            <a:off x="8471423" y="2286000"/>
            <a:ext cx="3053039" cy="393192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US" sz="1600" dirty="0"/>
          </a:p>
          <a:p>
            <a:r>
              <a:rPr lang="en-US" sz="2400" dirty="0"/>
              <a:t>Pop up still allowing view of the desktop or current app</a:t>
            </a:r>
          </a:p>
          <a:p>
            <a:r>
              <a:rPr lang="en-US" sz="2400" dirty="0"/>
              <a:t>Selection of squares designed to be easily clicked or touched</a:t>
            </a:r>
          </a:p>
        </p:txBody>
      </p:sp>
      <p:sp>
        <p:nvSpPr>
          <p:cNvPr id="16"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2310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48C110B4-D26A-44C6-8576-236CA24E9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66CDA-EF56-4F7D-B904-C077CE9E7BEC}"/>
              </a:ext>
            </a:extLst>
          </p:cNvPr>
          <p:cNvSpPr>
            <a:spLocks noGrp="1"/>
          </p:cNvSpPr>
          <p:nvPr>
            <p:ph type="title"/>
          </p:nvPr>
        </p:nvSpPr>
        <p:spPr>
          <a:xfrm>
            <a:off x="1021750" y="4531058"/>
            <a:ext cx="4913384" cy="1683474"/>
          </a:xfrm>
        </p:spPr>
        <p:txBody>
          <a:bodyPr>
            <a:normAutofit/>
          </a:bodyPr>
          <a:lstStyle/>
          <a:p>
            <a:r>
              <a:rPr lang="en-GB" dirty="0"/>
              <a:t>Quick look at Mac OS</a:t>
            </a:r>
          </a:p>
        </p:txBody>
      </p:sp>
      <p:pic>
        <p:nvPicPr>
          <p:cNvPr id="9" name="Picture 8">
            <a:extLst>
              <a:ext uri="{FF2B5EF4-FFF2-40B4-BE49-F238E27FC236}">
                <a16:creationId xmlns:a16="http://schemas.microsoft.com/office/drawing/2014/main" id="{FAF1BA7D-6751-4301-B6B3-C576DBA21EC1}"/>
              </a:ext>
            </a:extLst>
          </p:cNvPr>
          <p:cNvPicPr>
            <a:picLocks noChangeAspect="1"/>
          </p:cNvPicPr>
          <p:nvPr/>
        </p:nvPicPr>
        <p:blipFill rotWithShape="1">
          <a:blip r:embed="rId2"/>
          <a:srcRect r="2" b="7577"/>
          <a:stretch/>
        </p:blipFill>
        <p:spPr>
          <a:xfrm>
            <a:off x="1" y="10"/>
            <a:ext cx="6050279" cy="3732653"/>
          </a:xfrm>
          <a:prstGeom prst="rect">
            <a:avLst/>
          </a:prstGeom>
        </p:spPr>
      </p:pic>
      <p:pic>
        <p:nvPicPr>
          <p:cNvPr id="10" name="Picture 9">
            <a:extLst>
              <a:ext uri="{FF2B5EF4-FFF2-40B4-BE49-F238E27FC236}">
                <a16:creationId xmlns:a16="http://schemas.microsoft.com/office/drawing/2014/main" id="{916CB6B5-235B-468C-9281-80341820652F}"/>
              </a:ext>
            </a:extLst>
          </p:cNvPr>
          <p:cNvPicPr>
            <a:picLocks noChangeAspect="1"/>
          </p:cNvPicPr>
          <p:nvPr/>
        </p:nvPicPr>
        <p:blipFill rotWithShape="1">
          <a:blip r:embed="rId3"/>
          <a:srcRect l="8419" r="-1" b="-1"/>
          <a:stretch/>
        </p:blipFill>
        <p:spPr>
          <a:xfrm>
            <a:off x="6138672" y="10"/>
            <a:ext cx="6050280" cy="3732653"/>
          </a:xfrm>
          <a:prstGeom prst="rect">
            <a:avLst/>
          </a:prstGeom>
        </p:spPr>
      </p:pic>
      <p:sp>
        <p:nvSpPr>
          <p:cNvPr id="22" name="Freeform: Shape 16">
            <a:extLst>
              <a:ext uri="{FF2B5EF4-FFF2-40B4-BE49-F238E27FC236}">
                <a16:creationId xmlns:a16="http://schemas.microsoft.com/office/drawing/2014/main" id="{5BFD4DBB-3229-4DF6-A68A-CD91F83258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030294"/>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7" name="Content Placeholder 6">
            <a:extLst>
              <a:ext uri="{FF2B5EF4-FFF2-40B4-BE49-F238E27FC236}">
                <a16:creationId xmlns:a16="http://schemas.microsoft.com/office/drawing/2014/main" id="{12CEE9B9-D669-423E-9E36-00C117D25955}"/>
              </a:ext>
            </a:extLst>
          </p:cNvPr>
          <p:cNvSpPr>
            <a:spLocks noGrp="1"/>
          </p:cNvSpPr>
          <p:nvPr>
            <p:ph idx="1"/>
          </p:nvPr>
        </p:nvSpPr>
        <p:spPr>
          <a:xfrm>
            <a:off x="6223098" y="4045439"/>
            <a:ext cx="4718989" cy="2654711"/>
          </a:xfrm>
        </p:spPr>
        <p:txBody>
          <a:bodyPr>
            <a:normAutofit/>
          </a:bodyPr>
          <a:lstStyle/>
          <a:p>
            <a:r>
              <a:rPr lang="en-GB" sz="1800" dirty="0"/>
              <a:t>Large app icons which are more focussed taking the entire screen.</a:t>
            </a:r>
          </a:p>
          <a:p>
            <a:r>
              <a:rPr lang="en-GB" sz="1800" dirty="0"/>
              <a:t>Status bar at the top displaying important information.</a:t>
            </a:r>
          </a:p>
          <a:p>
            <a:r>
              <a:rPr lang="en-GB" sz="1800" b="1" dirty="0"/>
              <a:t>Windows vs Mac OS – Different takes on design but both examples of good design practices</a:t>
            </a:r>
          </a:p>
          <a:p>
            <a:endParaRPr lang="en-GB" sz="1800" dirty="0"/>
          </a:p>
          <a:p>
            <a:endParaRPr lang="en-GB" sz="1800" dirty="0"/>
          </a:p>
        </p:txBody>
      </p:sp>
      <p:sp>
        <p:nvSpPr>
          <p:cNvPr id="23" name="Freeform: Shape 18">
            <a:extLst>
              <a:ext uri="{FF2B5EF4-FFF2-40B4-BE49-F238E27FC236}">
                <a16:creationId xmlns:a16="http://schemas.microsoft.com/office/drawing/2014/main" id="{792979E5-1F93-4CE3-975E-3CAEC618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211862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UI/UX Design Takeaway</a:t>
            </a:r>
          </a:p>
        </p:txBody>
      </p:sp>
      <p:sp>
        <p:nvSpPr>
          <p:cNvPr id="3" name="Content Placeholder 2"/>
          <p:cNvSpPr>
            <a:spLocks noGrp="1"/>
          </p:cNvSpPr>
          <p:nvPr>
            <p:ph idx="1"/>
          </p:nvPr>
        </p:nvSpPr>
        <p:spPr>
          <a:xfrm>
            <a:off x="1371600" y="2286000"/>
            <a:ext cx="9601200" cy="3952754"/>
          </a:xfrm>
        </p:spPr>
        <p:txBody>
          <a:bodyPr>
            <a:normAutofit/>
          </a:bodyPr>
          <a:lstStyle/>
          <a:p>
            <a:r>
              <a:rPr lang="en-US" sz="2400" b="1" dirty="0">
                <a:solidFill>
                  <a:schemeClr val="tx1"/>
                </a:solidFill>
              </a:rPr>
              <a:t>Understand what your users need</a:t>
            </a:r>
            <a:r>
              <a:rPr lang="en-US" sz="2400" dirty="0">
                <a:solidFill>
                  <a:schemeClr val="tx1"/>
                </a:solidFill>
              </a:rPr>
              <a:t>, then deliver that information.</a:t>
            </a:r>
          </a:p>
          <a:p>
            <a:r>
              <a:rPr lang="en-US" sz="2400" dirty="0">
                <a:solidFill>
                  <a:schemeClr val="tx1"/>
                </a:solidFill>
              </a:rPr>
              <a:t>If you’ve got lots of information to convey, </a:t>
            </a:r>
            <a:r>
              <a:rPr lang="en-US" sz="2400" b="1" dirty="0">
                <a:solidFill>
                  <a:schemeClr val="tx1"/>
                </a:solidFill>
              </a:rPr>
              <a:t>try using visuals instead of text</a:t>
            </a:r>
            <a:r>
              <a:rPr lang="en-US" sz="2400" dirty="0">
                <a:solidFill>
                  <a:schemeClr val="tx1"/>
                </a:solidFill>
              </a:rPr>
              <a:t>.</a:t>
            </a:r>
          </a:p>
          <a:p>
            <a:r>
              <a:rPr lang="en-US" sz="2400" b="1" dirty="0">
                <a:solidFill>
                  <a:schemeClr val="tx1"/>
                </a:solidFill>
              </a:rPr>
              <a:t>Always label your links</a:t>
            </a:r>
            <a:r>
              <a:rPr lang="en-US" sz="2400" dirty="0">
                <a:solidFill>
                  <a:schemeClr val="tx1"/>
                </a:solidFill>
              </a:rPr>
              <a:t>! Users don’t like mystery links.</a:t>
            </a:r>
          </a:p>
          <a:p>
            <a:r>
              <a:rPr lang="en-US" sz="2400" b="1" dirty="0">
                <a:solidFill>
                  <a:schemeClr val="tx1"/>
                </a:solidFill>
              </a:rPr>
              <a:t>Avoid adding any kind of friction</a:t>
            </a:r>
            <a:r>
              <a:rPr lang="en-US" sz="2400" dirty="0">
                <a:solidFill>
                  <a:schemeClr val="tx1"/>
                </a:solidFill>
              </a:rPr>
              <a:t> to user actions, unless they’re meant to dissuade the action.</a:t>
            </a:r>
          </a:p>
          <a:p>
            <a:r>
              <a:rPr lang="en-US" sz="2400" b="1" dirty="0">
                <a:solidFill>
                  <a:schemeClr val="tx1"/>
                </a:solidFill>
              </a:rPr>
              <a:t>Test your clever designs</a:t>
            </a:r>
            <a:r>
              <a:rPr lang="en-US" sz="2400" dirty="0">
                <a:solidFill>
                  <a:schemeClr val="tx1"/>
                </a:solidFill>
              </a:rPr>
              <a:t> and include them cautiously.</a:t>
            </a:r>
          </a:p>
          <a:p>
            <a:r>
              <a:rPr lang="en-US" sz="2400" b="1" dirty="0">
                <a:solidFill>
                  <a:schemeClr val="tx1"/>
                </a:solidFill>
              </a:rPr>
              <a:t>Animation is like cursing.</a:t>
            </a:r>
            <a:r>
              <a:rPr lang="en-US" sz="2400" dirty="0">
                <a:solidFill>
                  <a:schemeClr val="tx1"/>
                </a:solidFill>
              </a:rPr>
              <a:t> If you overuse it, it loses all its impact.</a:t>
            </a:r>
          </a:p>
        </p:txBody>
      </p:sp>
    </p:spTree>
    <p:extLst>
      <p:ext uri="{BB962C8B-B14F-4D97-AF65-F5344CB8AC3E}">
        <p14:creationId xmlns:p14="http://schemas.microsoft.com/office/powerpoint/2010/main" val="341616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 Evaluate a user experience</a:t>
            </a:r>
          </a:p>
        </p:txBody>
      </p:sp>
      <p:sp>
        <p:nvSpPr>
          <p:cNvPr id="3" name="Content Placeholder 2"/>
          <p:cNvSpPr>
            <a:spLocks noGrp="1"/>
          </p:cNvSpPr>
          <p:nvPr>
            <p:ph idx="1"/>
          </p:nvPr>
        </p:nvSpPr>
        <p:spPr>
          <a:xfrm>
            <a:off x="1371600" y="2286000"/>
            <a:ext cx="5108713" cy="3581400"/>
          </a:xfrm>
        </p:spPr>
        <p:txBody>
          <a:bodyPr>
            <a:normAutofit lnSpcReduction="10000"/>
          </a:bodyPr>
          <a:lstStyle/>
          <a:p>
            <a:pPr lvl="0"/>
            <a:r>
              <a:rPr lang="en-GB" b="1" dirty="0"/>
              <a:t>Teams of 2: </a:t>
            </a:r>
          </a:p>
          <a:p>
            <a:pPr lvl="1"/>
            <a:r>
              <a:rPr lang="en-GB" dirty="0"/>
              <a:t>Choose a favourite software application, service or product (e.g. email, Facebook, Dropbox) and </a:t>
            </a:r>
            <a:r>
              <a:rPr lang="en-GB" u="sng" dirty="0"/>
              <a:t>create a drawn wireframe version of its user interface.</a:t>
            </a:r>
          </a:p>
          <a:p>
            <a:pPr lvl="1"/>
            <a:r>
              <a:rPr lang="en-GB" dirty="0"/>
              <a:t>Evaluate the user experience in simple terms, i.e. is it effective? Could it be improved? What are its shortcomings?</a:t>
            </a:r>
          </a:p>
          <a:p>
            <a:r>
              <a:rPr lang="en-GB" b="1" dirty="0"/>
              <a:t>Answer the question: </a:t>
            </a:r>
            <a:r>
              <a:rPr lang="en-GB" dirty="0"/>
              <a:t>How would you test it with users to elicit feedback?</a:t>
            </a:r>
          </a:p>
        </p:txBody>
      </p:sp>
      <p:pic>
        <p:nvPicPr>
          <p:cNvPr id="4" name="Picture 3"/>
          <p:cNvPicPr>
            <a:picLocks noChangeAspect="1"/>
          </p:cNvPicPr>
          <p:nvPr/>
        </p:nvPicPr>
        <p:blipFill>
          <a:blip r:embed="rId3"/>
          <a:stretch>
            <a:fillRect/>
          </a:stretch>
        </p:blipFill>
        <p:spPr>
          <a:xfrm>
            <a:off x="6480313" y="2758396"/>
            <a:ext cx="5538989" cy="3808055"/>
          </a:xfrm>
          <a:prstGeom prst="rect">
            <a:avLst/>
          </a:prstGeom>
        </p:spPr>
      </p:pic>
      <p:sp>
        <p:nvSpPr>
          <p:cNvPr id="5" name="TextBox 4"/>
          <p:cNvSpPr txBox="1"/>
          <p:nvPr/>
        </p:nvSpPr>
        <p:spPr>
          <a:xfrm>
            <a:off x="7215809" y="2112065"/>
            <a:ext cx="3756991" cy="646331"/>
          </a:xfrm>
          <a:prstGeom prst="rect">
            <a:avLst/>
          </a:prstGeom>
          <a:noFill/>
        </p:spPr>
        <p:txBody>
          <a:bodyPr wrap="square" rtlCol="0">
            <a:spAutoFit/>
          </a:bodyPr>
          <a:lstStyle/>
          <a:p>
            <a:pPr algn="ctr"/>
            <a:r>
              <a:rPr lang="en-GB" dirty="0"/>
              <a:t>Hand draw or use a tool such as </a:t>
            </a:r>
            <a:r>
              <a:rPr lang="en-GB" dirty="0" err="1"/>
              <a:t>LucidChart</a:t>
            </a:r>
            <a:r>
              <a:rPr lang="en-GB" dirty="0"/>
              <a:t>/Pencil</a:t>
            </a:r>
          </a:p>
        </p:txBody>
      </p:sp>
    </p:spTree>
    <p:extLst>
      <p:ext uri="{BB962C8B-B14F-4D97-AF65-F5344CB8AC3E}">
        <p14:creationId xmlns:p14="http://schemas.microsoft.com/office/powerpoint/2010/main" val="33164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940E-2A9F-4BF1-8712-DA16801F58F5}"/>
              </a:ext>
            </a:extLst>
          </p:cNvPr>
          <p:cNvSpPr>
            <a:spLocks noGrp="1"/>
          </p:cNvSpPr>
          <p:nvPr>
            <p:ph type="title"/>
          </p:nvPr>
        </p:nvSpPr>
        <p:spPr/>
        <p:txBody>
          <a:bodyPr/>
          <a:lstStyle/>
          <a:p>
            <a:r>
              <a:rPr lang="en-GB" dirty="0"/>
              <a:t>Next Week</a:t>
            </a:r>
          </a:p>
        </p:txBody>
      </p:sp>
      <p:sp>
        <p:nvSpPr>
          <p:cNvPr id="3" name="Content Placeholder 2">
            <a:extLst>
              <a:ext uri="{FF2B5EF4-FFF2-40B4-BE49-F238E27FC236}">
                <a16:creationId xmlns:a16="http://schemas.microsoft.com/office/drawing/2014/main" id="{908B8FA0-F1F1-4BB4-A2AA-7DFD568CF015}"/>
              </a:ext>
            </a:extLst>
          </p:cNvPr>
          <p:cNvSpPr>
            <a:spLocks noGrp="1"/>
          </p:cNvSpPr>
          <p:nvPr>
            <p:ph idx="1"/>
          </p:nvPr>
        </p:nvSpPr>
        <p:spPr/>
        <p:txBody>
          <a:bodyPr/>
          <a:lstStyle/>
          <a:p>
            <a:r>
              <a:rPr lang="en-GB" sz="3600" dirty="0"/>
              <a:t>A greater look at the purpose of UX and UI</a:t>
            </a:r>
          </a:p>
          <a:p>
            <a:r>
              <a:rPr lang="en-GB" sz="3600" dirty="0"/>
              <a:t>The types of UX and UI</a:t>
            </a:r>
          </a:p>
          <a:p>
            <a:r>
              <a:rPr lang="en-GB" sz="3600" dirty="0"/>
              <a:t>The different roles within UX and UI</a:t>
            </a:r>
          </a:p>
          <a:p>
            <a:endParaRPr lang="en-GB" dirty="0"/>
          </a:p>
          <a:p>
            <a:endParaRPr lang="en-GB" dirty="0"/>
          </a:p>
        </p:txBody>
      </p:sp>
    </p:spTree>
    <p:extLst>
      <p:ext uri="{BB962C8B-B14F-4D97-AF65-F5344CB8AC3E}">
        <p14:creationId xmlns:p14="http://schemas.microsoft.com/office/powerpoint/2010/main" val="107394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Unit Introduction</a:t>
            </a:r>
          </a:p>
        </p:txBody>
      </p:sp>
      <p:sp>
        <p:nvSpPr>
          <p:cNvPr id="3" name="Content Placeholder 2"/>
          <p:cNvSpPr>
            <a:spLocks noGrp="1"/>
          </p:cNvSpPr>
          <p:nvPr>
            <p:ph idx="1"/>
          </p:nvPr>
        </p:nvSpPr>
        <p:spPr/>
        <p:txBody>
          <a:bodyPr>
            <a:noAutofit/>
          </a:bodyPr>
          <a:lstStyle/>
          <a:p>
            <a:r>
              <a:rPr lang="en-US" sz="2800" b="1" dirty="0"/>
              <a:t>User Experience </a:t>
            </a:r>
            <a:r>
              <a:rPr lang="en-US" sz="2800" dirty="0"/>
              <a:t>(UX) and </a:t>
            </a:r>
            <a:r>
              <a:rPr lang="en-US" sz="2800" b="1" dirty="0"/>
              <a:t>User Interface </a:t>
            </a:r>
            <a:r>
              <a:rPr lang="en-US" sz="2800" dirty="0"/>
              <a:t>(UI) Design is the process by which software applications and user interactions can be designed to be simple, accessible, effective and attractive for the end user. </a:t>
            </a:r>
          </a:p>
          <a:p>
            <a:r>
              <a:rPr lang="en-US" sz="2800" dirty="0"/>
              <a:t>The objective of UX and UI Design is to create user interactions and software application experiences that are appropriate for specific platforms or devices and provide desirable end user outcomes </a:t>
            </a:r>
            <a:r>
              <a:rPr lang="en-US" sz="2800" dirty="0" err="1"/>
              <a:t>utilising</a:t>
            </a:r>
            <a:r>
              <a:rPr lang="en-US" sz="2800" dirty="0"/>
              <a:t> insight and understanding about the practical, emotional and experiential motivations and values of the end user.</a:t>
            </a:r>
            <a:endParaRPr lang="en-GB" sz="2800" dirty="0"/>
          </a:p>
        </p:txBody>
      </p:sp>
    </p:spTree>
    <p:extLst>
      <p:ext uri="{BB962C8B-B14F-4D97-AF65-F5344CB8AC3E}">
        <p14:creationId xmlns:p14="http://schemas.microsoft.com/office/powerpoint/2010/main" val="427934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Topics included in this unit are: </a:t>
            </a:r>
            <a:endParaRPr lang="en-GB" dirty="0"/>
          </a:p>
        </p:txBody>
      </p:sp>
      <p:sp>
        <p:nvSpPr>
          <p:cNvPr id="3" name="Content Placeholder 2"/>
          <p:cNvSpPr>
            <a:spLocks noGrp="1"/>
          </p:cNvSpPr>
          <p:nvPr>
            <p:ph idx="1"/>
          </p:nvPr>
        </p:nvSpPr>
        <p:spPr>
          <a:xfrm>
            <a:off x="1371600" y="1699590"/>
            <a:ext cx="9601200" cy="4144617"/>
          </a:xfrm>
        </p:spPr>
        <p:txBody>
          <a:bodyPr>
            <a:noAutofit/>
          </a:bodyPr>
          <a:lstStyle/>
          <a:p>
            <a:r>
              <a:rPr lang="en-US" sz="2400" dirty="0"/>
              <a:t>Classification and terminology of UX and UI Design techniques</a:t>
            </a:r>
          </a:p>
          <a:p>
            <a:r>
              <a:rPr lang="en-US" sz="2400" dirty="0"/>
              <a:t>Relationship between UX and UI Design</a:t>
            </a:r>
          </a:p>
          <a:p>
            <a:r>
              <a:rPr lang="en-US" sz="2400" dirty="0"/>
              <a:t>How UX and UI Design relates to the rest of the software development lifecycle, </a:t>
            </a:r>
          </a:p>
          <a:p>
            <a:r>
              <a:rPr lang="en-US" sz="2400" dirty="0"/>
              <a:t>Understand a user’s emotions, desires and attitudes about using a particular feature, product, system, platform or software application.</a:t>
            </a:r>
          </a:p>
          <a:p>
            <a:r>
              <a:rPr lang="en-US" sz="2400" dirty="0"/>
              <a:t>Modes of interaction, human-computer interaction models, </a:t>
            </a:r>
          </a:p>
          <a:p>
            <a:r>
              <a:rPr lang="en-US" sz="2400" dirty="0"/>
              <a:t>Usability, accessibility, aesthetics, design thinking, value proposition design, </a:t>
            </a:r>
          </a:p>
          <a:p>
            <a:r>
              <a:rPr lang="en-US" sz="2400" dirty="0"/>
              <a:t>User journey mapping and gathering meaningful insights from </a:t>
            </a:r>
            <a:r>
              <a:rPr lang="en-GB" sz="2400" dirty="0"/>
              <a:t>users feedback and research.</a:t>
            </a:r>
          </a:p>
        </p:txBody>
      </p:sp>
    </p:spTree>
    <p:extLst>
      <p:ext uri="{BB962C8B-B14F-4D97-AF65-F5344CB8AC3E}">
        <p14:creationId xmlns:p14="http://schemas.microsoft.com/office/powerpoint/2010/main" val="26626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Outcomes</a:t>
            </a:r>
            <a:endParaRPr lang="en-GB" dirty="0"/>
          </a:p>
        </p:txBody>
      </p:sp>
      <p:sp>
        <p:nvSpPr>
          <p:cNvPr id="3" name="Content Placeholder 2"/>
          <p:cNvSpPr>
            <a:spLocks noGrp="1"/>
          </p:cNvSpPr>
          <p:nvPr>
            <p:ph idx="1"/>
          </p:nvPr>
        </p:nvSpPr>
        <p:spPr>
          <a:xfrm>
            <a:off x="1371600" y="1520686"/>
            <a:ext cx="9601200" cy="4601817"/>
          </a:xfrm>
        </p:spPr>
        <p:txBody>
          <a:bodyPr>
            <a:noAutofit/>
          </a:bodyPr>
          <a:lstStyle/>
          <a:p>
            <a:pPr marL="0" indent="0">
              <a:buNone/>
            </a:pPr>
            <a:r>
              <a:rPr lang="en-US" sz="2400" b="1" dirty="0"/>
              <a:t>By the end of this unit you will be able to:</a:t>
            </a:r>
          </a:p>
          <a:p>
            <a:r>
              <a:rPr lang="en-US" sz="2400" b="1" dirty="0"/>
              <a:t>LO1. </a:t>
            </a:r>
            <a:r>
              <a:rPr lang="en-US" sz="2400" u="sng" dirty="0"/>
              <a:t>Research</a:t>
            </a:r>
            <a:r>
              <a:rPr lang="en-US" sz="2400" dirty="0"/>
              <a:t> what aspects of User Experience and Interface Design are necessary and appropriate to satisfy end user emotions, desires and attitudes when using a user interface concept.</a:t>
            </a:r>
          </a:p>
          <a:p>
            <a:r>
              <a:rPr lang="en-US" sz="2400" b="1" dirty="0"/>
              <a:t>LO2. </a:t>
            </a:r>
            <a:r>
              <a:rPr lang="en-US" sz="2400" u="sng" dirty="0"/>
              <a:t>Plan</a:t>
            </a:r>
            <a:r>
              <a:rPr lang="en-US" sz="2400" dirty="0"/>
              <a:t> an appropriate User Experience map and Interface Design for a User Interface concept with a specific target end user in mind and also outline the tests you mean to conduct.</a:t>
            </a:r>
          </a:p>
          <a:p>
            <a:r>
              <a:rPr lang="en-US" sz="2400" b="1" dirty="0"/>
              <a:t>LO3. </a:t>
            </a:r>
            <a:r>
              <a:rPr lang="en-US" sz="2400" u="sng" dirty="0"/>
              <a:t>Build</a:t>
            </a:r>
            <a:r>
              <a:rPr lang="en-US" sz="2400" dirty="0"/>
              <a:t> a User Interface concept and test it with users to see if it satisfies their emotions, desires and attitudes as planned.</a:t>
            </a:r>
          </a:p>
          <a:p>
            <a:r>
              <a:rPr lang="en-US" sz="2400" b="1" dirty="0"/>
              <a:t>LO4. </a:t>
            </a:r>
            <a:r>
              <a:rPr lang="en-US" sz="2400" u="sng" dirty="0"/>
              <a:t>Evaluate</a:t>
            </a:r>
            <a:r>
              <a:rPr lang="en-US" sz="2400" dirty="0"/>
              <a:t> user feedback, test results and insights gained from end users interacting with your User Interface concept to determine success or failure and steps to improve in future versions.</a:t>
            </a:r>
            <a:endParaRPr lang="en-GB" sz="2400" dirty="0"/>
          </a:p>
        </p:txBody>
      </p:sp>
    </p:spTree>
    <p:extLst>
      <p:ext uri="{BB962C8B-B14F-4D97-AF65-F5344CB8AC3E}">
        <p14:creationId xmlns:p14="http://schemas.microsoft.com/office/powerpoint/2010/main" val="78175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Assignments</a:t>
            </a:r>
          </a:p>
        </p:txBody>
      </p:sp>
      <p:sp>
        <p:nvSpPr>
          <p:cNvPr id="3" name="Content Placeholder 2"/>
          <p:cNvSpPr>
            <a:spLocks noGrp="1"/>
          </p:cNvSpPr>
          <p:nvPr>
            <p:ph idx="1"/>
          </p:nvPr>
        </p:nvSpPr>
        <p:spPr/>
        <p:txBody>
          <a:bodyPr>
            <a:normAutofit/>
          </a:bodyPr>
          <a:lstStyle/>
          <a:p>
            <a:r>
              <a:rPr lang="en-GB" sz="3200" dirty="0"/>
              <a:t>Assignment 1 – Research report into User Experience</a:t>
            </a:r>
          </a:p>
          <a:p>
            <a:r>
              <a:rPr lang="en-GB" sz="3200" dirty="0"/>
              <a:t>Assignment 2 – Plan and build a User Interface Experience</a:t>
            </a:r>
          </a:p>
          <a:p>
            <a:r>
              <a:rPr lang="en-GB" sz="3200" dirty="0"/>
              <a:t>Assignment 3 – Evaluate a User Interface Experience</a:t>
            </a:r>
          </a:p>
        </p:txBody>
      </p:sp>
    </p:spTree>
    <p:extLst>
      <p:ext uri="{BB962C8B-B14F-4D97-AF65-F5344CB8AC3E}">
        <p14:creationId xmlns:p14="http://schemas.microsoft.com/office/powerpoint/2010/main" val="369565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04626-2220-4678-A939-FD94EA7B53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958837" cy="1485900"/>
          </a:xfrm>
        </p:spPr>
        <p:txBody>
          <a:bodyPr>
            <a:normAutofit/>
          </a:bodyPr>
          <a:lstStyle/>
          <a:p>
            <a:r>
              <a:rPr lang="en-GB" dirty="0"/>
              <a:t>What is Design? </a:t>
            </a:r>
          </a:p>
        </p:txBody>
      </p:sp>
      <p:sp>
        <p:nvSpPr>
          <p:cNvPr id="3" name="Content Placeholder 2"/>
          <p:cNvSpPr>
            <a:spLocks noGrp="1"/>
          </p:cNvSpPr>
          <p:nvPr>
            <p:ph idx="1"/>
          </p:nvPr>
        </p:nvSpPr>
        <p:spPr>
          <a:xfrm>
            <a:off x="784743" y="2286000"/>
            <a:ext cx="5958837" cy="3581400"/>
          </a:xfrm>
        </p:spPr>
        <p:txBody>
          <a:bodyPr>
            <a:normAutofit/>
          </a:bodyPr>
          <a:lstStyle/>
          <a:p>
            <a:r>
              <a:rPr lang="en-GB" sz="2800" dirty="0"/>
              <a:t>“Most people make the mistake of thinking design is what it looks like. People think it’s this veneer –that the designers are handed this box and told, ‘Make it look good!’ That’s not what we think design is. It’s not just what it looks like and feels like. Design is how it works.” </a:t>
            </a:r>
            <a:r>
              <a:rPr lang="en-GB" sz="2800" b="1" dirty="0"/>
              <a:t>Steve Jobs</a:t>
            </a:r>
          </a:p>
        </p:txBody>
      </p:sp>
      <p:sp>
        <p:nvSpPr>
          <p:cNvPr id="11" name="Rectangle 10">
            <a:extLst>
              <a:ext uri="{FF2B5EF4-FFF2-40B4-BE49-F238E27FC236}">
                <a16:creationId xmlns:a16="http://schemas.microsoft.com/office/drawing/2014/main" id="{EB97D8A6-1C5A-42B6-AE78-F3D0F9BDF0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16D7E8D-4534-4DC4-B35C-AAA7EB0A2067}"/>
              </a:ext>
            </a:extLst>
          </p:cNvPr>
          <p:cNvPicPr>
            <a:picLocks noChangeAspect="1"/>
          </p:cNvPicPr>
          <p:nvPr/>
        </p:nvPicPr>
        <p:blipFill>
          <a:blip r:embed="rId2"/>
          <a:stretch>
            <a:fillRect/>
          </a:stretch>
        </p:blipFill>
        <p:spPr>
          <a:xfrm>
            <a:off x="8252340" y="880687"/>
            <a:ext cx="3299579" cy="5095874"/>
          </a:xfrm>
          <a:prstGeom prst="rect">
            <a:avLst/>
          </a:prstGeom>
        </p:spPr>
      </p:pic>
    </p:spTree>
    <p:extLst>
      <p:ext uri="{BB962C8B-B14F-4D97-AF65-F5344CB8AC3E}">
        <p14:creationId xmlns:p14="http://schemas.microsoft.com/office/powerpoint/2010/main" val="202464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objective </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a:t>Understand what user experience (UX) means and how it matters </a:t>
            </a:r>
          </a:p>
          <a:p>
            <a:pPr marL="457200" indent="-457200">
              <a:buFont typeface="+mj-lt"/>
              <a:buAutoNum type="arabicPeriod"/>
            </a:pPr>
            <a:r>
              <a:rPr lang="en-US" sz="3200" dirty="0"/>
              <a:t>Understand how to approach UX and usability </a:t>
            </a:r>
          </a:p>
          <a:p>
            <a:pPr marL="457200" indent="-457200">
              <a:buFont typeface="+mj-lt"/>
              <a:buAutoNum type="arabicPeriod"/>
            </a:pPr>
            <a:r>
              <a:rPr lang="en-US" sz="3200" dirty="0"/>
              <a:t>Understand how to approach UI design</a:t>
            </a:r>
            <a:endParaRPr lang="en-GB" sz="3200" dirty="0"/>
          </a:p>
        </p:txBody>
      </p:sp>
    </p:spTree>
    <p:extLst>
      <p:ext uri="{BB962C8B-B14F-4D97-AF65-F5344CB8AC3E}">
        <p14:creationId xmlns:p14="http://schemas.microsoft.com/office/powerpoint/2010/main" val="782017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5312"/>
            <a:ext cx="6387241" cy="1406387"/>
          </a:xfrm>
        </p:spPr>
        <p:txBody>
          <a:bodyPr/>
          <a:lstStyle/>
          <a:p>
            <a:pPr algn="ctr"/>
            <a:r>
              <a:rPr lang="en-US" dirty="0"/>
              <a:t>WE ALL EXPERIENCE USER INTERFACES</a:t>
            </a:r>
            <a:endParaRPr lang="en-GB" dirty="0"/>
          </a:p>
        </p:txBody>
      </p:sp>
      <p:pic>
        <p:nvPicPr>
          <p:cNvPr id="4" name="Content Placeholder 3"/>
          <p:cNvPicPr>
            <a:picLocks noGrp="1" noChangeAspect="1"/>
          </p:cNvPicPr>
          <p:nvPr>
            <p:ph idx="1"/>
          </p:nvPr>
        </p:nvPicPr>
        <p:blipFill>
          <a:blip r:embed="rId3"/>
          <a:stretch>
            <a:fillRect/>
          </a:stretch>
        </p:blipFill>
        <p:spPr>
          <a:xfrm>
            <a:off x="1371600" y="2375452"/>
            <a:ext cx="6387241" cy="3581400"/>
          </a:xfrm>
          <a:prstGeom prst="rect">
            <a:avLst/>
          </a:prstGeom>
        </p:spPr>
      </p:pic>
      <p:pic>
        <p:nvPicPr>
          <p:cNvPr id="5" name="Picture 4"/>
          <p:cNvPicPr>
            <a:picLocks noChangeAspect="1"/>
          </p:cNvPicPr>
          <p:nvPr/>
        </p:nvPicPr>
        <p:blipFill>
          <a:blip r:embed="rId4"/>
          <a:stretch>
            <a:fillRect/>
          </a:stretch>
        </p:blipFill>
        <p:spPr>
          <a:xfrm>
            <a:off x="5856704" y="3289851"/>
            <a:ext cx="6054308" cy="3520523"/>
          </a:xfrm>
          <a:prstGeom prst="rect">
            <a:avLst/>
          </a:prstGeom>
        </p:spPr>
      </p:pic>
      <p:pic>
        <p:nvPicPr>
          <p:cNvPr id="8" name="Picture 7"/>
          <p:cNvPicPr>
            <a:picLocks noChangeAspect="1"/>
          </p:cNvPicPr>
          <p:nvPr/>
        </p:nvPicPr>
        <p:blipFill>
          <a:blip r:embed="rId5"/>
          <a:stretch>
            <a:fillRect/>
          </a:stretch>
        </p:blipFill>
        <p:spPr>
          <a:xfrm>
            <a:off x="7851911" y="335173"/>
            <a:ext cx="4170293" cy="2395602"/>
          </a:xfrm>
          <a:prstGeom prst="rect">
            <a:avLst/>
          </a:prstGeom>
        </p:spPr>
      </p:pic>
    </p:spTree>
    <p:extLst>
      <p:ext uri="{BB962C8B-B14F-4D97-AF65-F5344CB8AC3E}">
        <p14:creationId xmlns:p14="http://schemas.microsoft.com/office/powerpoint/2010/main" val="2491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INTERFACES OF A DIFFERENT SORT </a:t>
            </a:r>
            <a:endParaRPr lang="en-GB" dirty="0"/>
          </a:p>
        </p:txBody>
      </p:sp>
      <p:pic>
        <p:nvPicPr>
          <p:cNvPr id="5" name="Content Placeholder 4"/>
          <p:cNvPicPr>
            <a:picLocks noGrp="1" noChangeAspect="1"/>
          </p:cNvPicPr>
          <p:nvPr>
            <p:ph idx="1"/>
          </p:nvPr>
        </p:nvPicPr>
        <p:blipFill>
          <a:blip r:embed="rId2"/>
          <a:stretch>
            <a:fillRect/>
          </a:stretch>
        </p:blipFill>
        <p:spPr>
          <a:xfrm>
            <a:off x="6007261" y="2711323"/>
            <a:ext cx="2934456" cy="2934456"/>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9322394" y="2706720"/>
            <a:ext cx="2652626" cy="293905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stretch>
            <a:fillRect/>
          </a:stretch>
        </p:blipFill>
        <p:spPr>
          <a:xfrm>
            <a:off x="854569" y="2706720"/>
            <a:ext cx="4772015" cy="297319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3229040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973</Words>
  <Application>Microsoft Office PowerPoint</Application>
  <PresentationFormat>Widescreen</PresentationFormat>
  <Paragraphs>84</Paragraphs>
  <Slides>19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Franklin Gothic Book</vt:lpstr>
      <vt:lpstr>Crop</vt:lpstr>
      <vt:lpstr>Unit 40 - User Experience &amp; Interface Design </vt:lpstr>
      <vt:lpstr>Unit Introduction</vt:lpstr>
      <vt:lpstr>Topics included in this unit are: </vt:lpstr>
      <vt:lpstr>Learning Outcomes</vt:lpstr>
      <vt:lpstr>Assignments</vt:lpstr>
      <vt:lpstr>What is Design? </vt:lpstr>
      <vt:lpstr>Todays objective </vt:lpstr>
      <vt:lpstr>WE ALL EXPERIENCE USER INTERFACES</vt:lpstr>
      <vt:lpstr>USER INTERFACES OF A DIFFERENT SORT </vt:lpstr>
      <vt:lpstr>Some designs are confusing…</vt:lpstr>
      <vt:lpstr>Compare:</vt:lpstr>
      <vt:lpstr>So what is User Experience (UX)</vt:lpstr>
      <vt:lpstr>So what is User interface (UI)</vt:lpstr>
      <vt:lpstr>Quick look at the Windows UI</vt:lpstr>
      <vt:lpstr>Windows App Launcher</vt:lpstr>
      <vt:lpstr>Quick look at Mac OS</vt:lpstr>
      <vt:lpstr>Good UI/UX Design Takeaway</vt:lpstr>
      <vt:lpstr>Task – Evaluate a user experience</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40 - User Experience &amp; Interface Design </dc:title>
  <dc:creator>James Tedder</dc:creator>
  <cp:lastModifiedBy>James Tedder</cp:lastModifiedBy>
  <cp:revision>5</cp:revision>
  <dcterms:created xsi:type="dcterms:W3CDTF">2019-09-20T09:16:50Z</dcterms:created>
  <dcterms:modified xsi:type="dcterms:W3CDTF">2019-09-23T17:09:03Z</dcterms:modified>
</cp:coreProperties>
</file>